
<file path=[Content_Types].xml><?xml version="1.0" encoding="utf-8"?>
<Types xmlns="http://schemas.openxmlformats.org/package/2006/content-types">
  <Default Extension="tmp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21" r:id="rId5"/>
    <p:sldId id="322" r:id="rId6"/>
    <p:sldId id="326" r:id="rId7"/>
    <p:sldId id="323" r:id="rId8"/>
    <p:sldId id="324" r:id="rId9"/>
    <p:sldId id="330" r:id="rId10"/>
    <p:sldId id="331" r:id="rId11"/>
    <p:sldId id="328" r:id="rId1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 snapToObjects="1">
      <p:cViewPr>
        <p:scale>
          <a:sx n="90" d="100"/>
          <a:sy n="90" d="100"/>
        </p:scale>
        <p:origin x="-1008" y="-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972"/>
    </p:cViewPr>
  </p:sorterViewPr>
  <p:notesViewPr>
    <p:cSldViewPr snapToGrid="0" snapToObjects="1">
      <p:cViewPr varScale="1">
        <p:scale>
          <a:sx n="117" d="100"/>
          <a:sy n="117" d="100"/>
        </p:scale>
        <p:origin x="-3912" y="-11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26589" y="24816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9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25429" y="24816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DA4F5-349F-7648-8111-29F6401C6B37}" type="datetimeFigureOut">
              <a:rPr lang="en-US" sz="900" smtClean="0"/>
              <a:pPr/>
              <a:t>11/29/2013</a:t>
            </a:fld>
            <a:endParaRPr lang="fi-FI" sz="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26589" y="918214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25429" y="918214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EB36D-201F-FD41-8211-E6586880D6B9}" type="slidenum">
              <a:rPr lang="fi-FI" sz="900" smtClean="0"/>
              <a:pPr/>
              <a:t>‹#›</a:t>
            </a:fld>
            <a:endParaRPr lang="fi-FI" sz="900" dirty="0"/>
          </a:p>
        </p:txBody>
      </p:sp>
    </p:spTree>
    <p:extLst>
      <p:ext uri="{BB962C8B-B14F-4D97-AF65-F5344CB8AC3E}">
        <p14:creationId xmlns:p14="http://schemas.microsoft.com/office/powerpoint/2010/main" val="1700677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6086" y="9427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900"/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4361" y="9427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900"/>
            </a:lvl1pPr>
          </a:lstStyle>
          <a:p>
            <a:fld id="{4CEC5665-EEAB-6B40-9D4A-528783A1722A}" type="datetimeFigureOut">
              <a:rPr lang="en-US" smtClean="0"/>
              <a:pPr/>
              <a:t>11/29/2013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6086" y="933431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/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4361" y="933431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/>
            </a:lvl1pPr>
          </a:lstStyle>
          <a:p>
            <a:fld id="{82F31A51-D23F-8141-B266-3E62D703CDD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51213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31A51-D23F-8141-B266-3E62D703CDDA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61125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524001"/>
            <a:ext cx="8420100" cy="1470025"/>
          </a:xfrm>
        </p:spPr>
        <p:txBody>
          <a:bodyPr anchor="b">
            <a:normAutofit/>
          </a:bodyPr>
          <a:lstStyle>
            <a:lvl1pPr algn="ctr">
              <a:defRPr sz="3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279775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24.2.2012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LARK 2 -hankkeen loppuseminaari 2.12.2013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944E-7F6F-E54D-B170-D2B1CCD838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838200"/>
            <a:ext cx="8007350" cy="579438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8050" y="1600201"/>
            <a:ext cx="8007350" cy="4525963"/>
          </a:xfrm>
        </p:spPr>
        <p:txBody>
          <a:bodyPr vert="eaVert"/>
          <a:lstStyle>
            <a:lvl1pPr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381001"/>
            <a:ext cx="1816100" cy="365125"/>
          </a:xfrm>
        </p:spPr>
        <p:txBody>
          <a:bodyPr/>
          <a:lstStyle/>
          <a:p>
            <a:r>
              <a:rPr lang="fi-FI" smtClean="0"/>
              <a:t>24.2.2012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8650" y="6324601"/>
            <a:ext cx="7016750" cy="365125"/>
          </a:xfrm>
        </p:spPr>
        <p:txBody>
          <a:bodyPr/>
          <a:lstStyle/>
          <a:p>
            <a:r>
              <a:rPr lang="fi-FI" smtClean="0"/>
              <a:t>LARK 2 -hankkeen loppuseminaari 2.12.2013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8050" y="6324601"/>
            <a:ext cx="825500" cy="365125"/>
          </a:xfrm>
        </p:spPr>
        <p:txBody>
          <a:bodyPr/>
          <a:lstStyle/>
          <a:p>
            <a:fld id="{B9F2944E-7F6F-E54D-B170-D2B1CCD838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914401"/>
            <a:ext cx="1651000" cy="5211763"/>
          </a:xfrm>
        </p:spPr>
        <p:txBody>
          <a:bodyPr vert="eaVert" anchor="b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5500" y="914401"/>
            <a:ext cx="6191250" cy="5211763"/>
          </a:xfrm>
        </p:spPr>
        <p:txBody>
          <a:bodyPr vert="eaVert"/>
          <a:lstStyle>
            <a:lvl1pPr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381001"/>
            <a:ext cx="1733550" cy="365125"/>
          </a:xfrm>
        </p:spPr>
        <p:txBody>
          <a:bodyPr/>
          <a:lstStyle/>
          <a:p>
            <a:r>
              <a:rPr lang="fi-FI" smtClean="0"/>
              <a:t>24.2.2012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6100" y="6324601"/>
            <a:ext cx="7016750" cy="365125"/>
          </a:xfrm>
        </p:spPr>
        <p:txBody>
          <a:bodyPr/>
          <a:lstStyle/>
          <a:p>
            <a:r>
              <a:rPr lang="fi-FI" smtClean="0"/>
              <a:t>LARK 2 -hankkeen loppuseminaari 2.12.2013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500" y="6324601"/>
            <a:ext cx="825500" cy="365125"/>
          </a:xfrm>
        </p:spPr>
        <p:txBody>
          <a:bodyPr/>
          <a:lstStyle/>
          <a:p>
            <a:fld id="{B9F2944E-7F6F-E54D-B170-D2B1CCD838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24.2.2012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85900" y="6324601"/>
            <a:ext cx="6604000" cy="365125"/>
          </a:xfrm>
        </p:spPr>
        <p:txBody>
          <a:bodyPr/>
          <a:lstStyle/>
          <a:p>
            <a:r>
              <a:rPr lang="fi-FI" smtClean="0"/>
              <a:t>LARK 2 -hankkeen loppuseminaari 2.12.2013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>
            <a:normAutofit/>
          </a:bodyPr>
          <a:lstStyle>
            <a:lvl1pPr algn="l">
              <a:defRPr sz="24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24.2.2012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LARK 2 -hankkeen loppuseminaari 2.12.2013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944E-7F6F-E54D-B170-D2B1CCD838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24.2.2012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LARK 2 -hankkeen loppuseminaari 2.12.2013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944E-7F6F-E54D-B170-D2B1CCD838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24.2.2012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LARK 2 -hankkeen loppuseminaari 2.12.2013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944E-7F6F-E54D-B170-D2B1CCD838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24.2.2012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LARK 2 -hankkeen loppuseminaari 2.12.2013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944E-7F6F-E54D-B170-D2B1CCD838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24.2.2012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LARK 2 -hankkeen loppuseminaari 2.12.2013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944E-7F6F-E54D-B170-D2B1CCD838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895350"/>
            <a:ext cx="3259006" cy="116205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895351"/>
            <a:ext cx="5537729" cy="523081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2133601"/>
            <a:ext cx="3259006" cy="3992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24.2.2012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LARK 2 -hankkeen loppuseminaari 2.12.2013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944E-7F6F-E54D-B170-D2B1CCD838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6300" y="4800600"/>
            <a:ext cx="59436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46300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6300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24.2.2012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LARK 2 -hankkeen loppuseminaari 2.12.2013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944E-7F6F-E54D-B170-D2B1CCD838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5900" y="838200"/>
            <a:ext cx="792480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0" y="1600201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9300" y="38100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noProof="0" smtClean="0"/>
              <a:t>24.2.2012</a:t>
            </a:r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85900" y="6324601"/>
            <a:ext cx="660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noProof="0" smtClean="0"/>
              <a:t>LARK 2 -hankkeen loppuseminaari 2.12.2013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300" y="6324601"/>
            <a:ext cx="825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2944E-7F6F-E54D-B170-D2B1CCD83893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1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74738" indent="-160338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522413" indent="-150813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970088" indent="-141288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/>
          <p:cNvSpPr txBox="1"/>
          <p:nvPr/>
        </p:nvSpPr>
        <p:spPr>
          <a:xfrm>
            <a:off x="1022301" y="4509120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b="1" dirty="0" smtClean="0"/>
          </a:p>
          <a:p>
            <a:endParaRPr lang="fi-FI" b="1" dirty="0"/>
          </a:p>
        </p:txBody>
      </p:sp>
      <p:sp>
        <p:nvSpPr>
          <p:cNvPr id="4" name="Otsikko 3"/>
          <p:cNvSpPr>
            <a:spLocks noGrp="1"/>
          </p:cNvSpPr>
          <p:nvPr>
            <p:ph type="ctrTitle"/>
          </p:nvPr>
        </p:nvSpPr>
        <p:spPr>
          <a:xfrm>
            <a:off x="560512" y="2708920"/>
            <a:ext cx="8420100" cy="1080120"/>
          </a:xfrm>
        </p:spPr>
        <p:txBody>
          <a:bodyPr>
            <a:normAutofit/>
          </a:bodyPr>
          <a:lstStyle/>
          <a:p>
            <a:r>
              <a:rPr lang="fi-FI" dirty="0"/>
              <a:t>Koulutuskeskus </a:t>
            </a:r>
            <a:r>
              <a:rPr lang="fi-FI" dirty="0" smtClean="0"/>
              <a:t>Salpaus</a:t>
            </a:r>
            <a:br>
              <a:rPr lang="fi-FI" dirty="0" smtClean="0"/>
            </a:br>
            <a:endParaRPr lang="fi-FI" sz="2700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232" y="404664"/>
            <a:ext cx="1747253" cy="2376264"/>
          </a:xfrm>
          <a:prstGeom prst="rect">
            <a:avLst/>
          </a:prstGeom>
        </p:spPr>
      </p:pic>
      <p:pic>
        <p:nvPicPr>
          <p:cNvPr id="9" name="Picture 2" descr="X:\Salpaus\Henkilosto\Yhteinen\ELI-ryhmä\Laatu\diaesityksiä_materiaaleja\Salpauksen_esittelymateriaalit\salpaus_laatuleima_rg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360" y="5229200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iruutu 1"/>
          <p:cNvSpPr txBox="1"/>
          <p:nvPr/>
        </p:nvSpPr>
        <p:spPr>
          <a:xfrm>
            <a:off x="2864768" y="4047455"/>
            <a:ext cx="56452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200" dirty="0" smtClean="0"/>
              <a:t>LARK 2 -hankkeen loppuseminaari 2.12.2013</a:t>
            </a:r>
            <a:endParaRPr lang="fi-FI" sz="2200" dirty="0" smtClean="0"/>
          </a:p>
          <a:p>
            <a:endParaRPr lang="fi-FI" sz="2200" dirty="0" smtClean="0"/>
          </a:p>
          <a:p>
            <a:endParaRPr lang="fi-FI" sz="2200" dirty="0" smtClean="0"/>
          </a:p>
          <a:p>
            <a:r>
              <a:rPr lang="fi-FI" sz="2200" dirty="0" smtClean="0"/>
              <a:t>Opetusalajohtaja Iiris Pakkanen</a:t>
            </a:r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342323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30912" y="1124744"/>
            <a:ext cx="3220663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fi-FI" sz="1400" dirty="0"/>
              <a:t>Päijät-Hämeen koulutuskonserni </a:t>
            </a: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dirty="0" smtClean="0"/>
              <a:t>-</a:t>
            </a:r>
            <a:r>
              <a:rPr lang="fi-FI" sz="1400" dirty="0"/>
              <a:t>kuntayhtymä on maakunnallinen koulutuksen järjestäjä, </a:t>
            </a:r>
          </a:p>
          <a:p>
            <a:pPr eaLnBrk="0" hangingPunct="0"/>
            <a:r>
              <a:rPr lang="fi-FI" sz="1400" dirty="0"/>
              <a:t>kehittäjä ja ylläpitäjä. </a:t>
            </a:r>
            <a:r>
              <a:rPr lang="fi-FI" sz="1200" dirty="0"/>
              <a:t/>
            </a:r>
            <a:br>
              <a:rPr lang="fi-FI" sz="1200" dirty="0"/>
            </a:br>
            <a:endParaRPr lang="fi-FI" sz="1200" dirty="0"/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2936776" y="376794"/>
            <a:ext cx="46783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i-FI" dirty="0" smtClean="0">
                <a:solidFill>
                  <a:srgbClr val="0070C0"/>
                </a:solidFill>
                <a:latin typeface="+mj-lt"/>
              </a:rPr>
              <a:t>Päijät-Hämeen koulutuskonserni -kuntayhtymä</a:t>
            </a:r>
            <a:endParaRPr lang="fi-FI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9217" name="Picture 1" descr="https://kori.phkk.fi/ypa/hallinto/palvelusopimukset/Documents/PHKK_tasekirjan_kaavio_20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792" y="924601"/>
            <a:ext cx="3599144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LARK 2 -hankkeen loppuseminaari 2.12.2013</a:t>
            </a:r>
            <a:endParaRPr lang="en-US" dirty="0"/>
          </a:p>
        </p:txBody>
      </p:sp>
      <p:sp>
        <p:nvSpPr>
          <p:cNvPr id="9" name="Tekstiruutu 2"/>
          <p:cNvSpPr txBox="1">
            <a:spLocks noChangeArrowheads="1"/>
          </p:cNvSpPr>
          <p:nvPr/>
        </p:nvSpPr>
        <p:spPr bwMode="auto">
          <a:xfrm>
            <a:off x="330912" y="2204864"/>
            <a:ext cx="395601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295751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tabLst>
                <a:tab pos="295751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tabLst>
                <a:tab pos="295751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tabLst>
                <a:tab pos="295751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tabLst>
                <a:tab pos="295751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5751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5751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5751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57513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fi-FI" sz="1600" b="1" dirty="0" smtClean="0">
                <a:solidFill>
                  <a:srgbClr val="0070C0"/>
                </a:solidFill>
                <a:latin typeface="+mn-lt"/>
              </a:rPr>
              <a:t>KOULUTUSKESKUS SALPAUS </a:t>
            </a:r>
          </a:p>
          <a:p>
            <a:endParaRPr lang="fi-FI" sz="1600" b="1" dirty="0">
              <a:solidFill>
                <a:srgbClr val="0070C0"/>
              </a:solidFill>
              <a:latin typeface="+mn-lt"/>
            </a:endParaRPr>
          </a:p>
          <a:p>
            <a:r>
              <a:rPr lang="fi-FI" sz="1600" b="1" dirty="0" smtClean="0">
                <a:latin typeface="+mn-lt"/>
              </a:rPr>
              <a:t>OPISKELIJAMÄÄRÄ</a:t>
            </a:r>
            <a:r>
              <a:rPr lang="fi-FI" sz="1600" dirty="0">
                <a:latin typeface="+mn-lt"/>
              </a:rPr>
              <a:t/>
            </a:r>
            <a:br>
              <a:rPr lang="fi-FI" sz="1600" dirty="0">
                <a:latin typeface="+mn-lt"/>
              </a:rPr>
            </a:br>
            <a:r>
              <a:rPr lang="fi-FI" sz="1600" dirty="0" smtClean="0">
                <a:latin typeface="+mn-lt"/>
              </a:rPr>
              <a:t>Koulutuskeskus </a:t>
            </a:r>
            <a:r>
              <a:rPr lang="fi-FI" sz="1600" dirty="0">
                <a:latin typeface="+mn-lt"/>
              </a:rPr>
              <a:t>Salpaus</a:t>
            </a:r>
          </a:p>
          <a:p>
            <a:r>
              <a:rPr lang="fi-FI" sz="1600" dirty="0">
                <a:latin typeface="+mn-lt"/>
              </a:rPr>
              <a:t>- ammatillinen koulutus 	5 </a:t>
            </a:r>
            <a:r>
              <a:rPr lang="fi-FI" sz="1600" dirty="0" smtClean="0">
                <a:latin typeface="+mn-lt"/>
              </a:rPr>
              <a:t>470</a:t>
            </a:r>
            <a:r>
              <a:rPr lang="fi-FI" sz="1600" dirty="0">
                <a:latin typeface="+mn-lt"/>
              </a:rPr>
              <a:t/>
            </a:r>
            <a:br>
              <a:rPr lang="fi-FI" sz="1600" dirty="0">
                <a:latin typeface="+mn-lt"/>
              </a:rPr>
            </a:br>
            <a:r>
              <a:rPr lang="fi-FI" sz="1600" dirty="0">
                <a:latin typeface="+mn-lt"/>
              </a:rPr>
              <a:t>- lukiokoulutus 	</a:t>
            </a:r>
            <a:r>
              <a:rPr lang="fi-FI" sz="1600" dirty="0" smtClean="0">
                <a:latin typeface="+mn-lt"/>
              </a:rPr>
              <a:t>160 </a:t>
            </a:r>
            <a:r>
              <a:rPr lang="fi-FI" sz="1600" dirty="0">
                <a:latin typeface="+mn-lt"/>
              </a:rPr>
              <a:t/>
            </a:r>
            <a:br>
              <a:rPr lang="fi-FI" sz="1600" dirty="0">
                <a:latin typeface="+mn-lt"/>
              </a:rPr>
            </a:br>
            <a:r>
              <a:rPr lang="fi-FI" sz="1600" dirty="0">
                <a:latin typeface="+mn-lt"/>
              </a:rPr>
              <a:t>- oppisopimuskoulutus 	1 </a:t>
            </a:r>
            <a:r>
              <a:rPr lang="fi-FI" sz="1600" dirty="0" smtClean="0">
                <a:latin typeface="+mn-lt"/>
              </a:rPr>
              <a:t>300 </a:t>
            </a:r>
            <a:r>
              <a:rPr lang="fi-FI" sz="1600" dirty="0">
                <a:latin typeface="+mn-lt"/>
              </a:rPr>
              <a:t/>
            </a:r>
            <a:br>
              <a:rPr lang="fi-FI" sz="1600" dirty="0">
                <a:latin typeface="+mn-lt"/>
              </a:rPr>
            </a:br>
            <a:r>
              <a:rPr lang="fi-FI" sz="1600" dirty="0">
                <a:latin typeface="+mn-lt"/>
              </a:rPr>
              <a:t>- aikuiskoulutus 	13 000</a:t>
            </a:r>
          </a:p>
          <a:p>
            <a:r>
              <a:rPr lang="fi-FI" sz="1600" dirty="0">
                <a:latin typeface="+mn-lt"/>
              </a:rPr>
              <a:t> </a:t>
            </a:r>
          </a:p>
          <a:p>
            <a:r>
              <a:rPr lang="fi-FI" sz="1600" b="1" dirty="0" smtClean="0">
                <a:latin typeface="+mn-lt"/>
              </a:rPr>
              <a:t>HENKILÖSTÖ</a:t>
            </a:r>
            <a:endParaRPr lang="fi-FI" sz="1600" b="1" dirty="0">
              <a:latin typeface="+mn-lt"/>
            </a:endParaRPr>
          </a:p>
          <a:p>
            <a:r>
              <a:rPr lang="fi-FI" sz="1600" dirty="0" smtClean="0">
                <a:latin typeface="+mn-lt"/>
              </a:rPr>
              <a:t>Koulutuskeskus Salpaus </a:t>
            </a:r>
            <a:r>
              <a:rPr lang="fi-FI" sz="1600" dirty="0" smtClean="0">
                <a:latin typeface="+mn-lt"/>
              </a:rPr>
              <a:t>	   n. 800</a:t>
            </a:r>
            <a:r>
              <a:rPr lang="fi-FI" sz="1600" dirty="0">
                <a:latin typeface="+mn-lt"/>
              </a:rPr>
              <a:t/>
            </a:r>
            <a:br>
              <a:rPr lang="fi-FI" sz="1600" dirty="0">
                <a:latin typeface="+mn-lt"/>
              </a:rPr>
            </a:br>
            <a:endParaRPr lang="fi-FI" sz="1600" dirty="0">
              <a:latin typeface="+mn-lt"/>
            </a:endParaRPr>
          </a:p>
          <a:p>
            <a:r>
              <a:rPr lang="fi-FI" sz="1600" b="1" dirty="0">
                <a:latin typeface="+mn-lt"/>
              </a:rPr>
              <a:t>TALOUS</a:t>
            </a:r>
          </a:p>
          <a:p>
            <a:r>
              <a:rPr lang="fi-FI" sz="1600" dirty="0">
                <a:latin typeface="+mn-lt"/>
              </a:rPr>
              <a:t>Toimintatuotot n. 78 milj. €, josta henkilöstökulut n. 55 </a:t>
            </a:r>
            <a:r>
              <a:rPr lang="fi-FI" sz="1600" dirty="0" smtClean="0">
                <a:latin typeface="+mn-lt"/>
              </a:rPr>
              <a:t>%.</a:t>
            </a:r>
            <a:endParaRPr lang="fi-FI" sz="1600" dirty="0">
              <a:latin typeface="+mn-lt"/>
            </a:endParaRPr>
          </a:p>
        </p:txBody>
      </p:sp>
      <p:sp>
        <p:nvSpPr>
          <p:cNvPr id="3" name="Suorakulmio 2"/>
          <p:cNvSpPr/>
          <p:nvPr/>
        </p:nvSpPr>
        <p:spPr>
          <a:xfrm>
            <a:off x="7447937" y="2147273"/>
            <a:ext cx="24580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500" b="1" dirty="0" smtClean="0">
                <a:cs typeface="Arial" pitchFamily="34" charset="0"/>
              </a:rPr>
              <a:t>Koulutuskeskus Salpauksessa </a:t>
            </a:r>
            <a:r>
              <a:rPr lang="fi-FI" sz="1500" b="1" dirty="0">
                <a:cs typeface="Arial" pitchFamily="34" charset="0"/>
              </a:rPr>
              <a:t>k</a:t>
            </a:r>
            <a:r>
              <a:rPr lang="fi-FI" sz="1500" b="1" dirty="0" smtClean="0">
                <a:cs typeface="Arial" pitchFamily="34" charset="0"/>
              </a:rPr>
              <a:t>aikkien </a:t>
            </a:r>
            <a:r>
              <a:rPr lang="fi-FI" sz="1500" b="1" dirty="0">
                <a:cs typeface="Arial" pitchFamily="34" charset="0"/>
              </a:rPr>
              <a:t>alojen ammatillista </a:t>
            </a:r>
            <a:r>
              <a:rPr lang="fi-FI" sz="1500" b="1" dirty="0" smtClean="0">
                <a:cs typeface="Arial" pitchFamily="34" charset="0"/>
              </a:rPr>
              <a:t>koulutusta</a:t>
            </a:r>
          </a:p>
          <a:p>
            <a:r>
              <a:rPr lang="fi-FI" sz="1500" dirty="0" smtClean="0">
                <a:cs typeface="Arial" pitchFamily="34" charset="0"/>
              </a:rPr>
              <a:t>- </a:t>
            </a:r>
            <a:r>
              <a:rPr lang="fi-FI" sz="1400" dirty="0" smtClean="0">
                <a:cs typeface="Arial" pitchFamily="34" charset="0"/>
              </a:rPr>
              <a:t>ammatillisia perustutkintoja </a:t>
            </a:r>
            <a:r>
              <a:rPr lang="fi-FI" sz="1400" dirty="0">
                <a:cs typeface="Arial" pitchFamily="34" charset="0"/>
              </a:rPr>
              <a:t>lähes </a:t>
            </a:r>
            <a:r>
              <a:rPr lang="fi-FI" sz="1400" dirty="0" smtClean="0">
                <a:cs typeface="Arial" pitchFamily="34" charset="0"/>
              </a:rPr>
              <a:t>40 </a:t>
            </a:r>
          </a:p>
          <a:p>
            <a:r>
              <a:rPr lang="fi-FI" sz="1400" dirty="0" smtClean="0">
                <a:cs typeface="Arial" pitchFamily="34" charset="0"/>
              </a:rPr>
              <a:t>- ylioppilastutkinto</a:t>
            </a:r>
            <a:endParaRPr lang="fi-FI" sz="1400" dirty="0">
              <a:cs typeface="Arial" pitchFamily="34" charset="0"/>
            </a:endParaRPr>
          </a:p>
          <a:p>
            <a:r>
              <a:rPr lang="fi-FI" sz="1400" dirty="0" smtClean="0">
                <a:cs typeface="Arial" pitchFamily="34" charset="0"/>
              </a:rPr>
              <a:t>- näyttötutkintoina </a:t>
            </a:r>
            <a:r>
              <a:rPr lang="fi-FI" sz="1400" dirty="0">
                <a:cs typeface="Arial" pitchFamily="34" charset="0"/>
              </a:rPr>
              <a:t>suoritettavia perus-, ammatti- ja </a:t>
            </a:r>
            <a:r>
              <a:rPr lang="fi-FI" sz="1400" dirty="0" smtClean="0">
                <a:cs typeface="Arial" pitchFamily="34" charset="0"/>
              </a:rPr>
              <a:t>erikoisammattitutkintoja</a:t>
            </a:r>
            <a:endParaRPr lang="fi-FI" sz="1400" dirty="0">
              <a:cs typeface="Arial" pitchFamily="34" charset="0"/>
            </a:endParaRPr>
          </a:p>
          <a:p>
            <a:r>
              <a:rPr lang="fi-FI" sz="1400" dirty="0">
                <a:cs typeface="Arial" pitchFamily="34" charset="0"/>
              </a:rPr>
              <a:t>yhteensä n. </a:t>
            </a:r>
            <a:r>
              <a:rPr lang="fi-FI" sz="1400" dirty="0" smtClean="0">
                <a:cs typeface="Arial" pitchFamily="34" charset="0"/>
              </a:rPr>
              <a:t>120</a:t>
            </a:r>
            <a:r>
              <a:rPr lang="fi-FI" sz="1400" dirty="0"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59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HKK kunn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5534" y="620688"/>
            <a:ext cx="5737225" cy="56927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32109" y="1487051"/>
            <a:ext cx="990600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i-FI" sz="1000" b="1" dirty="0">
                <a:solidFill>
                  <a:schemeClr val="accent3">
                    <a:lumMod val="50000"/>
                  </a:schemeClr>
                </a:solidFill>
              </a:rPr>
              <a:t>Kuhmoinen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008446" y="1655326"/>
            <a:ext cx="750888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i-FI" sz="1000" b="1" dirty="0">
                <a:solidFill>
                  <a:schemeClr val="accent3">
                    <a:lumMod val="50000"/>
                  </a:schemeClr>
                </a:solidFill>
              </a:rPr>
              <a:t>Sysmä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932371" y="1545788"/>
            <a:ext cx="827088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i-FI" sz="1000" b="1" dirty="0">
                <a:solidFill>
                  <a:schemeClr val="accent3">
                    <a:lumMod val="50000"/>
                  </a:schemeClr>
                </a:solidFill>
              </a:rPr>
              <a:t>Hartola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643571" y="1726763"/>
            <a:ext cx="109855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i-FI" sz="1000" b="1" dirty="0">
                <a:solidFill>
                  <a:schemeClr val="accent3">
                    <a:lumMod val="50000"/>
                  </a:schemeClr>
                </a:solidFill>
              </a:rPr>
              <a:t>Pertunmaa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892434" y="2126813"/>
            <a:ext cx="78105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i-FI" sz="1000" b="1" dirty="0">
                <a:solidFill>
                  <a:schemeClr val="accent3">
                    <a:lumMod val="50000"/>
                  </a:schemeClr>
                </a:solidFill>
              </a:rPr>
              <a:t>Padasjoki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965709" y="2628463"/>
            <a:ext cx="8731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i-FI" sz="1000" b="1" dirty="0">
                <a:solidFill>
                  <a:schemeClr val="accent3">
                    <a:lumMod val="50000"/>
                  </a:schemeClr>
                </a:solidFill>
              </a:rPr>
              <a:t>Heinolan toimipiste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582343" y="2699901"/>
            <a:ext cx="874713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i-FI" sz="1000" b="1" dirty="0">
                <a:solidFill>
                  <a:schemeClr val="accent3">
                    <a:lumMod val="50000"/>
                  </a:schemeClr>
                </a:solidFill>
              </a:rPr>
              <a:t>Asikkalan toimipiste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5601072" y="3717032"/>
            <a:ext cx="900113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i-FI" sz="1000" b="1" dirty="0">
                <a:solidFill>
                  <a:schemeClr val="accent3">
                    <a:lumMod val="50000"/>
                  </a:schemeClr>
                </a:solidFill>
              </a:rPr>
              <a:t>Nastolan toimipiste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373446" y="3739713"/>
            <a:ext cx="801688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i-FI" sz="1000" b="1" dirty="0">
                <a:solidFill>
                  <a:schemeClr val="accent3">
                    <a:lumMod val="50000"/>
                  </a:schemeClr>
                </a:solidFill>
              </a:rPr>
              <a:t>Hollolan toimipiste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5074297" y="4094659"/>
            <a:ext cx="9445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i-FI" sz="1000" b="1" dirty="0">
                <a:solidFill>
                  <a:schemeClr val="accent3">
                    <a:lumMod val="50000"/>
                  </a:schemeClr>
                </a:solidFill>
              </a:rPr>
              <a:t>Orimattilan toimipiste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3440832" y="3566220"/>
            <a:ext cx="1268413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i-FI" sz="1000" b="1" dirty="0" smtClean="0">
                <a:solidFill>
                  <a:schemeClr val="accent3">
                    <a:lumMod val="50000"/>
                  </a:schemeClr>
                </a:solidFill>
              </a:rPr>
              <a:t>Hämeen-</a:t>
            </a:r>
          </a:p>
          <a:p>
            <a:pPr algn="ctr">
              <a:spcBef>
                <a:spcPct val="50000"/>
              </a:spcBef>
            </a:pPr>
            <a:r>
              <a:rPr lang="fi-FI" sz="1000" b="1" dirty="0" smtClean="0">
                <a:solidFill>
                  <a:schemeClr val="accent3">
                    <a:lumMod val="50000"/>
                  </a:schemeClr>
                </a:solidFill>
              </a:rPr>
              <a:t>koski</a:t>
            </a:r>
            <a:endParaRPr lang="fi-FI" sz="1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4030546" y="4039751"/>
            <a:ext cx="6731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i-FI" sz="1000" b="1" dirty="0">
                <a:solidFill>
                  <a:schemeClr val="accent3">
                    <a:lumMod val="50000"/>
                  </a:schemeClr>
                </a:solidFill>
              </a:rPr>
              <a:t>Kärkölä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5146559" y="3811151"/>
            <a:ext cx="6191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i-FI" sz="1000" b="1" dirty="0">
                <a:solidFill>
                  <a:schemeClr val="accent3">
                    <a:lumMod val="50000"/>
                  </a:schemeClr>
                </a:solidFill>
              </a:rPr>
              <a:t>Lahti</a:t>
            </a:r>
          </a:p>
        </p:txBody>
      </p:sp>
      <p:grpSp>
        <p:nvGrpSpPr>
          <p:cNvPr id="21" name="Group 17"/>
          <p:cNvGrpSpPr>
            <a:grpSpLocks/>
          </p:cNvGrpSpPr>
          <p:nvPr/>
        </p:nvGrpSpPr>
        <p:grpSpPr bwMode="auto">
          <a:xfrm>
            <a:off x="6478471" y="2193488"/>
            <a:ext cx="566738" cy="441325"/>
            <a:chOff x="4290" y="2945"/>
            <a:chExt cx="430" cy="383"/>
          </a:xfrm>
        </p:grpSpPr>
        <p:sp>
          <p:nvSpPr>
            <p:cNvPr id="22" name="Freeform 18"/>
            <p:cNvSpPr>
              <a:spLocks/>
            </p:cNvSpPr>
            <p:nvPr/>
          </p:nvSpPr>
          <p:spPr bwMode="auto">
            <a:xfrm>
              <a:off x="4290" y="2945"/>
              <a:ext cx="430" cy="383"/>
            </a:xfrm>
            <a:custGeom>
              <a:avLst/>
              <a:gdLst>
                <a:gd name="T0" fmla="*/ 411 w 430"/>
                <a:gd name="T1" fmla="*/ 211 h 383"/>
                <a:gd name="T2" fmla="*/ 413 w 430"/>
                <a:gd name="T3" fmla="*/ 229 h 383"/>
                <a:gd name="T4" fmla="*/ 417 w 430"/>
                <a:gd name="T5" fmla="*/ 269 h 383"/>
                <a:gd name="T6" fmla="*/ 377 w 430"/>
                <a:gd name="T7" fmla="*/ 291 h 383"/>
                <a:gd name="T8" fmla="*/ 339 w 430"/>
                <a:gd name="T9" fmla="*/ 320 h 383"/>
                <a:gd name="T10" fmla="*/ 267 w 430"/>
                <a:gd name="T11" fmla="*/ 312 h 383"/>
                <a:gd name="T12" fmla="*/ 245 w 430"/>
                <a:gd name="T13" fmla="*/ 313 h 383"/>
                <a:gd name="T14" fmla="*/ 228 w 430"/>
                <a:gd name="T15" fmla="*/ 329 h 383"/>
                <a:gd name="T16" fmla="*/ 223 w 430"/>
                <a:gd name="T17" fmla="*/ 344 h 383"/>
                <a:gd name="T18" fmla="*/ 215 w 430"/>
                <a:gd name="T19" fmla="*/ 383 h 383"/>
                <a:gd name="T20" fmla="*/ 129 w 430"/>
                <a:gd name="T21" fmla="*/ 376 h 383"/>
                <a:gd name="T22" fmla="*/ 117 w 430"/>
                <a:gd name="T23" fmla="*/ 375 h 383"/>
                <a:gd name="T24" fmla="*/ 33 w 430"/>
                <a:gd name="T25" fmla="*/ 365 h 383"/>
                <a:gd name="T26" fmla="*/ 73 w 430"/>
                <a:gd name="T27" fmla="*/ 330 h 383"/>
                <a:gd name="T28" fmla="*/ 85 w 430"/>
                <a:gd name="T29" fmla="*/ 312 h 383"/>
                <a:gd name="T30" fmla="*/ 83 w 430"/>
                <a:gd name="T31" fmla="*/ 301 h 383"/>
                <a:gd name="T32" fmla="*/ 67 w 430"/>
                <a:gd name="T33" fmla="*/ 301 h 383"/>
                <a:gd name="T34" fmla="*/ 14 w 430"/>
                <a:gd name="T35" fmla="*/ 298 h 383"/>
                <a:gd name="T36" fmla="*/ 18 w 430"/>
                <a:gd name="T37" fmla="*/ 269 h 383"/>
                <a:gd name="T38" fmla="*/ 11 w 430"/>
                <a:gd name="T39" fmla="*/ 220 h 383"/>
                <a:gd name="T40" fmla="*/ 14 w 430"/>
                <a:gd name="T41" fmla="*/ 177 h 383"/>
                <a:gd name="T42" fmla="*/ 22 w 430"/>
                <a:gd name="T43" fmla="*/ 147 h 383"/>
                <a:gd name="T44" fmla="*/ 18 w 430"/>
                <a:gd name="T45" fmla="*/ 91 h 383"/>
                <a:gd name="T46" fmla="*/ 8 w 430"/>
                <a:gd name="T47" fmla="*/ 69 h 383"/>
                <a:gd name="T48" fmla="*/ 1 w 430"/>
                <a:gd name="T49" fmla="*/ 57 h 383"/>
                <a:gd name="T50" fmla="*/ 0 w 430"/>
                <a:gd name="T51" fmla="*/ 38 h 383"/>
                <a:gd name="T52" fmla="*/ 37 w 430"/>
                <a:gd name="T53" fmla="*/ 38 h 383"/>
                <a:gd name="T54" fmla="*/ 102 w 430"/>
                <a:gd name="T55" fmla="*/ 38 h 383"/>
                <a:gd name="T56" fmla="*/ 123 w 430"/>
                <a:gd name="T57" fmla="*/ 36 h 383"/>
                <a:gd name="T58" fmla="*/ 198 w 430"/>
                <a:gd name="T59" fmla="*/ 25 h 383"/>
                <a:gd name="T60" fmla="*/ 195 w 430"/>
                <a:gd name="T61" fmla="*/ 13 h 383"/>
                <a:gd name="T62" fmla="*/ 200 w 430"/>
                <a:gd name="T63" fmla="*/ 8 h 383"/>
                <a:gd name="T64" fmla="*/ 243 w 430"/>
                <a:gd name="T65" fmla="*/ 0 h 383"/>
                <a:gd name="T66" fmla="*/ 275 w 430"/>
                <a:gd name="T67" fmla="*/ 11 h 383"/>
                <a:gd name="T68" fmla="*/ 279 w 430"/>
                <a:gd name="T69" fmla="*/ 24 h 383"/>
                <a:gd name="T70" fmla="*/ 273 w 430"/>
                <a:gd name="T71" fmla="*/ 31 h 383"/>
                <a:gd name="T72" fmla="*/ 339 w 430"/>
                <a:gd name="T73" fmla="*/ 21 h 383"/>
                <a:gd name="T74" fmla="*/ 393 w 430"/>
                <a:gd name="T75" fmla="*/ 40 h 383"/>
                <a:gd name="T76" fmla="*/ 422 w 430"/>
                <a:gd name="T77" fmla="*/ 57 h 383"/>
                <a:gd name="T78" fmla="*/ 430 w 430"/>
                <a:gd name="T79" fmla="*/ 77 h 383"/>
                <a:gd name="T80" fmla="*/ 423 w 430"/>
                <a:gd name="T81" fmla="*/ 81 h 383"/>
                <a:gd name="T82" fmla="*/ 416 w 430"/>
                <a:gd name="T83" fmla="*/ 135 h 383"/>
                <a:gd name="T84" fmla="*/ 411 w 430"/>
                <a:gd name="T85" fmla="*/ 211 h 3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30"/>
                <a:gd name="T130" fmla="*/ 0 h 383"/>
                <a:gd name="T131" fmla="*/ 430 w 430"/>
                <a:gd name="T132" fmla="*/ 383 h 3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30" h="383">
                  <a:moveTo>
                    <a:pt x="411" y="211"/>
                  </a:moveTo>
                  <a:lnTo>
                    <a:pt x="413" y="229"/>
                  </a:lnTo>
                  <a:lnTo>
                    <a:pt x="417" y="269"/>
                  </a:lnTo>
                  <a:lnTo>
                    <a:pt x="377" y="291"/>
                  </a:lnTo>
                  <a:lnTo>
                    <a:pt x="339" y="320"/>
                  </a:lnTo>
                  <a:lnTo>
                    <a:pt x="267" y="312"/>
                  </a:lnTo>
                  <a:lnTo>
                    <a:pt x="245" y="313"/>
                  </a:lnTo>
                  <a:lnTo>
                    <a:pt x="228" y="329"/>
                  </a:lnTo>
                  <a:lnTo>
                    <a:pt x="223" y="344"/>
                  </a:lnTo>
                  <a:lnTo>
                    <a:pt x="215" y="383"/>
                  </a:lnTo>
                  <a:lnTo>
                    <a:pt x="129" y="376"/>
                  </a:lnTo>
                  <a:lnTo>
                    <a:pt x="117" y="375"/>
                  </a:lnTo>
                  <a:lnTo>
                    <a:pt x="33" y="365"/>
                  </a:lnTo>
                  <a:lnTo>
                    <a:pt x="73" y="330"/>
                  </a:lnTo>
                  <a:lnTo>
                    <a:pt x="85" y="312"/>
                  </a:lnTo>
                  <a:lnTo>
                    <a:pt x="83" y="301"/>
                  </a:lnTo>
                  <a:lnTo>
                    <a:pt x="67" y="301"/>
                  </a:lnTo>
                  <a:lnTo>
                    <a:pt x="14" y="298"/>
                  </a:lnTo>
                  <a:lnTo>
                    <a:pt x="18" y="269"/>
                  </a:lnTo>
                  <a:lnTo>
                    <a:pt x="11" y="220"/>
                  </a:lnTo>
                  <a:lnTo>
                    <a:pt x="14" y="177"/>
                  </a:lnTo>
                  <a:lnTo>
                    <a:pt x="22" y="147"/>
                  </a:lnTo>
                  <a:lnTo>
                    <a:pt x="18" y="91"/>
                  </a:lnTo>
                  <a:lnTo>
                    <a:pt x="8" y="69"/>
                  </a:lnTo>
                  <a:lnTo>
                    <a:pt x="1" y="57"/>
                  </a:lnTo>
                  <a:lnTo>
                    <a:pt x="0" y="38"/>
                  </a:lnTo>
                  <a:lnTo>
                    <a:pt x="37" y="38"/>
                  </a:lnTo>
                  <a:lnTo>
                    <a:pt x="102" y="38"/>
                  </a:lnTo>
                  <a:lnTo>
                    <a:pt x="123" y="36"/>
                  </a:lnTo>
                  <a:lnTo>
                    <a:pt x="198" y="25"/>
                  </a:lnTo>
                  <a:lnTo>
                    <a:pt x="195" y="13"/>
                  </a:lnTo>
                  <a:lnTo>
                    <a:pt x="200" y="8"/>
                  </a:lnTo>
                  <a:lnTo>
                    <a:pt x="243" y="0"/>
                  </a:lnTo>
                  <a:lnTo>
                    <a:pt x="275" y="11"/>
                  </a:lnTo>
                  <a:lnTo>
                    <a:pt x="279" y="24"/>
                  </a:lnTo>
                  <a:lnTo>
                    <a:pt x="273" y="31"/>
                  </a:lnTo>
                  <a:lnTo>
                    <a:pt x="339" y="21"/>
                  </a:lnTo>
                  <a:lnTo>
                    <a:pt x="393" y="40"/>
                  </a:lnTo>
                  <a:lnTo>
                    <a:pt x="422" y="57"/>
                  </a:lnTo>
                  <a:lnTo>
                    <a:pt x="430" y="77"/>
                  </a:lnTo>
                  <a:lnTo>
                    <a:pt x="423" y="81"/>
                  </a:lnTo>
                  <a:lnTo>
                    <a:pt x="416" y="135"/>
                  </a:lnTo>
                  <a:lnTo>
                    <a:pt x="411" y="2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4302" y="2955"/>
              <a:ext cx="404" cy="361"/>
            </a:xfrm>
            <a:custGeom>
              <a:avLst/>
              <a:gdLst>
                <a:gd name="T0" fmla="*/ 280 w 404"/>
                <a:gd name="T1" fmla="*/ 24 h 361"/>
                <a:gd name="T2" fmla="*/ 326 w 404"/>
                <a:gd name="T3" fmla="*/ 22 h 361"/>
                <a:gd name="T4" fmla="*/ 357 w 404"/>
                <a:gd name="T5" fmla="*/ 30 h 361"/>
                <a:gd name="T6" fmla="*/ 384 w 404"/>
                <a:gd name="T7" fmla="*/ 40 h 361"/>
                <a:gd name="T8" fmla="*/ 404 w 404"/>
                <a:gd name="T9" fmla="*/ 49 h 361"/>
                <a:gd name="T10" fmla="*/ 395 w 404"/>
                <a:gd name="T11" fmla="*/ 64 h 361"/>
                <a:gd name="T12" fmla="*/ 395 w 404"/>
                <a:gd name="T13" fmla="*/ 94 h 361"/>
                <a:gd name="T14" fmla="*/ 395 w 404"/>
                <a:gd name="T15" fmla="*/ 135 h 361"/>
                <a:gd name="T16" fmla="*/ 392 w 404"/>
                <a:gd name="T17" fmla="*/ 173 h 361"/>
                <a:gd name="T18" fmla="*/ 392 w 404"/>
                <a:gd name="T19" fmla="*/ 214 h 361"/>
                <a:gd name="T20" fmla="*/ 390 w 404"/>
                <a:gd name="T21" fmla="*/ 255 h 361"/>
                <a:gd name="T22" fmla="*/ 350 w 404"/>
                <a:gd name="T23" fmla="*/ 282 h 361"/>
                <a:gd name="T24" fmla="*/ 304 w 404"/>
                <a:gd name="T25" fmla="*/ 297 h 361"/>
                <a:gd name="T26" fmla="*/ 221 w 404"/>
                <a:gd name="T27" fmla="*/ 292 h 361"/>
                <a:gd name="T28" fmla="*/ 209 w 404"/>
                <a:gd name="T29" fmla="*/ 311 h 361"/>
                <a:gd name="T30" fmla="*/ 192 w 404"/>
                <a:gd name="T31" fmla="*/ 361 h 361"/>
                <a:gd name="T32" fmla="*/ 87 w 404"/>
                <a:gd name="T33" fmla="*/ 355 h 361"/>
                <a:gd name="T34" fmla="*/ 64 w 404"/>
                <a:gd name="T35" fmla="*/ 328 h 361"/>
                <a:gd name="T36" fmla="*/ 81 w 404"/>
                <a:gd name="T37" fmla="*/ 302 h 361"/>
                <a:gd name="T38" fmla="*/ 81 w 404"/>
                <a:gd name="T39" fmla="*/ 286 h 361"/>
                <a:gd name="T40" fmla="*/ 18 w 404"/>
                <a:gd name="T41" fmla="*/ 281 h 361"/>
                <a:gd name="T42" fmla="*/ 16 w 404"/>
                <a:gd name="T43" fmla="*/ 234 h 361"/>
                <a:gd name="T44" fmla="*/ 15 w 404"/>
                <a:gd name="T45" fmla="*/ 200 h 361"/>
                <a:gd name="T46" fmla="*/ 15 w 404"/>
                <a:gd name="T47" fmla="*/ 175 h 361"/>
                <a:gd name="T48" fmla="*/ 14 w 404"/>
                <a:gd name="T49" fmla="*/ 128 h 361"/>
                <a:gd name="T50" fmla="*/ 15 w 404"/>
                <a:gd name="T51" fmla="*/ 100 h 361"/>
                <a:gd name="T52" fmla="*/ 13 w 404"/>
                <a:gd name="T53" fmla="*/ 62 h 361"/>
                <a:gd name="T54" fmla="*/ 0 w 404"/>
                <a:gd name="T55" fmla="*/ 54 h 361"/>
                <a:gd name="T56" fmla="*/ 20 w 404"/>
                <a:gd name="T57" fmla="*/ 33 h 361"/>
                <a:gd name="T58" fmla="*/ 96 w 404"/>
                <a:gd name="T59" fmla="*/ 31 h 361"/>
                <a:gd name="T60" fmla="*/ 181 w 404"/>
                <a:gd name="T61" fmla="*/ 28 h 361"/>
                <a:gd name="T62" fmla="*/ 194 w 404"/>
                <a:gd name="T63" fmla="*/ 18 h 361"/>
                <a:gd name="T64" fmla="*/ 188 w 404"/>
                <a:gd name="T65" fmla="*/ 5 h 361"/>
                <a:gd name="T66" fmla="*/ 259 w 404"/>
                <a:gd name="T67" fmla="*/ 5 h 361"/>
                <a:gd name="T68" fmla="*/ 254 w 404"/>
                <a:gd name="T69" fmla="*/ 18 h 361"/>
                <a:gd name="T70" fmla="*/ 257 w 404"/>
                <a:gd name="T71" fmla="*/ 26 h 36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04"/>
                <a:gd name="T109" fmla="*/ 0 h 361"/>
                <a:gd name="T110" fmla="*/ 404 w 404"/>
                <a:gd name="T111" fmla="*/ 361 h 36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04" h="361">
                  <a:moveTo>
                    <a:pt x="257" y="26"/>
                  </a:moveTo>
                  <a:lnTo>
                    <a:pt x="280" y="24"/>
                  </a:lnTo>
                  <a:lnTo>
                    <a:pt x="313" y="23"/>
                  </a:lnTo>
                  <a:lnTo>
                    <a:pt x="326" y="22"/>
                  </a:lnTo>
                  <a:lnTo>
                    <a:pt x="342" y="26"/>
                  </a:lnTo>
                  <a:lnTo>
                    <a:pt x="357" y="30"/>
                  </a:lnTo>
                  <a:lnTo>
                    <a:pt x="372" y="34"/>
                  </a:lnTo>
                  <a:lnTo>
                    <a:pt x="384" y="40"/>
                  </a:lnTo>
                  <a:lnTo>
                    <a:pt x="396" y="47"/>
                  </a:lnTo>
                  <a:lnTo>
                    <a:pt x="404" y="49"/>
                  </a:lnTo>
                  <a:lnTo>
                    <a:pt x="401" y="62"/>
                  </a:lnTo>
                  <a:lnTo>
                    <a:pt x="395" y="64"/>
                  </a:lnTo>
                  <a:lnTo>
                    <a:pt x="396" y="74"/>
                  </a:lnTo>
                  <a:lnTo>
                    <a:pt x="395" y="94"/>
                  </a:lnTo>
                  <a:lnTo>
                    <a:pt x="395" y="114"/>
                  </a:lnTo>
                  <a:lnTo>
                    <a:pt x="395" y="135"/>
                  </a:lnTo>
                  <a:lnTo>
                    <a:pt x="394" y="153"/>
                  </a:lnTo>
                  <a:lnTo>
                    <a:pt x="392" y="173"/>
                  </a:lnTo>
                  <a:lnTo>
                    <a:pt x="392" y="193"/>
                  </a:lnTo>
                  <a:lnTo>
                    <a:pt x="392" y="214"/>
                  </a:lnTo>
                  <a:lnTo>
                    <a:pt x="393" y="235"/>
                  </a:lnTo>
                  <a:lnTo>
                    <a:pt x="390" y="255"/>
                  </a:lnTo>
                  <a:lnTo>
                    <a:pt x="376" y="263"/>
                  </a:lnTo>
                  <a:lnTo>
                    <a:pt x="350" y="282"/>
                  </a:lnTo>
                  <a:lnTo>
                    <a:pt x="323" y="297"/>
                  </a:lnTo>
                  <a:lnTo>
                    <a:pt x="304" y="297"/>
                  </a:lnTo>
                  <a:lnTo>
                    <a:pt x="252" y="292"/>
                  </a:lnTo>
                  <a:lnTo>
                    <a:pt x="221" y="292"/>
                  </a:lnTo>
                  <a:lnTo>
                    <a:pt x="217" y="299"/>
                  </a:lnTo>
                  <a:lnTo>
                    <a:pt x="209" y="311"/>
                  </a:lnTo>
                  <a:lnTo>
                    <a:pt x="203" y="325"/>
                  </a:lnTo>
                  <a:lnTo>
                    <a:pt x="192" y="361"/>
                  </a:lnTo>
                  <a:lnTo>
                    <a:pt x="126" y="358"/>
                  </a:lnTo>
                  <a:lnTo>
                    <a:pt x="87" y="355"/>
                  </a:lnTo>
                  <a:lnTo>
                    <a:pt x="43" y="351"/>
                  </a:lnTo>
                  <a:lnTo>
                    <a:pt x="64" y="328"/>
                  </a:lnTo>
                  <a:lnTo>
                    <a:pt x="77" y="310"/>
                  </a:lnTo>
                  <a:lnTo>
                    <a:pt x="81" y="302"/>
                  </a:lnTo>
                  <a:lnTo>
                    <a:pt x="78" y="292"/>
                  </a:lnTo>
                  <a:lnTo>
                    <a:pt x="81" y="286"/>
                  </a:lnTo>
                  <a:lnTo>
                    <a:pt x="47" y="283"/>
                  </a:lnTo>
                  <a:lnTo>
                    <a:pt x="18" y="281"/>
                  </a:lnTo>
                  <a:lnTo>
                    <a:pt x="18" y="254"/>
                  </a:lnTo>
                  <a:lnTo>
                    <a:pt x="16" y="234"/>
                  </a:lnTo>
                  <a:lnTo>
                    <a:pt x="16" y="212"/>
                  </a:lnTo>
                  <a:lnTo>
                    <a:pt x="15" y="200"/>
                  </a:lnTo>
                  <a:lnTo>
                    <a:pt x="15" y="187"/>
                  </a:lnTo>
                  <a:lnTo>
                    <a:pt x="15" y="175"/>
                  </a:lnTo>
                  <a:lnTo>
                    <a:pt x="15" y="152"/>
                  </a:lnTo>
                  <a:lnTo>
                    <a:pt x="14" y="128"/>
                  </a:lnTo>
                  <a:lnTo>
                    <a:pt x="14" y="115"/>
                  </a:lnTo>
                  <a:lnTo>
                    <a:pt x="15" y="100"/>
                  </a:lnTo>
                  <a:lnTo>
                    <a:pt x="13" y="83"/>
                  </a:lnTo>
                  <a:lnTo>
                    <a:pt x="13" y="62"/>
                  </a:lnTo>
                  <a:lnTo>
                    <a:pt x="13" y="55"/>
                  </a:lnTo>
                  <a:lnTo>
                    <a:pt x="0" y="54"/>
                  </a:lnTo>
                  <a:lnTo>
                    <a:pt x="0" y="36"/>
                  </a:lnTo>
                  <a:lnTo>
                    <a:pt x="20" y="33"/>
                  </a:lnTo>
                  <a:lnTo>
                    <a:pt x="50" y="33"/>
                  </a:lnTo>
                  <a:lnTo>
                    <a:pt x="96" y="31"/>
                  </a:lnTo>
                  <a:lnTo>
                    <a:pt x="137" y="30"/>
                  </a:lnTo>
                  <a:lnTo>
                    <a:pt x="181" y="28"/>
                  </a:lnTo>
                  <a:lnTo>
                    <a:pt x="195" y="27"/>
                  </a:lnTo>
                  <a:lnTo>
                    <a:pt x="194" y="18"/>
                  </a:lnTo>
                  <a:lnTo>
                    <a:pt x="190" y="16"/>
                  </a:lnTo>
                  <a:lnTo>
                    <a:pt x="188" y="5"/>
                  </a:lnTo>
                  <a:lnTo>
                    <a:pt x="228" y="0"/>
                  </a:lnTo>
                  <a:lnTo>
                    <a:pt x="259" y="5"/>
                  </a:lnTo>
                  <a:lnTo>
                    <a:pt x="258" y="15"/>
                  </a:lnTo>
                  <a:lnTo>
                    <a:pt x="254" y="18"/>
                  </a:lnTo>
                  <a:lnTo>
                    <a:pt x="252" y="26"/>
                  </a:lnTo>
                  <a:lnTo>
                    <a:pt x="257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4321" y="3005"/>
              <a:ext cx="296" cy="243"/>
            </a:xfrm>
            <a:custGeom>
              <a:avLst/>
              <a:gdLst>
                <a:gd name="T0" fmla="*/ 294 w 296"/>
                <a:gd name="T1" fmla="*/ 15 h 243"/>
                <a:gd name="T2" fmla="*/ 294 w 296"/>
                <a:gd name="T3" fmla="*/ 36 h 243"/>
                <a:gd name="T4" fmla="*/ 294 w 296"/>
                <a:gd name="T5" fmla="*/ 60 h 243"/>
                <a:gd name="T6" fmla="*/ 293 w 296"/>
                <a:gd name="T7" fmla="*/ 89 h 243"/>
                <a:gd name="T8" fmla="*/ 294 w 296"/>
                <a:gd name="T9" fmla="*/ 118 h 243"/>
                <a:gd name="T10" fmla="*/ 295 w 296"/>
                <a:gd name="T11" fmla="*/ 149 h 243"/>
                <a:gd name="T12" fmla="*/ 296 w 296"/>
                <a:gd name="T13" fmla="*/ 172 h 243"/>
                <a:gd name="T14" fmla="*/ 296 w 296"/>
                <a:gd name="T15" fmla="*/ 199 h 243"/>
                <a:gd name="T16" fmla="*/ 296 w 296"/>
                <a:gd name="T17" fmla="*/ 220 h 243"/>
                <a:gd name="T18" fmla="*/ 296 w 296"/>
                <a:gd name="T19" fmla="*/ 243 h 243"/>
                <a:gd name="T20" fmla="*/ 260 w 296"/>
                <a:gd name="T21" fmla="*/ 241 h 243"/>
                <a:gd name="T22" fmla="*/ 202 w 296"/>
                <a:gd name="T23" fmla="*/ 237 h 243"/>
                <a:gd name="T24" fmla="*/ 202 w 296"/>
                <a:gd name="T25" fmla="*/ 210 h 243"/>
                <a:gd name="T26" fmla="*/ 202 w 296"/>
                <a:gd name="T27" fmla="*/ 183 h 243"/>
                <a:gd name="T28" fmla="*/ 202 w 296"/>
                <a:gd name="T29" fmla="*/ 162 h 243"/>
                <a:gd name="T30" fmla="*/ 141 w 296"/>
                <a:gd name="T31" fmla="*/ 161 h 243"/>
                <a:gd name="T32" fmla="*/ 78 w 296"/>
                <a:gd name="T33" fmla="*/ 161 h 243"/>
                <a:gd name="T34" fmla="*/ 77 w 296"/>
                <a:gd name="T35" fmla="*/ 183 h 243"/>
                <a:gd name="T36" fmla="*/ 73 w 296"/>
                <a:gd name="T37" fmla="*/ 213 h 243"/>
                <a:gd name="T38" fmla="*/ 68 w 296"/>
                <a:gd name="T39" fmla="*/ 233 h 243"/>
                <a:gd name="T40" fmla="*/ 36 w 296"/>
                <a:gd name="T41" fmla="*/ 229 h 243"/>
                <a:gd name="T42" fmla="*/ 7 w 296"/>
                <a:gd name="T43" fmla="*/ 218 h 243"/>
                <a:gd name="T44" fmla="*/ 4 w 296"/>
                <a:gd name="T45" fmla="*/ 191 h 243"/>
                <a:gd name="T46" fmla="*/ 3 w 296"/>
                <a:gd name="T47" fmla="*/ 162 h 243"/>
                <a:gd name="T48" fmla="*/ 6 w 296"/>
                <a:gd name="T49" fmla="*/ 137 h 243"/>
                <a:gd name="T50" fmla="*/ 4 w 296"/>
                <a:gd name="T51" fmla="*/ 116 h 243"/>
                <a:gd name="T52" fmla="*/ 2 w 296"/>
                <a:gd name="T53" fmla="*/ 87 h 243"/>
                <a:gd name="T54" fmla="*/ 2 w 296"/>
                <a:gd name="T55" fmla="*/ 63 h 243"/>
                <a:gd name="T56" fmla="*/ 2 w 296"/>
                <a:gd name="T57" fmla="*/ 34 h 243"/>
                <a:gd name="T58" fmla="*/ 1 w 296"/>
                <a:gd name="T59" fmla="*/ 14 h 243"/>
                <a:gd name="T60" fmla="*/ 26 w 296"/>
                <a:gd name="T61" fmla="*/ 7 h 243"/>
                <a:gd name="T62" fmla="*/ 84 w 296"/>
                <a:gd name="T63" fmla="*/ 6 h 243"/>
                <a:gd name="T64" fmla="*/ 151 w 296"/>
                <a:gd name="T65" fmla="*/ 5 h 243"/>
                <a:gd name="T66" fmla="*/ 205 w 296"/>
                <a:gd name="T67" fmla="*/ 3 h 243"/>
                <a:gd name="T68" fmla="*/ 256 w 296"/>
                <a:gd name="T69" fmla="*/ 1 h 243"/>
                <a:gd name="T70" fmla="*/ 288 w 296"/>
                <a:gd name="T71" fmla="*/ 0 h 243"/>
                <a:gd name="T72" fmla="*/ 294 w 296"/>
                <a:gd name="T73" fmla="*/ 3 h 2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96"/>
                <a:gd name="T112" fmla="*/ 0 h 243"/>
                <a:gd name="T113" fmla="*/ 296 w 296"/>
                <a:gd name="T114" fmla="*/ 243 h 24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96" h="243">
                  <a:moveTo>
                    <a:pt x="294" y="5"/>
                  </a:moveTo>
                  <a:lnTo>
                    <a:pt x="294" y="15"/>
                  </a:lnTo>
                  <a:lnTo>
                    <a:pt x="294" y="27"/>
                  </a:lnTo>
                  <a:lnTo>
                    <a:pt x="294" y="36"/>
                  </a:lnTo>
                  <a:lnTo>
                    <a:pt x="294" y="51"/>
                  </a:lnTo>
                  <a:lnTo>
                    <a:pt x="294" y="60"/>
                  </a:lnTo>
                  <a:lnTo>
                    <a:pt x="293" y="77"/>
                  </a:lnTo>
                  <a:lnTo>
                    <a:pt x="293" y="89"/>
                  </a:lnTo>
                  <a:lnTo>
                    <a:pt x="295" y="104"/>
                  </a:lnTo>
                  <a:lnTo>
                    <a:pt x="294" y="118"/>
                  </a:lnTo>
                  <a:lnTo>
                    <a:pt x="294" y="135"/>
                  </a:lnTo>
                  <a:lnTo>
                    <a:pt x="295" y="149"/>
                  </a:lnTo>
                  <a:lnTo>
                    <a:pt x="294" y="160"/>
                  </a:lnTo>
                  <a:lnTo>
                    <a:pt x="296" y="172"/>
                  </a:lnTo>
                  <a:lnTo>
                    <a:pt x="296" y="184"/>
                  </a:lnTo>
                  <a:lnTo>
                    <a:pt x="296" y="199"/>
                  </a:lnTo>
                  <a:lnTo>
                    <a:pt x="294" y="209"/>
                  </a:lnTo>
                  <a:lnTo>
                    <a:pt x="296" y="220"/>
                  </a:lnTo>
                  <a:lnTo>
                    <a:pt x="296" y="230"/>
                  </a:lnTo>
                  <a:lnTo>
                    <a:pt x="296" y="243"/>
                  </a:lnTo>
                  <a:lnTo>
                    <a:pt x="281" y="243"/>
                  </a:lnTo>
                  <a:lnTo>
                    <a:pt x="260" y="241"/>
                  </a:lnTo>
                  <a:lnTo>
                    <a:pt x="221" y="237"/>
                  </a:lnTo>
                  <a:lnTo>
                    <a:pt x="202" y="237"/>
                  </a:lnTo>
                  <a:lnTo>
                    <a:pt x="200" y="222"/>
                  </a:lnTo>
                  <a:lnTo>
                    <a:pt x="202" y="210"/>
                  </a:lnTo>
                  <a:lnTo>
                    <a:pt x="200" y="196"/>
                  </a:lnTo>
                  <a:lnTo>
                    <a:pt x="202" y="183"/>
                  </a:lnTo>
                  <a:lnTo>
                    <a:pt x="200" y="173"/>
                  </a:lnTo>
                  <a:lnTo>
                    <a:pt x="202" y="162"/>
                  </a:lnTo>
                  <a:lnTo>
                    <a:pt x="157" y="162"/>
                  </a:lnTo>
                  <a:lnTo>
                    <a:pt x="141" y="161"/>
                  </a:lnTo>
                  <a:lnTo>
                    <a:pt x="123" y="160"/>
                  </a:lnTo>
                  <a:lnTo>
                    <a:pt x="78" y="161"/>
                  </a:lnTo>
                  <a:lnTo>
                    <a:pt x="77" y="172"/>
                  </a:lnTo>
                  <a:lnTo>
                    <a:pt x="77" y="183"/>
                  </a:lnTo>
                  <a:lnTo>
                    <a:pt x="76" y="201"/>
                  </a:lnTo>
                  <a:lnTo>
                    <a:pt x="73" y="213"/>
                  </a:lnTo>
                  <a:lnTo>
                    <a:pt x="73" y="224"/>
                  </a:lnTo>
                  <a:lnTo>
                    <a:pt x="68" y="233"/>
                  </a:lnTo>
                  <a:lnTo>
                    <a:pt x="59" y="233"/>
                  </a:lnTo>
                  <a:lnTo>
                    <a:pt x="36" y="229"/>
                  </a:lnTo>
                  <a:lnTo>
                    <a:pt x="9" y="228"/>
                  </a:lnTo>
                  <a:lnTo>
                    <a:pt x="7" y="218"/>
                  </a:lnTo>
                  <a:lnTo>
                    <a:pt x="7" y="205"/>
                  </a:lnTo>
                  <a:lnTo>
                    <a:pt x="4" y="191"/>
                  </a:lnTo>
                  <a:lnTo>
                    <a:pt x="4" y="173"/>
                  </a:lnTo>
                  <a:lnTo>
                    <a:pt x="3" y="162"/>
                  </a:lnTo>
                  <a:lnTo>
                    <a:pt x="6" y="151"/>
                  </a:lnTo>
                  <a:lnTo>
                    <a:pt x="6" y="137"/>
                  </a:lnTo>
                  <a:lnTo>
                    <a:pt x="3" y="128"/>
                  </a:lnTo>
                  <a:lnTo>
                    <a:pt x="4" y="116"/>
                  </a:lnTo>
                  <a:lnTo>
                    <a:pt x="2" y="101"/>
                  </a:lnTo>
                  <a:lnTo>
                    <a:pt x="2" y="87"/>
                  </a:lnTo>
                  <a:lnTo>
                    <a:pt x="0" y="75"/>
                  </a:lnTo>
                  <a:lnTo>
                    <a:pt x="2" y="63"/>
                  </a:lnTo>
                  <a:lnTo>
                    <a:pt x="1" y="48"/>
                  </a:lnTo>
                  <a:lnTo>
                    <a:pt x="2" y="34"/>
                  </a:lnTo>
                  <a:lnTo>
                    <a:pt x="1" y="24"/>
                  </a:lnTo>
                  <a:lnTo>
                    <a:pt x="1" y="14"/>
                  </a:lnTo>
                  <a:lnTo>
                    <a:pt x="1" y="7"/>
                  </a:lnTo>
                  <a:lnTo>
                    <a:pt x="26" y="7"/>
                  </a:lnTo>
                  <a:lnTo>
                    <a:pt x="51" y="5"/>
                  </a:lnTo>
                  <a:lnTo>
                    <a:pt x="84" y="6"/>
                  </a:lnTo>
                  <a:lnTo>
                    <a:pt x="118" y="5"/>
                  </a:lnTo>
                  <a:lnTo>
                    <a:pt x="151" y="5"/>
                  </a:lnTo>
                  <a:lnTo>
                    <a:pt x="181" y="3"/>
                  </a:lnTo>
                  <a:lnTo>
                    <a:pt x="205" y="3"/>
                  </a:lnTo>
                  <a:lnTo>
                    <a:pt x="233" y="2"/>
                  </a:lnTo>
                  <a:lnTo>
                    <a:pt x="256" y="1"/>
                  </a:lnTo>
                  <a:lnTo>
                    <a:pt x="272" y="1"/>
                  </a:lnTo>
                  <a:lnTo>
                    <a:pt x="288" y="0"/>
                  </a:lnTo>
                  <a:lnTo>
                    <a:pt x="294" y="0"/>
                  </a:lnTo>
                  <a:lnTo>
                    <a:pt x="294" y="3"/>
                  </a:lnTo>
                  <a:lnTo>
                    <a:pt x="294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auto">
            <a:xfrm>
              <a:off x="4624" y="3005"/>
              <a:ext cx="68" cy="237"/>
            </a:xfrm>
            <a:custGeom>
              <a:avLst/>
              <a:gdLst>
                <a:gd name="T0" fmla="*/ 62 w 68"/>
                <a:gd name="T1" fmla="*/ 147 h 237"/>
                <a:gd name="T2" fmla="*/ 62 w 68"/>
                <a:gd name="T3" fmla="*/ 149 h 237"/>
                <a:gd name="T4" fmla="*/ 62 w 68"/>
                <a:gd name="T5" fmla="*/ 156 h 237"/>
                <a:gd name="T6" fmla="*/ 62 w 68"/>
                <a:gd name="T7" fmla="*/ 166 h 237"/>
                <a:gd name="T8" fmla="*/ 65 w 68"/>
                <a:gd name="T9" fmla="*/ 176 h 237"/>
                <a:gd name="T10" fmla="*/ 65 w 68"/>
                <a:gd name="T11" fmla="*/ 181 h 237"/>
                <a:gd name="T12" fmla="*/ 65 w 68"/>
                <a:gd name="T13" fmla="*/ 191 h 237"/>
                <a:gd name="T14" fmla="*/ 62 w 68"/>
                <a:gd name="T15" fmla="*/ 200 h 237"/>
                <a:gd name="T16" fmla="*/ 54 w 68"/>
                <a:gd name="T17" fmla="*/ 205 h 237"/>
                <a:gd name="T18" fmla="*/ 43 w 68"/>
                <a:gd name="T19" fmla="*/ 213 h 237"/>
                <a:gd name="T20" fmla="*/ 30 w 68"/>
                <a:gd name="T21" fmla="*/ 221 h 237"/>
                <a:gd name="T22" fmla="*/ 15 w 68"/>
                <a:gd name="T23" fmla="*/ 230 h 237"/>
                <a:gd name="T24" fmla="*/ 3 w 68"/>
                <a:gd name="T25" fmla="*/ 237 h 237"/>
                <a:gd name="T26" fmla="*/ 3 w 68"/>
                <a:gd name="T27" fmla="*/ 227 h 237"/>
                <a:gd name="T28" fmla="*/ 1 w 68"/>
                <a:gd name="T29" fmla="*/ 215 h 237"/>
                <a:gd name="T30" fmla="*/ 3 w 68"/>
                <a:gd name="T31" fmla="*/ 204 h 237"/>
                <a:gd name="T32" fmla="*/ 3 w 68"/>
                <a:gd name="T33" fmla="*/ 193 h 237"/>
                <a:gd name="T34" fmla="*/ 2 w 68"/>
                <a:gd name="T35" fmla="*/ 184 h 237"/>
                <a:gd name="T36" fmla="*/ 2 w 68"/>
                <a:gd name="T37" fmla="*/ 174 h 237"/>
                <a:gd name="T38" fmla="*/ 2 w 68"/>
                <a:gd name="T39" fmla="*/ 168 h 237"/>
                <a:gd name="T40" fmla="*/ 1 w 68"/>
                <a:gd name="T41" fmla="*/ 157 h 237"/>
                <a:gd name="T42" fmla="*/ 4 w 68"/>
                <a:gd name="T43" fmla="*/ 145 h 237"/>
                <a:gd name="T44" fmla="*/ 0 w 68"/>
                <a:gd name="T45" fmla="*/ 132 h 237"/>
                <a:gd name="T46" fmla="*/ 1 w 68"/>
                <a:gd name="T47" fmla="*/ 117 h 237"/>
                <a:gd name="T48" fmla="*/ 2 w 68"/>
                <a:gd name="T49" fmla="*/ 104 h 237"/>
                <a:gd name="T50" fmla="*/ 0 w 68"/>
                <a:gd name="T51" fmla="*/ 87 h 237"/>
                <a:gd name="T52" fmla="*/ 1 w 68"/>
                <a:gd name="T53" fmla="*/ 71 h 237"/>
                <a:gd name="T54" fmla="*/ 2 w 68"/>
                <a:gd name="T55" fmla="*/ 51 h 237"/>
                <a:gd name="T56" fmla="*/ 2 w 68"/>
                <a:gd name="T57" fmla="*/ 33 h 237"/>
                <a:gd name="T58" fmla="*/ 4 w 68"/>
                <a:gd name="T59" fmla="*/ 20 h 237"/>
                <a:gd name="T60" fmla="*/ 2 w 68"/>
                <a:gd name="T61" fmla="*/ 8 h 237"/>
                <a:gd name="T62" fmla="*/ 2 w 68"/>
                <a:gd name="T63" fmla="*/ 0 h 237"/>
                <a:gd name="T64" fmla="*/ 31 w 68"/>
                <a:gd name="T65" fmla="*/ 4 h 237"/>
                <a:gd name="T66" fmla="*/ 49 w 68"/>
                <a:gd name="T67" fmla="*/ 8 h 237"/>
                <a:gd name="T68" fmla="*/ 57 w 68"/>
                <a:gd name="T69" fmla="*/ 10 h 237"/>
                <a:gd name="T70" fmla="*/ 67 w 68"/>
                <a:gd name="T71" fmla="*/ 13 h 237"/>
                <a:gd name="T72" fmla="*/ 68 w 68"/>
                <a:gd name="T73" fmla="*/ 19 h 237"/>
                <a:gd name="T74" fmla="*/ 66 w 68"/>
                <a:gd name="T75" fmla="*/ 36 h 237"/>
                <a:gd name="T76" fmla="*/ 66 w 68"/>
                <a:gd name="T77" fmla="*/ 57 h 237"/>
                <a:gd name="T78" fmla="*/ 66 w 68"/>
                <a:gd name="T79" fmla="*/ 77 h 237"/>
                <a:gd name="T80" fmla="*/ 65 w 68"/>
                <a:gd name="T81" fmla="*/ 93 h 237"/>
                <a:gd name="T82" fmla="*/ 65 w 68"/>
                <a:gd name="T83" fmla="*/ 107 h 237"/>
                <a:gd name="T84" fmla="*/ 62 w 68"/>
                <a:gd name="T85" fmla="*/ 123 h 237"/>
                <a:gd name="T86" fmla="*/ 64 w 68"/>
                <a:gd name="T87" fmla="*/ 135 h 237"/>
                <a:gd name="T88" fmla="*/ 62 w 68"/>
                <a:gd name="T89" fmla="*/ 147 h 23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8"/>
                <a:gd name="T136" fmla="*/ 0 h 237"/>
                <a:gd name="T137" fmla="*/ 68 w 68"/>
                <a:gd name="T138" fmla="*/ 237 h 23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8" h="237">
                  <a:moveTo>
                    <a:pt x="62" y="147"/>
                  </a:moveTo>
                  <a:lnTo>
                    <a:pt x="62" y="149"/>
                  </a:lnTo>
                  <a:lnTo>
                    <a:pt x="62" y="156"/>
                  </a:lnTo>
                  <a:lnTo>
                    <a:pt x="62" y="166"/>
                  </a:lnTo>
                  <a:lnTo>
                    <a:pt x="65" y="176"/>
                  </a:lnTo>
                  <a:lnTo>
                    <a:pt x="65" y="181"/>
                  </a:lnTo>
                  <a:lnTo>
                    <a:pt x="65" y="191"/>
                  </a:lnTo>
                  <a:lnTo>
                    <a:pt x="62" y="200"/>
                  </a:lnTo>
                  <a:lnTo>
                    <a:pt x="54" y="205"/>
                  </a:lnTo>
                  <a:lnTo>
                    <a:pt x="43" y="213"/>
                  </a:lnTo>
                  <a:lnTo>
                    <a:pt x="30" y="221"/>
                  </a:lnTo>
                  <a:lnTo>
                    <a:pt x="15" y="230"/>
                  </a:lnTo>
                  <a:lnTo>
                    <a:pt x="3" y="237"/>
                  </a:lnTo>
                  <a:lnTo>
                    <a:pt x="3" y="227"/>
                  </a:lnTo>
                  <a:lnTo>
                    <a:pt x="1" y="215"/>
                  </a:lnTo>
                  <a:lnTo>
                    <a:pt x="3" y="204"/>
                  </a:lnTo>
                  <a:lnTo>
                    <a:pt x="3" y="193"/>
                  </a:lnTo>
                  <a:lnTo>
                    <a:pt x="2" y="184"/>
                  </a:lnTo>
                  <a:lnTo>
                    <a:pt x="2" y="174"/>
                  </a:lnTo>
                  <a:lnTo>
                    <a:pt x="2" y="168"/>
                  </a:lnTo>
                  <a:lnTo>
                    <a:pt x="1" y="157"/>
                  </a:lnTo>
                  <a:lnTo>
                    <a:pt x="4" y="145"/>
                  </a:lnTo>
                  <a:lnTo>
                    <a:pt x="0" y="132"/>
                  </a:lnTo>
                  <a:lnTo>
                    <a:pt x="1" y="117"/>
                  </a:lnTo>
                  <a:lnTo>
                    <a:pt x="2" y="104"/>
                  </a:lnTo>
                  <a:lnTo>
                    <a:pt x="0" y="87"/>
                  </a:lnTo>
                  <a:lnTo>
                    <a:pt x="1" y="71"/>
                  </a:lnTo>
                  <a:lnTo>
                    <a:pt x="2" y="51"/>
                  </a:lnTo>
                  <a:lnTo>
                    <a:pt x="2" y="33"/>
                  </a:lnTo>
                  <a:lnTo>
                    <a:pt x="4" y="20"/>
                  </a:lnTo>
                  <a:lnTo>
                    <a:pt x="2" y="8"/>
                  </a:lnTo>
                  <a:lnTo>
                    <a:pt x="2" y="0"/>
                  </a:lnTo>
                  <a:lnTo>
                    <a:pt x="31" y="4"/>
                  </a:lnTo>
                  <a:lnTo>
                    <a:pt x="49" y="8"/>
                  </a:lnTo>
                  <a:lnTo>
                    <a:pt x="57" y="10"/>
                  </a:lnTo>
                  <a:lnTo>
                    <a:pt x="67" y="13"/>
                  </a:lnTo>
                  <a:lnTo>
                    <a:pt x="68" y="19"/>
                  </a:lnTo>
                  <a:lnTo>
                    <a:pt x="66" y="36"/>
                  </a:lnTo>
                  <a:lnTo>
                    <a:pt x="66" y="57"/>
                  </a:lnTo>
                  <a:lnTo>
                    <a:pt x="66" y="77"/>
                  </a:lnTo>
                  <a:lnTo>
                    <a:pt x="65" y="93"/>
                  </a:lnTo>
                  <a:lnTo>
                    <a:pt x="65" y="107"/>
                  </a:lnTo>
                  <a:lnTo>
                    <a:pt x="62" y="123"/>
                  </a:lnTo>
                  <a:lnTo>
                    <a:pt x="64" y="135"/>
                  </a:lnTo>
                  <a:lnTo>
                    <a:pt x="62" y="1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4536" y="2968"/>
              <a:ext cx="15" cy="12"/>
            </a:xfrm>
            <a:custGeom>
              <a:avLst/>
              <a:gdLst>
                <a:gd name="T0" fmla="*/ 14 w 15"/>
                <a:gd name="T1" fmla="*/ 12 h 12"/>
                <a:gd name="T2" fmla="*/ 15 w 15"/>
                <a:gd name="T3" fmla="*/ 3 h 12"/>
                <a:gd name="T4" fmla="*/ 0 w 15"/>
                <a:gd name="T5" fmla="*/ 0 h 12"/>
                <a:gd name="T6" fmla="*/ 0 w 15"/>
                <a:gd name="T7" fmla="*/ 11 h 12"/>
                <a:gd name="T8" fmla="*/ 14 w 15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12"/>
                <a:gd name="T17" fmla="*/ 15 w 15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12">
                  <a:moveTo>
                    <a:pt x="14" y="12"/>
                  </a:moveTo>
                  <a:lnTo>
                    <a:pt x="15" y="3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4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auto">
            <a:xfrm>
              <a:off x="4503" y="2968"/>
              <a:ext cx="26" cy="13"/>
            </a:xfrm>
            <a:custGeom>
              <a:avLst/>
              <a:gdLst>
                <a:gd name="T0" fmla="*/ 26 w 26"/>
                <a:gd name="T1" fmla="*/ 12 h 13"/>
                <a:gd name="T2" fmla="*/ 26 w 26"/>
                <a:gd name="T3" fmla="*/ 0 h 13"/>
                <a:gd name="T4" fmla="*/ 14 w 26"/>
                <a:gd name="T5" fmla="*/ 1 h 13"/>
                <a:gd name="T6" fmla="*/ 5 w 26"/>
                <a:gd name="T7" fmla="*/ 2 h 13"/>
                <a:gd name="T8" fmla="*/ 0 w 26"/>
                <a:gd name="T9" fmla="*/ 3 h 13"/>
                <a:gd name="T10" fmla="*/ 0 w 26"/>
                <a:gd name="T11" fmla="*/ 8 h 13"/>
                <a:gd name="T12" fmla="*/ 0 w 26"/>
                <a:gd name="T13" fmla="*/ 13 h 13"/>
                <a:gd name="T14" fmla="*/ 26 w 26"/>
                <a:gd name="T15" fmla="*/ 12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13"/>
                <a:gd name="T26" fmla="*/ 26 w 26"/>
                <a:gd name="T27" fmla="*/ 13 h 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13">
                  <a:moveTo>
                    <a:pt x="26" y="12"/>
                  </a:moveTo>
                  <a:lnTo>
                    <a:pt x="26" y="0"/>
                  </a:lnTo>
                  <a:lnTo>
                    <a:pt x="14" y="1"/>
                  </a:lnTo>
                  <a:lnTo>
                    <a:pt x="5" y="2"/>
                  </a:lnTo>
                  <a:lnTo>
                    <a:pt x="0" y="3"/>
                  </a:lnTo>
                  <a:lnTo>
                    <a:pt x="0" y="8"/>
                  </a:lnTo>
                  <a:lnTo>
                    <a:pt x="0" y="13"/>
                  </a:lnTo>
                  <a:lnTo>
                    <a:pt x="26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8" name="Freeform 24"/>
            <p:cNvSpPr>
              <a:spLocks/>
            </p:cNvSpPr>
            <p:nvPr/>
          </p:nvSpPr>
          <p:spPr bwMode="auto">
            <a:xfrm>
              <a:off x="4578" y="3225"/>
              <a:ext cx="36" cy="20"/>
            </a:xfrm>
            <a:custGeom>
              <a:avLst/>
              <a:gdLst>
                <a:gd name="T0" fmla="*/ 33 w 36"/>
                <a:gd name="T1" fmla="*/ 0 h 20"/>
                <a:gd name="T2" fmla="*/ 36 w 36"/>
                <a:gd name="T3" fmla="*/ 20 h 20"/>
                <a:gd name="T4" fmla="*/ 0 w 36"/>
                <a:gd name="T5" fmla="*/ 18 h 20"/>
                <a:gd name="T6" fmla="*/ 30 w 36"/>
                <a:gd name="T7" fmla="*/ 16 h 20"/>
                <a:gd name="T8" fmla="*/ 33 w 36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20"/>
                <a:gd name="T17" fmla="*/ 36 w 3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20">
                  <a:moveTo>
                    <a:pt x="33" y="0"/>
                  </a:moveTo>
                  <a:lnTo>
                    <a:pt x="36" y="20"/>
                  </a:lnTo>
                  <a:lnTo>
                    <a:pt x="0" y="18"/>
                  </a:lnTo>
                  <a:lnTo>
                    <a:pt x="30" y="16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9" name="Freeform 25"/>
            <p:cNvSpPr>
              <a:spLocks/>
            </p:cNvSpPr>
            <p:nvPr/>
          </p:nvSpPr>
          <p:spPr bwMode="auto">
            <a:xfrm>
              <a:off x="4334" y="3211"/>
              <a:ext cx="38" cy="19"/>
            </a:xfrm>
            <a:custGeom>
              <a:avLst/>
              <a:gdLst>
                <a:gd name="T0" fmla="*/ 38 w 38"/>
                <a:gd name="T1" fmla="*/ 19 h 19"/>
                <a:gd name="T2" fmla="*/ 1 w 38"/>
                <a:gd name="T3" fmla="*/ 19 h 19"/>
                <a:gd name="T4" fmla="*/ 0 w 38"/>
                <a:gd name="T5" fmla="*/ 0 h 19"/>
                <a:gd name="T6" fmla="*/ 5 w 38"/>
                <a:gd name="T7" fmla="*/ 16 h 19"/>
                <a:gd name="T8" fmla="*/ 38 w 38"/>
                <a:gd name="T9" fmla="*/ 19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19"/>
                <a:gd name="T17" fmla="*/ 38 w 38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19">
                  <a:moveTo>
                    <a:pt x="38" y="19"/>
                  </a:moveTo>
                  <a:lnTo>
                    <a:pt x="1" y="19"/>
                  </a:lnTo>
                  <a:lnTo>
                    <a:pt x="0" y="0"/>
                  </a:lnTo>
                  <a:lnTo>
                    <a:pt x="5" y="16"/>
                  </a:lnTo>
                  <a:lnTo>
                    <a:pt x="38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0" name="Freeform 26"/>
            <p:cNvSpPr>
              <a:spLocks/>
            </p:cNvSpPr>
            <p:nvPr/>
          </p:nvSpPr>
          <p:spPr bwMode="auto">
            <a:xfrm>
              <a:off x="4496" y="2958"/>
              <a:ext cx="61" cy="10"/>
            </a:xfrm>
            <a:custGeom>
              <a:avLst/>
              <a:gdLst>
                <a:gd name="T0" fmla="*/ 61 w 61"/>
                <a:gd name="T1" fmla="*/ 10 h 10"/>
                <a:gd name="T2" fmla="*/ 35 w 61"/>
                <a:gd name="T3" fmla="*/ 5 h 10"/>
                <a:gd name="T4" fmla="*/ 1 w 61"/>
                <a:gd name="T5" fmla="*/ 9 h 10"/>
                <a:gd name="T6" fmla="*/ 0 w 61"/>
                <a:gd name="T7" fmla="*/ 4 h 10"/>
                <a:gd name="T8" fmla="*/ 35 w 61"/>
                <a:gd name="T9" fmla="*/ 0 h 10"/>
                <a:gd name="T10" fmla="*/ 61 w 61"/>
                <a:gd name="T11" fmla="*/ 4 h 10"/>
                <a:gd name="T12" fmla="*/ 61 w 61"/>
                <a:gd name="T13" fmla="*/ 1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"/>
                <a:gd name="T22" fmla="*/ 0 h 10"/>
                <a:gd name="T23" fmla="*/ 61 w 61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" h="10">
                  <a:moveTo>
                    <a:pt x="61" y="10"/>
                  </a:moveTo>
                  <a:lnTo>
                    <a:pt x="35" y="5"/>
                  </a:lnTo>
                  <a:lnTo>
                    <a:pt x="1" y="9"/>
                  </a:lnTo>
                  <a:lnTo>
                    <a:pt x="0" y="4"/>
                  </a:lnTo>
                  <a:lnTo>
                    <a:pt x="35" y="0"/>
                  </a:lnTo>
                  <a:lnTo>
                    <a:pt x="61" y="4"/>
                  </a:lnTo>
                  <a:lnTo>
                    <a:pt x="61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auto">
            <a:xfrm>
              <a:off x="4623" y="3201"/>
              <a:ext cx="60" cy="41"/>
            </a:xfrm>
            <a:custGeom>
              <a:avLst/>
              <a:gdLst>
                <a:gd name="T0" fmla="*/ 0 w 60"/>
                <a:gd name="T1" fmla="*/ 37 h 41"/>
                <a:gd name="T2" fmla="*/ 60 w 60"/>
                <a:gd name="T3" fmla="*/ 0 h 41"/>
                <a:gd name="T4" fmla="*/ 0 w 60"/>
                <a:gd name="T5" fmla="*/ 41 h 41"/>
                <a:gd name="T6" fmla="*/ 0 w 60"/>
                <a:gd name="T7" fmla="*/ 37 h 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41"/>
                <a:gd name="T14" fmla="*/ 60 w 60"/>
                <a:gd name="T15" fmla="*/ 41 h 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41">
                  <a:moveTo>
                    <a:pt x="0" y="37"/>
                  </a:moveTo>
                  <a:lnTo>
                    <a:pt x="60" y="0"/>
                  </a:lnTo>
                  <a:lnTo>
                    <a:pt x="0" y="41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2" name="Freeform 28"/>
            <p:cNvSpPr>
              <a:spLocks/>
            </p:cNvSpPr>
            <p:nvPr/>
          </p:nvSpPr>
          <p:spPr bwMode="auto">
            <a:xfrm>
              <a:off x="4386" y="3250"/>
              <a:ext cx="117" cy="10"/>
            </a:xfrm>
            <a:custGeom>
              <a:avLst/>
              <a:gdLst>
                <a:gd name="T0" fmla="*/ 2 w 117"/>
                <a:gd name="T1" fmla="*/ 8 h 10"/>
                <a:gd name="T2" fmla="*/ 65 w 117"/>
                <a:gd name="T3" fmla="*/ 8 h 10"/>
                <a:gd name="T4" fmla="*/ 117 w 117"/>
                <a:gd name="T5" fmla="*/ 10 h 10"/>
                <a:gd name="T6" fmla="*/ 115 w 117"/>
                <a:gd name="T7" fmla="*/ 2 h 10"/>
                <a:gd name="T8" fmla="*/ 59 w 117"/>
                <a:gd name="T9" fmla="*/ 1 h 10"/>
                <a:gd name="T10" fmla="*/ 0 w 117"/>
                <a:gd name="T11" fmla="*/ 0 h 10"/>
                <a:gd name="T12" fmla="*/ 2 w 117"/>
                <a:gd name="T13" fmla="*/ 7 h 10"/>
                <a:gd name="T14" fmla="*/ 2 w 117"/>
                <a:gd name="T15" fmla="*/ 8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7"/>
                <a:gd name="T25" fmla="*/ 0 h 10"/>
                <a:gd name="T26" fmla="*/ 117 w 117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7" h="10">
                  <a:moveTo>
                    <a:pt x="2" y="8"/>
                  </a:moveTo>
                  <a:lnTo>
                    <a:pt x="65" y="8"/>
                  </a:lnTo>
                  <a:lnTo>
                    <a:pt x="117" y="10"/>
                  </a:lnTo>
                  <a:lnTo>
                    <a:pt x="115" y="2"/>
                  </a:lnTo>
                  <a:lnTo>
                    <a:pt x="59" y="1"/>
                  </a:lnTo>
                  <a:lnTo>
                    <a:pt x="0" y="0"/>
                  </a:lnTo>
                  <a:lnTo>
                    <a:pt x="2" y="7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4375" y="3262"/>
              <a:ext cx="133" cy="20"/>
            </a:xfrm>
            <a:custGeom>
              <a:avLst/>
              <a:gdLst>
                <a:gd name="T0" fmla="*/ 133 w 133"/>
                <a:gd name="T1" fmla="*/ 2 h 20"/>
                <a:gd name="T2" fmla="*/ 73 w 133"/>
                <a:gd name="T3" fmla="*/ 1 h 20"/>
                <a:gd name="T4" fmla="*/ 13 w 133"/>
                <a:gd name="T5" fmla="*/ 0 h 20"/>
                <a:gd name="T6" fmla="*/ 8 w 133"/>
                <a:gd name="T7" fmla="*/ 9 h 20"/>
                <a:gd name="T8" fmla="*/ 0 w 133"/>
                <a:gd name="T9" fmla="*/ 17 h 20"/>
                <a:gd name="T10" fmla="*/ 61 w 133"/>
                <a:gd name="T11" fmla="*/ 19 h 20"/>
                <a:gd name="T12" fmla="*/ 125 w 133"/>
                <a:gd name="T13" fmla="*/ 20 h 20"/>
                <a:gd name="T14" fmla="*/ 129 w 133"/>
                <a:gd name="T15" fmla="*/ 11 h 20"/>
                <a:gd name="T16" fmla="*/ 133 w 133"/>
                <a:gd name="T17" fmla="*/ 2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3"/>
                <a:gd name="T28" fmla="*/ 0 h 20"/>
                <a:gd name="T29" fmla="*/ 133 w 133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3" h="20">
                  <a:moveTo>
                    <a:pt x="133" y="2"/>
                  </a:moveTo>
                  <a:lnTo>
                    <a:pt x="73" y="1"/>
                  </a:lnTo>
                  <a:lnTo>
                    <a:pt x="13" y="0"/>
                  </a:lnTo>
                  <a:lnTo>
                    <a:pt x="8" y="9"/>
                  </a:lnTo>
                  <a:lnTo>
                    <a:pt x="0" y="17"/>
                  </a:lnTo>
                  <a:lnTo>
                    <a:pt x="61" y="19"/>
                  </a:lnTo>
                  <a:lnTo>
                    <a:pt x="125" y="20"/>
                  </a:lnTo>
                  <a:lnTo>
                    <a:pt x="129" y="11"/>
                  </a:lnTo>
                  <a:lnTo>
                    <a:pt x="133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auto">
            <a:xfrm>
              <a:off x="4354" y="3284"/>
              <a:ext cx="142" cy="26"/>
            </a:xfrm>
            <a:custGeom>
              <a:avLst/>
              <a:gdLst>
                <a:gd name="T0" fmla="*/ 142 w 142"/>
                <a:gd name="T1" fmla="*/ 4 h 26"/>
                <a:gd name="T2" fmla="*/ 78 w 142"/>
                <a:gd name="T3" fmla="*/ 1 h 26"/>
                <a:gd name="T4" fmla="*/ 18 w 142"/>
                <a:gd name="T5" fmla="*/ 0 h 26"/>
                <a:gd name="T6" fmla="*/ 12 w 142"/>
                <a:gd name="T7" fmla="*/ 8 h 26"/>
                <a:gd name="T8" fmla="*/ 0 w 142"/>
                <a:gd name="T9" fmla="*/ 19 h 26"/>
                <a:gd name="T10" fmla="*/ 66 w 142"/>
                <a:gd name="T11" fmla="*/ 24 h 26"/>
                <a:gd name="T12" fmla="*/ 137 w 142"/>
                <a:gd name="T13" fmla="*/ 26 h 26"/>
                <a:gd name="T14" fmla="*/ 139 w 142"/>
                <a:gd name="T15" fmla="*/ 15 h 26"/>
                <a:gd name="T16" fmla="*/ 142 w 142"/>
                <a:gd name="T17" fmla="*/ 4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2"/>
                <a:gd name="T28" fmla="*/ 0 h 26"/>
                <a:gd name="T29" fmla="*/ 142 w 142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2" h="26">
                  <a:moveTo>
                    <a:pt x="142" y="4"/>
                  </a:moveTo>
                  <a:lnTo>
                    <a:pt x="78" y="1"/>
                  </a:lnTo>
                  <a:lnTo>
                    <a:pt x="18" y="0"/>
                  </a:lnTo>
                  <a:lnTo>
                    <a:pt x="12" y="8"/>
                  </a:lnTo>
                  <a:lnTo>
                    <a:pt x="0" y="19"/>
                  </a:lnTo>
                  <a:lnTo>
                    <a:pt x="66" y="24"/>
                  </a:lnTo>
                  <a:lnTo>
                    <a:pt x="137" y="26"/>
                  </a:lnTo>
                  <a:lnTo>
                    <a:pt x="139" y="15"/>
                  </a:lnTo>
                  <a:lnTo>
                    <a:pt x="142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4387" y="3230"/>
              <a:ext cx="126" cy="18"/>
            </a:xfrm>
            <a:custGeom>
              <a:avLst/>
              <a:gdLst>
                <a:gd name="T0" fmla="*/ 126 w 126"/>
                <a:gd name="T1" fmla="*/ 1 h 18"/>
                <a:gd name="T2" fmla="*/ 66 w 126"/>
                <a:gd name="T3" fmla="*/ 0 h 18"/>
                <a:gd name="T4" fmla="*/ 15 w 126"/>
                <a:gd name="T5" fmla="*/ 0 h 18"/>
                <a:gd name="T6" fmla="*/ 0 w 126"/>
                <a:gd name="T7" fmla="*/ 17 h 18"/>
                <a:gd name="T8" fmla="*/ 61 w 126"/>
                <a:gd name="T9" fmla="*/ 17 h 18"/>
                <a:gd name="T10" fmla="*/ 114 w 126"/>
                <a:gd name="T11" fmla="*/ 18 h 18"/>
                <a:gd name="T12" fmla="*/ 126 w 126"/>
                <a:gd name="T13" fmla="*/ 1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18"/>
                <a:gd name="T23" fmla="*/ 126 w 126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18">
                  <a:moveTo>
                    <a:pt x="126" y="1"/>
                  </a:moveTo>
                  <a:lnTo>
                    <a:pt x="66" y="0"/>
                  </a:lnTo>
                  <a:lnTo>
                    <a:pt x="15" y="0"/>
                  </a:lnTo>
                  <a:lnTo>
                    <a:pt x="0" y="17"/>
                  </a:lnTo>
                  <a:lnTo>
                    <a:pt x="61" y="17"/>
                  </a:lnTo>
                  <a:lnTo>
                    <a:pt x="114" y="18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auto">
            <a:xfrm>
              <a:off x="4507" y="3236"/>
              <a:ext cx="11" cy="24"/>
            </a:xfrm>
            <a:custGeom>
              <a:avLst/>
              <a:gdLst>
                <a:gd name="T0" fmla="*/ 1 w 11"/>
                <a:gd name="T1" fmla="*/ 24 h 24"/>
                <a:gd name="T2" fmla="*/ 0 w 11"/>
                <a:gd name="T3" fmla="*/ 17 h 24"/>
                <a:gd name="T4" fmla="*/ 11 w 11"/>
                <a:gd name="T5" fmla="*/ 0 h 24"/>
                <a:gd name="T6" fmla="*/ 11 w 11"/>
                <a:gd name="T7" fmla="*/ 9 h 24"/>
                <a:gd name="T8" fmla="*/ 1 w 11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24"/>
                <a:gd name="T17" fmla="*/ 11 w 11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24">
                  <a:moveTo>
                    <a:pt x="1" y="24"/>
                  </a:moveTo>
                  <a:lnTo>
                    <a:pt x="0" y="17"/>
                  </a:lnTo>
                  <a:lnTo>
                    <a:pt x="11" y="0"/>
                  </a:lnTo>
                  <a:lnTo>
                    <a:pt x="11" y="9"/>
                  </a:lnTo>
                  <a:lnTo>
                    <a:pt x="1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7" name="Freeform 33"/>
            <p:cNvSpPr>
              <a:spLocks/>
            </p:cNvSpPr>
            <p:nvPr/>
          </p:nvSpPr>
          <p:spPr bwMode="auto">
            <a:xfrm>
              <a:off x="4437" y="3234"/>
              <a:ext cx="69" cy="9"/>
            </a:xfrm>
            <a:custGeom>
              <a:avLst/>
              <a:gdLst>
                <a:gd name="T0" fmla="*/ 69 w 69"/>
                <a:gd name="T1" fmla="*/ 0 h 9"/>
                <a:gd name="T2" fmla="*/ 63 w 69"/>
                <a:gd name="T3" fmla="*/ 9 h 9"/>
                <a:gd name="T4" fmla="*/ 0 w 69"/>
                <a:gd name="T5" fmla="*/ 9 h 9"/>
                <a:gd name="T6" fmla="*/ 59 w 69"/>
                <a:gd name="T7" fmla="*/ 7 h 9"/>
                <a:gd name="T8" fmla="*/ 69 w 69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9"/>
                <a:gd name="T17" fmla="*/ 69 w 69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9">
                  <a:moveTo>
                    <a:pt x="69" y="0"/>
                  </a:moveTo>
                  <a:lnTo>
                    <a:pt x="63" y="9"/>
                  </a:lnTo>
                  <a:lnTo>
                    <a:pt x="0" y="9"/>
                  </a:lnTo>
                  <a:lnTo>
                    <a:pt x="59" y="7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8" name="Freeform 34"/>
            <p:cNvSpPr>
              <a:spLocks/>
            </p:cNvSpPr>
            <p:nvPr/>
          </p:nvSpPr>
          <p:spPr bwMode="auto">
            <a:xfrm>
              <a:off x="4433" y="3268"/>
              <a:ext cx="69" cy="9"/>
            </a:xfrm>
            <a:custGeom>
              <a:avLst/>
              <a:gdLst>
                <a:gd name="T0" fmla="*/ 69 w 69"/>
                <a:gd name="T1" fmla="*/ 0 h 9"/>
                <a:gd name="T2" fmla="*/ 62 w 69"/>
                <a:gd name="T3" fmla="*/ 9 h 9"/>
                <a:gd name="T4" fmla="*/ 0 w 69"/>
                <a:gd name="T5" fmla="*/ 9 h 9"/>
                <a:gd name="T6" fmla="*/ 59 w 69"/>
                <a:gd name="T7" fmla="*/ 7 h 9"/>
                <a:gd name="T8" fmla="*/ 69 w 69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9"/>
                <a:gd name="T17" fmla="*/ 69 w 69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9">
                  <a:moveTo>
                    <a:pt x="69" y="0"/>
                  </a:moveTo>
                  <a:lnTo>
                    <a:pt x="62" y="9"/>
                  </a:lnTo>
                  <a:lnTo>
                    <a:pt x="0" y="9"/>
                  </a:lnTo>
                  <a:lnTo>
                    <a:pt x="59" y="7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auto">
            <a:xfrm>
              <a:off x="4420" y="3297"/>
              <a:ext cx="70" cy="10"/>
            </a:xfrm>
            <a:custGeom>
              <a:avLst/>
              <a:gdLst>
                <a:gd name="T0" fmla="*/ 70 w 70"/>
                <a:gd name="T1" fmla="*/ 0 h 10"/>
                <a:gd name="T2" fmla="*/ 62 w 70"/>
                <a:gd name="T3" fmla="*/ 10 h 10"/>
                <a:gd name="T4" fmla="*/ 0 w 70"/>
                <a:gd name="T5" fmla="*/ 8 h 10"/>
                <a:gd name="T6" fmla="*/ 58 w 70"/>
                <a:gd name="T7" fmla="*/ 8 h 10"/>
                <a:gd name="T8" fmla="*/ 70 w 70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"/>
                <a:gd name="T16" fmla="*/ 0 h 10"/>
                <a:gd name="T17" fmla="*/ 70 w 70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" h="10">
                  <a:moveTo>
                    <a:pt x="70" y="0"/>
                  </a:moveTo>
                  <a:lnTo>
                    <a:pt x="62" y="10"/>
                  </a:lnTo>
                  <a:lnTo>
                    <a:pt x="0" y="8"/>
                  </a:lnTo>
                  <a:lnTo>
                    <a:pt x="58" y="8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4678" y="3184"/>
              <a:ext cx="23" cy="40"/>
            </a:xfrm>
            <a:custGeom>
              <a:avLst/>
              <a:gdLst>
                <a:gd name="T0" fmla="*/ 21 w 23"/>
                <a:gd name="T1" fmla="*/ 0 h 40"/>
                <a:gd name="T2" fmla="*/ 23 w 23"/>
                <a:gd name="T3" fmla="*/ 27 h 40"/>
                <a:gd name="T4" fmla="*/ 0 w 23"/>
                <a:gd name="T5" fmla="*/ 40 h 40"/>
                <a:gd name="T6" fmla="*/ 19 w 23"/>
                <a:gd name="T7" fmla="*/ 26 h 40"/>
                <a:gd name="T8" fmla="*/ 21 w 23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40"/>
                <a:gd name="T17" fmla="*/ 23 w 23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40">
                  <a:moveTo>
                    <a:pt x="21" y="0"/>
                  </a:moveTo>
                  <a:lnTo>
                    <a:pt x="23" y="27"/>
                  </a:lnTo>
                  <a:lnTo>
                    <a:pt x="0" y="40"/>
                  </a:lnTo>
                  <a:lnTo>
                    <a:pt x="19" y="26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auto">
            <a:xfrm>
              <a:off x="4578" y="3240"/>
              <a:ext cx="77" cy="19"/>
            </a:xfrm>
            <a:custGeom>
              <a:avLst/>
              <a:gdLst>
                <a:gd name="T0" fmla="*/ 77 w 77"/>
                <a:gd name="T1" fmla="*/ 0 h 19"/>
                <a:gd name="T2" fmla="*/ 50 w 77"/>
                <a:gd name="T3" fmla="*/ 19 h 19"/>
                <a:gd name="T4" fmla="*/ 0 w 77"/>
                <a:gd name="T5" fmla="*/ 16 h 19"/>
                <a:gd name="T6" fmla="*/ 46 w 77"/>
                <a:gd name="T7" fmla="*/ 15 h 19"/>
                <a:gd name="T8" fmla="*/ 77 w 7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"/>
                <a:gd name="T16" fmla="*/ 0 h 19"/>
                <a:gd name="T17" fmla="*/ 77 w 7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" h="19">
                  <a:moveTo>
                    <a:pt x="77" y="0"/>
                  </a:moveTo>
                  <a:lnTo>
                    <a:pt x="50" y="19"/>
                  </a:lnTo>
                  <a:lnTo>
                    <a:pt x="0" y="16"/>
                  </a:lnTo>
                  <a:lnTo>
                    <a:pt x="46" y="15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2" name="Freeform 38"/>
            <p:cNvSpPr>
              <a:spLocks/>
            </p:cNvSpPr>
            <p:nvPr/>
          </p:nvSpPr>
          <p:spPr bwMode="auto">
            <a:xfrm>
              <a:off x="4517" y="3251"/>
              <a:ext cx="35" cy="16"/>
            </a:xfrm>
            <a:custGeom>
              <a:avLst/>
              <a:gdLst>
                <a:gd name="T0" fmla="*/ 35 w 35"/>
                <a:gd name="T1" fmla="*/ 0 h 16"/>
                <a:gd name="T2" fmla="*/ 9 w 35"/>
                <a:gd name="T3" fmla="*/ 0 h 16"/>
                <a:gd name="T4" fmla="*/ 0 w 35"/>
                <a:gd name="T5" fmla="*/ 16 h 16"/>
                <a:gd name="T6" fmla="*/ 12 w 35"/>
                <a:gd name="T7" fmla="*/ 3 h 16"/>
                <a:gd name="T8" fmla="*/ 35 w 35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16"/>
                <a:gd name="T17" fmla="*/ 35 w 35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16">
                  <a:moveTo>
                    <a:pt x="35" y="0"/>
                  </a:moveTo>
                  <a:lnTo>
                    <a:pt x="9" y="0"/>
                  </a:lnTo>
                  <a:lnTo>
                    <a:pt x="0" y="16"/>
                  </a:lnTo>
                  <a:lnTo>
                    <a:pt x="12" y="3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3" name="Freeform 39"/>
            <p:cNvSpPr>
              <a:spLocks/>
            </p:cNvSpPr>
            <p:nvPr/>
          </p:nvSpPr>
          <p:spPr bwMode="auto">
            <a:xfrm>
              <a:off x="4340" y="3019"/>
              <a:ext cx="48" cy="37"/>
            </a:xfrm>
            <a:custGeom>
              <a:avLst/>
              <a:gdLst>
                <a:gd name="T0" fmla="*/ 1 w 48"/>
                <a:gd name="T1" fmla="*/ 37 h 37"/>
                <a:gd name="T2" fmla="*/ 0 w 48"/>
                <a:gd name="T3" fmla="*/ 29 h 37"/>
                <a:gd name="T4" fmla="*/ 2 w 48"/>
                <a:gd name="T5" fmla="*/ 23 h 37"/>
                <a:gd name="T6" fmla="*/ 1 w 48"/>
                <a:gd name="T7" fmla="*/ 15 h 37"/>
                <a:gd name="T8" fmla="*/ 2 w 48"/>
                <a:gd name="T9" fmla="*/ 9 h 37"/>
                <a:gd name="T10" fmla="*/ 1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8 w 48"/>
                <a:gd name="T19" fmla="*/ 0 h 37"/>
                <a:gd name="T20" fmla="*/ 46 w 48"/>
                <a:gd name="T21" fmla="*/ 8 h 37"/>
                <a:gd name="T22" fmla="*/ 48 w 48"/>
                <a:gd name="T23" fmla="*/ 15 h 37"/>
                <a:gd name="T24" fmla="*/ 46 w 48"/>
                <a:gd name="T25" fmla="*/ 19 h 37"/>
                <a:gd name="T26" fmla="*/ 48 w 48"/>
                <a:gd name="T27" fmla="*/ 28 h 37"/>
                <a:gd name="T28" fmla="*/ 47 w 48"/>
                <a:gd name="T29" fmla="*/ 37 h 37"/>
                <a:gd name="T30" fmla="*/ 1 w 48"/>
                <a:gd name="T31" fmla="*/ 37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1" y="37"/>
                  </a:moveTo>
                  <a:lnTo>
                    <a:pt x="0" y="29"/>
                  </a:lnTo>
                  <a:lnTo>
                    <a:pt x="2" y="23"/>
                  </a:lnTo>
                  <a:lnTo>
                    <a:pt x="1" y="15"/>
                  </a:lnTo>
                  <a:lnTo>
                    <a:pt x="2" y="9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46" y="8"/>
                  </a:lnTo>
                  <a:lnTo>
                    <a:pt x="48" y="15"/>
                  </a:lnTo>
                  <a:lnTo>
                    <a:pt x="46" y="19"/>
                  </a:lnTo>
                  <a:lnTo>
                    <a:pt x="48" y="28"/>
                  </a:lnTo>
                  <a:lnTo>
                    <a:pt x="47" y="37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4" name="Freeform 40"/>
            <p:cNvSpPr>
              <a:spLocks/>
            </p:cNvSpPr>
            <p:nvPr/>
          </p:nvSpPr>
          <p:spPr bwMode="auto">
            <a:xfrm>
              <a:off x="4349" y="3024"/>
              <a:ext cx="14" cy="12"/>
            </a:xfrm>
            <a:custGeom>
              <a:avLst/>
              <a:gdLst>
                <a:gd name="T0" fmla="*/ 0 w 14"/>
                <a:gd name="T1" fmla="*/ 4 h 12"/>
                <a:gd name="T2" fmla="*/ 0 w 14"/>
                <a:gd name="T3" fmla="*/ 0 h 12"/>
                <a:gd name="T4" fmla="*/ 7 w 14"/>
                <a:gd name="T5" fmla="*/ 0 h 12"/>
                <a:gd name="T6" fmla="*/ 14 w 14"/>
                <a:gd name="T7" fmla="*/ 0 h 12"/>
                <a:gd name="T8" fmla="*/ 14 w 14"/>
                <a:gd name="T9" fmla="*/ 4 h 12"/>
                <a:gd name="T10" fmla="*/ 14 w 14"/>
                <a:gd name="T11" fmla="*/ 12 h 12"/>
                <a:gd name="T12" fmla="*/ 7 w 14"/>
                <a:gd name="T13" fmla="*/ 12 h 12"/>
                <a:gd name="T14" fmla="*/ 0 w 14"/>
                <a:gd name="T15" fmla="*/ 12 h 12"/>
                <a:gd name="T16" fmla="*/ 0 w 14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5" name="Freeform 41"/>
            <p:cNvSpPr>
              <a:spLocks/>
            </p:cNvSpPr>
            <p:nvPr/>
          </p:nvSpPr>
          <p:spPr bwMode="auto">
            <a:xfrm>
              <a:off x="4367" y="3024"/>
              <a:ext cx="14" cy="12"/>
            </a:xfrm>
            <a:custGeom>
              <a:avLst/>
              <a:gdLst>
                <a:gd name="T0" fmla="*/ 0 w 14"/>
                <a:gd name="T1" fmla="*/ 4 h 12"/>
                <a:gd name="T2" fmla="*/ 0 w 14"/>
                <a:gd name="T3" fmla="*/ 0 h 12"/>
                <a:gd name="T4" fmla="*/ 6 w 14"/>
                <a:gd name="T5" fmla="*/ 0 h 12"/>
                <a:gd name="T6" fmla="*/ 14 w 14"/>
                <a:gd name="T7" fmla="*/ 0 h 12"/>
                <a:gd name="T8" fmla="*/ 13 w 14"/>
                <a:gd name="T9" fmla="*/ 4 h 12"/>
                <a:gd name="T10" fmla="*/ 14 w 14"/>
                <a:gd name="T11" fmla="*/ 12 h 12"/>
                <a:gd name="T12" fmla="*/ 8 w 14"/>
                <a:gd name="T13" fmla="*/ 12 h 12"/>
                <a:gd name="T14" fmla="*/ 0 w 14"/>
                <a:gd name="T15" fmla="*/ 12 h 12"/>
                <a:gd name="T16" fmla="*/ 0 w 14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4"/>
                  </a:lnTo>
                  <a:lnTo>
                    <a:pt x="14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6" name="Freeform 42"/>
            <p:cNvSpPr>
              <a:spLocks/>
            </p:cNvSpPr>
            <p:nvPr/>
          </p:nvSpPr>
          <p:spPr bwMode="auto">
            <a:xfrm>
              <a:off x="4367" y="3039"/>
              <a:ext cx="14" cy="13"/>
            </a:xfrm>
            <a:custGeom>
              <a:avLst/>
              <a:gdLst>
                <a:gd name="T0" fmla="*/ 0 w 14"/>
                <a:gd name="T1" fmla="*/ 3 h 13"/>
                <a:gd name="T2" fmla="*/ 0 w 14"/>
                <a:gd name="T3" fmla="*/ 0 h 13"/>
                <a:gd name="T4" fmla="*/ 6 w 14"/>
                <a:gd name="T5" fmla="*/ 0 h 13"/>
                <a:gd name="T6" fmla="*/ 14 w 14"/>
                <a:gd name="T7" fmla="*/ 0 h 13"/>
                <a:gd name="T8" fmla="*/ 13 w 14"/>
                <a:gd name="T9" fmla="*/ 3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3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7" name="Freeform 43"/>
            <p:cNvSpPr>
              <a:spLocks/>
            </p:cNvSpPr>
            <p:nvPr/>
          </p:nvSpPr>
          <p:spPr bwMode="auto">
            <a:xfrm>
              <a:off x="4349" y="3039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6 w 13"/>
                <a:gd name="T5" fmla="*/ 0 h 14"/>
                <a:gd name="T6" fmla="*/ 13 w 13"/>
                <a:gd name="T7" fmla="*/ 0 h 14"/>
                <a:gd name="T8" fmla="*/ 13 w 13"/>
                <a:gd name="T9" fmla="*/ 4 h 14"/>
                <a:gd name="T10" fmla="*/ 13 w 13"/>
                <a:gd name="T11" fmla="*/ 14 h 14"/>
                <a:gd name="T12" fmla="*/ 7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8" name="Freeform 44"/>
            <p:cNvSpPr>
              <a:spLocks/>
            </p:cNvSpPr>
            <p:nvPr/>
          </p:nvSpPr>
          <p:spPr bwMode="auto">
            <a:xfrm>
              <a:off x="4308" y="3108"/>
              <a:ext cx="7" cy="99"/>
            </a:xfrm>
            <a:custGeom>
              <a:avLst/>
              <a:gdLst>
                <a:gd name="T0" fmla="*/ 4 w 7"/>
                <a:gd name="T1" fmla="*/ 0 h 99"/>
                <a:gd name="T2" fmla="*/ 0 w 7"/>
                <a:gd name="T3" fmla="*/ 55 h 99"/>
                <a:gd name="T4" fmla="*/ 7 w 7"/>
                <a:gd name="T5" fmla="*/ 99 h 99"/>
                <a:gd name="T6" fmla="*/ 4 w 7"/>
                <a:gd name="T7" fmla="*/ 0 h 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"/>
                <a:gd name="T13" fmla="*/ 0 h 99"/>
                <a:gd name="T14" fmla="*/ 7 w 7"/>
                <a:gd name="T15" fmla="*/ 99 h 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" h="99">
                  <a:moveTo>
                    <a:pt x="4" y="0"/>
                  </a:moveTo>
                  <a:lnTo>
                    <a:pt x="0" y="55"/>
                  </a:lnTo>
                  <a:lnTo>
                    <a:pt x="7" y="9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9" name="Freeform 45"/>
            <p:cNvSpPr>
              <a:spLocks/>
            </p:cNvSpPr>
            <p:nvPr/>
          </p:nvSpPr>
          <p:spPr bwMode="auto">
            <a:xfrm>
              <a:off x="4312" y="3226"/>
              <a:ext cx="39" cy="16"/>
            </a:xfrm>
            <a:custGeom>
              <a:avLst/>
              <a:gdLst>
                <a:gd name="T0" fmla="*/ 3 w 39"/>
                <a:gd name="T1" fmla="*/ 0 h 16"/>
                <a:gd name="T2" fmla="*/ 3 w 39"/>
                <a:gd name="T3" fmla="*/ 12 h 16"/>
                <a:gd name="T4" fmla="*/ 39 w 39"/>
                <a:gd name="T5" fmla="*/ 16 h 16"/>
                <a:gd name="T6" fmla="*/ 0 w 39"/>
                <a:gd name="T7" fmla="*/ 15 h 16"/>
                <a:gd name="T8" fmla="*/ 3 w 39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6"/>
                <a:gd name="T17" fmla="*/ 39 w 39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6">
                  <a:moveTo>
                    <a:pt x="3" y="0"/>
                  </a:moveTo>
                  <a:lnTo>
                    <a:pt x="3" y="12"/>
                  </a:lnTo>
                  <a:lnTo>
                    <a:pt x="39" y="16"/>
                  </a:lnTo>
                  <a:lnTo>
                    <a:pt x="0" y="1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0" name="Freeform 46"/>
            <p:cNvSpPr>
              <a:spLocks/>
            </p:cNvSpPr>
            <p:nvPr/>
          </p:nvSpPr>
          <p:spPr bwMode="auto">
            <a:xfrm>
              <a:off x="4331" y="3288"/>
              <a:ext cx="48" cy="24"/>
            </a:xfrm>
            <a:custGeom>
              <a:avLst/>
              <a:gdLst>
                <a:gd name="T0" fmla="*/ 22 w 48"/>
                <a:gd name="T1" fmla="*/ 0 h 24"/>
                <a:gd name="T2" fmla="*/ 7 w 48"/>
                <a:gd name="T3" fmla="*/ 18 h 24"/>
                <a:gd name="T4" fmla="*/ 48 w 48"/>
                <a:gd name="T5" fmla="*/ 24 h 24"/>
                <a:gd name="T6" fmla="*/ 0 w 48"/>
                <a:gd name="T7" fmla="*/ 20 h 24"/>
                <a:gd name="T8" fmla="*/ 22 w 48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4"/>
                <a:gd name="T17" fmla="*/ 48 w 48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4">
                  <a:moveTo>
                    <a:pt x="22" y="0"/>
                  </a:moveTo>
                  <a:lnTo>
                    <a:pt x="7" y="18"/>
                  </a:lnTo>
                  <a:lnTo>
                    <a:pt x="48" y="24"/>
                  </a:lnTo>
                  <a:lnTo>
                    <a:pt x="0" y="2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1" name="Freeform 47"/>
            <p:cNvSpPr>
              <a:spLocks/>
            </p:cNvSpPr>
            <p:nvPr/>
          </p:nvSpPr>
          <p:spPr bwMode="auto">
            <a:xfrm>
              <a:off x="4457" y="3297"/>
              <a:ext cx="49" cy="27"/>
            </a:xfrm>
            <a:custGeom>
              <a:avLst/>
              <a:gdLst>
                <a:gd name="T0" fmla="*/ 0 w 49"/>
                <a:gd name="T1" fmla="*/ 19 h 27"/>
                <a:gd name="T2" fmla="*/ 40 w 49"/>
                <a:gd name="T3" fmla="*/ 22 h 27"/>
                <a:gd name="T4" fmla="*/ 49 w 49"/>
                <a:gd name="T5" fmla="*/ 0 h 27"/>
                <a:gd name="T6" fmla="*/ 45 w 49"/>
                <a:gd name="T7" fmla="*/ 27 h 27"/>
                <a:gd name="T8" fmla="*/ 0 w 49"/>
                <a:gd name="T9" fmla="*/ 19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7"/>
                <a:gd name="T17" fmla="*/ 49 w 49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7">
                  <a:moveTo>
                    <a:pt x="0" y="19"/>
                  </a:moveTo>
                  <a:lnTo>
                    <a:pt x="40" y="22"/>
                  </a:lnTo>
                  <a:lnTo>
                    <a:pt x="49" y="0"/>
                  </a:lnTo>
                  <a:lnTo>
                    <a:pt x="45" y="27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2" name="Freeform 48"/>
            <p:cNvSpPr>
              <a:spLocks/>
            </p:cNvSpPr>
            <p:nvPr/>
          </p:nvSpPr>
          <p:spPr bwMode="auto">
            <a:xfrm>
              <a:off x="4406" y="3019"/>
              <a:ext cx="48" cy="37"/>
            </a:xfrm>
            <a:custGeom>
              <a:avLst/>
              <a:gdLst>
                <a:gd name="T0" fmla="*/ 1 w 48"/>
                <a:gd name="T1" fmla="*/ 37 h 37"/>
                <a:gd name="T2" fmla="*/ 0 w 48"/>
                <a:gd name="T3" fmla="*/ 29 h 37"/>
                <a:gd name="T4" fmla="*/ 2 w 48"/>
                <a:gd name="T5" fmla="*/ 23 h 37"/>
                <a:gd name="T6" fmla="*/ 1 w 48"/>
                <a:gd name="T7" fmla="*/ 15 h 37"/>
                <a:gd name="T8" fmla="*/ 3 w 48"/>
                <a:gd name="T9" fmla="*/ 9 h 37"/>
                <a:gd name="T10" fmla="*/ 1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8 w 48"/>
                <a:gd name="T19" fmla="*/ 0 h 37"/>
                <a:gd name="T20" fmla="*/ 47 w 48"/>
                <a:gd name="T21" fmla="*/ 8 h 37"/>
                <a:gd name="T22" fmla="*/ 48 w 48"/>
                <a:gd name="T23" fmla="*/ 15 h 37"/>
                <a:gd name="T24" fmla="*/ 47 w 48"/>
                <a:gd name="T25" fmla="*/ 19 h 37"/>
                <a:gd name="T26" fmla="*/ 48 w 48"/>
                <a:gd name="T27" fmla="*/ 28 h 37"/>
                <a:gd name="T28" fmla="*/ 47 w 48"/>
                <a:gd name="T29" fmla="*/ 37 h 37"/>
                <a:gd name="T30" fmla="*/ 1 w 48"/>
                <a:gd name="T31" fmla="*/ 37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1" y="37"/>
                  </a:moveTo>
                  <a:lnTo>
                    <a:pt x="0" y="29"/>
                  </a:lnTo>
                  <a:lnTo>
                    <a:pt x="2" y="23"/>
                  </a:lnTo>
                  <a:lnTo>
                    <a:pt x="1" y="15"/>
                  </a:lnTo>
                  <a:lnTo>
                    <a:pt x="3" y="9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47" y="8"/>
                  </a:lnTo>
                  <a:lnTo>
                    <a:pt x="48" y="15"/>
                  </a:lnTo>
                  <a:lnTo>
                    <a:pt x="47" y="19"/>
                  </a:lnTo>
                  <a:lnTo>
                    <a:pt x="48" y="28"/>
                  </a:lnTo>
                  <a:lnTo>
                    <a:pt x="47" y="37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3" name="Freeform 49"/>
            <p:cNvSpPr>
              <a:spLocks/>
            </p:cNvSpPr>
            <p:nvPr/>
          </p:nvSpPr>
          <p:spPr bwMode="auto">
            <a:xfrm>
              <a:off x="4415" y="3024"/>
              <a:ext cx="13" cy="12"/>
            </a:xfrm>
            <a:custGeom>
              <a:avLst/>
              <a:gdLst>
                <a:gd name="T0" fmla="*/ 0 w 13"/>
                <a:gd name="T1" fmla="*/ 4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4 h 12"/>
                <a:gd name="T10" fmla="*/ 13 w 13"/>
                <a:gd name="T11" fmla="*/ 12 h 12"/>
                <a:gd name="T12" fmla="*/ 7 w 13"/>
                <a:gd name="T13" fmla="*/ 12 h 12"/>
                <a:gd name="T14" fmla="*/ 0 w 13"/>
                <a:gd name="T15" fmla="*/ 12 h 12"/>
                <a:gd name="T16" fmla="*/ 0 w 13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4" name="Freeform 50"/>
            <p:cNvSpPr>
              <a:spLocks/>
            </p:cNvSpPr>
            <p:nvPr/>
          </p:nvSpPr>
          <p:spPr bwMode="auto">
            <a:xfrm>
              <a:off x="4433" y="3024"/>
              <a:ext cx="14" cy="12"/>
            </a:xfrm>
            <a:custGeom>
              <a:avLst/>
              <a:gdLst>
                <a:gd name="T0" fmla="*/ 0 w 14"/>
                <a:gd name="T1" fmla="*/ 4 h 12"/>
                <a:gd name="T2" fmla="*/ 0 w 14"/>
                <a:gd name="T3" fmla="*/ 0 h 12"/>
                <a:gd name="T4" fmla="*/ 7 w 14"/>
                <a:gd name="T5" fmla="*/ 0 h 12"/>
                <a:gd name="T6" fmla="*/ 14 w 14"/>
                <a:gd name="T7" fmla="*/ 0 h 12"/>
                <a:gd name="T8" fmla="*/ 12 w 14"/>
                <a:gd name="T9" fmla="*/ 4 h 12"/>
                <a:gd name="T10" fmla="*/ 14 w 14"/>
                <a:gd name="T11" fmla="*/ 12 h 12"/>
                <a:gd name="T12" fmla="*/ 8 w 14"/>
                <a:gd name="T13" fmla="*/ 12 h 12"/>
                <a:gd name="T14" fmla="*/ 0 w 14"/>
                <a:gd name="T15" fmla="*/ 12 h 12"/>
                <a:gd name="T16" fmla="*/ 0 w 14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4"/>
                  </a:lnTo>
                  <a:lnTo>
                    <a:pt x="14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5" name="Freeform 51"/>
            <p:cNvSpPr>
              <a:spLocks/>
            </p:cNvSpPr>
            <p:nvPr/>
          </p:nvSpPr>
          <p:spPr bwMode="auto">
            <a:xfrm>
              <a:off x="4433" y="3039"/>
              <a:ext cx="14" cy="13"/>
            </a:xfrm>
            <a:custGeom>
              <a:avLst/>
              <a:gdLst>
                <a:gd name="T0" fmla="*/ 0 w 14"/>
                <a:gd name="T1" fmla="*/ 3 h 13"/>
                <a:gd name="T2" fmla="*/ 0 w 14"/>
                <a:gd name="T3" fmla="*/ 0 h 13"/>
                <a:gd name="T4" fmla="*/ 7 w 14"/>
                <a:gd name="T5" fmla="*/ 0 h 13"/>
                <a:gd name="T6" fmla="*/ 14 w 14"/>
                <a:gd name="T7" fmla="*/ 0 h 13"/>
                <a:gd name="T8" fmla="*/ 12 w 14"/>
                <a:gd name="T9" fmla="*/ 3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3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6" name="Freeform 52"/>
            <p:cNvSpPr>
              <a:spLocks/>
            </p:cNvSpPr>
            <p:nvPr/>
          </p:nvSpPr>
          <p:spPr bwMode="auto">
            <a:xfrm>
              <a:off x="4415" y="3039"/>
              <a:ext cx="12" cy="14"/>
            </a:xfrm>
            <a:custGeom>
              <a:avLst/>
              <a:gdLst>
                <a:gd name="T0" fmla="*/ 0 w 12"/>
                <a:gd name="T1" fmla="*/ 4 h 14"/>
                <a:gd name="T2" fmla="*/ 0 w 12"/>
                <a:gd name="T3" fmla="*/ 0 h 14"/>
                <a:gd name="T4" fmla="*/ 7 w 12"/>
                <a:gd name="T5" fmla="*/ 0 h 14"/>
                <a:gd name="T6" fmla="*/ 12 w 12"/>
                <a:gd name="T7" fmla="*/ 0 h 14"/>
                <a:gd name="T8" fmla="*/ 12 w 12"/>
                <a:gd name="T9" fmla="*/ 4 h 14"/>
                <a:gd name="T10" fmla="*/ 12 w 12"/>
                <a:gd name="T11" fmla="*/ 14 h 14"/>
                <a:gd name="T12" fmla="*/ 7 w 12"/>
                <a:gd name="T13" fmla="*/ 14 h 14"/>
                <a:gd name="T14" fmla="*/ 0 w 12"/>
                <a:gd name="T15" fmla="*/ 14 h 14"/>
                <a:gd name="T16" fmla="*/ 0 w 12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4"/>
                <a:gd name="T29" fmla="*/ 12 w 12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4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7" name="Freeform 53"/>
            <p:cNvSpPr>
              <a:spLocks/>
            </p:cNvSpPr>
            <p:nvPr/>
          </p:nvSpPr>
          <p:spPr bwMode="auto">
            <a:xfrm>
              <a:off x="4474" y="3019"/>
              <a:ext cx="48" cy="37"/>
            </a:xfrm>
            <a:custGeom>
              <a:avLst/>
              <a:gdLst>
                <a:gd name="T0" fmla="*/ 0 w 48"/>
                <a:gd name="T1" fmla="*/ 37 h 37"/>
                <a:gd name="T2" fmla="*/ 0 w 48"/>
                <a:gd name="T3" fmla="*/ 29 h 37"/>
                <a:gd name="T4" fmla="*/ 1 w 48"/>
                <a:gd name="T5" fmla="*/ 23 h 37"/>
                <a:gd name="T6" fmla="*/ 0 w 48"/>
                <a:gd name="T7" fmla="*/ 15 h 37"/>
                <a:gd name="T8" fmla="*/ 1 w 48"/>
                <a:gd name="T9" fmla="*/ 9 h 37"/>
                <a:gd name="T10" fmla="*/ 0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7 w 48"/>
                <a:gd name="T19" fmla="*/ 0 h 37"/>
                <a:gd name="T20" fmla="*/ 46 w 48"/>
                <a:gd name="T21" fmla="*/ 8 h 37"/>
                <a:gd name="T22" fmla="*/ 47 w 48"/>
                <a:gd name="T23" fmla="*/ 15 h 37"/>
                <a:gd name="T24" fmla="*/ 46 w 48"/>
                <a:gd name="T25" fmla="*/ 19 h 37"/>
                <a:gd name="T26" fmla="*/ 48 w 48"/>
                <a:gd name="T27" fmla="*/ 28 h 37"/>
                <a:gd name="T28" fmla="*/ 46 w 48"/>
                <a:gd name="T29" fmla="*/ 37 h 37"/>
                <a:gd name="T30" fmla="*/ 0 w 48"/>
                <a:gd name="T31" fmla="*/ 37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7" y="0"/>
                  </a:lnTo>
                  <a:lnTo>
                    <a:pt x="46" y="8"/>
                  </a:lnTo>
                  <a:lnTo>
                    <a:pt x="47" y="15"/>
                  </a:lnTo>
                  <a:lnTo>
                    <a:pt x="46" y="19"/>
                  </a:lnTo>
                  <a:lnTo>
                    <a:pt x="48" y="28"/>
                  </a:lnTo>
                  <a:lnTo>
                    <a:pt x="46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8" name="Freeform 54"/>
            <p:cNvSpPr>
              <a:spLocks/>
            </p:cNvSpPr>
            <p:nvPr/>
          </p:nvSpPr>
          <p:spPr bwMode="auto">
            <a:xfrm>
              <a:off x="4482" y="3024"/>
              <a:ext cx="13" cy="12"/>
            </a:xfrm>
            <a:custGeom>
              <a:avLst/>
              <a:gdLst>
                <a:gd name="T0" fmla="*/ 1 w 13"/>
                <a:gd name="T1" fmla="*/ 4 h 12"/>
                <a:gd name="T2" fmla="*/ 1 w 13"/>
                <a:gd name="T3" fmla="*/ 0 h 12"/>
                <a:gd name="T4" fmla="*/ 8 w 13"/>
                <a:gd name="T5" fmla="*/ 0 h 12"/>
                <a:gd name="T6" fmla="*/ 13 w 13"/>
                <a:gd name="T7" fmla="*/ 0 h 12"/>
                <a:gd name="T8" fmla="*/ 13 w 13"/>
                <a:gd name="T9" fmla="*/ 4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1 w 13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1" y="4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9" name="Freeform 55"/>
            <p:cNvSpPr>
              <a:spLocks/>
            </p:cNvSpPr>
            <p:nvPr/>
          </p:nvSpPr>
          <p:spPr bwMode="auto">
            <a:xfrm>
              <a:off x="4501" y="3024"/>
              <a:ext cx="12" cy="12"/>
            </a:xfrm>
            <a:custGeom>
              <a:avLst/>
              <a:gdLst>
                <a:gd name="T0" fmla="*/ 0 w 12"/>
                <a:gd name="T1" fmla="*/ 4 h 12"/>
                <a:gd name="T2" fmla="*/ 0 w 12"/>
                <a:gd name="T3" fmla="*/ 0 h 12"/>
                <a:gd name="T4" fmla="*/ 6 w 12"/>
                <a:gd name="T5" fmla="*/ 0 h 12"/>
                <a:gd name="T6" fmla="*/ 12 w 12"/>
                <a:gd name="T7" fmla="*/ 0 h 12"/>
                <a:gd name="T8" fmla="*/ 12 w 12"/>
                <a:gd name="T9" fmla="*/ 4 h 12"/>
                <a:gd name="T10" fmla="*/ 12 w 12"/>
                <a:gd name="T11" fmla="*/ 12 h 12"/>
                <a:gd name="T12" fmla="*/ 7 w 12"/>
                <a:gd name="T13" fmla="*/ 12 h 12"/>
                <a:gd name="T14" fmla="*/ 0 w 12"/>
                <a:gd name="T15" fmla="*/ 12 h 12"/>
                <a:gd name="T16" fmla="*/ 0 w 12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0" name="Freeform 56"/>
            <p:cNvSpPr>
              <a:spLocks/>
            </p:cNvSpPr>
            <p:nvPr/>
          </p:nvSpPr>
          <p:spPr bwMode="auto">
            <a:xfrm>
              <a:off x="4501" y="3039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1" name="Freeform 57"/>
            <p:cNvSpPr>
              <a:spLocks/>
            </p:cNvSpPr>
            <p:nvPr/>
          </p:nvSpPr>
          <p:spPr bwMode="auto">
            <a:xfrm>
              <a:off x="4482" y="3039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7 w 13"/>
                <a:gd name="T5" fmla="*/ 0 h 14"/>
                <a:gd name="T6" fmla="*/ 13 w 13"/>
                <a:gd name="T7" fmla="*/ 0 h 14"/>
                <a:gd name="T8" fmla="*/ 13 w 13"/>
                <a:gd name="T9" fmla="*/ 4 h 14"/>
                <a:gd name="T10" fmla="*/ 13 w 13"/>
                <a:gd name="T11" fmla="*/ 14 h 14"/>
                <a:gd name="T12" fmla="*/ 8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2" name="Freeform 58"/>
            <p:cNvSpPr>
              <a:spLocks/>
            </p:cNvSpPr>
            <p:nvPr/>
          </p:nvSpPr>
          <p:spPr bwMode="auto">
            <a:xfrm>
              <a:off x="4543" y="3019"/>
              <a:ext cx="47" cy="37"/>
            </a:xfrm>
            <a:custGeom>
              <a:avLst/>
              <a:gdLst>
                <a:gd name="T0" fmla="*/ 0 w 47"/>
                <a:gd name="T1" fmla="*/ 37 h 37"/>
                <a:gd name="T2" fmla="*/ 0 w 47"/>
                <a:gd name="T3" fmla="*/ 29 h 37"/>
                <a:gd name="T4" fmla="*/ 1 w 47"/>
                <a:gd name="T5" fmla="*/ 23 h 37"/>
                <a:gd name="T6" fmla="*/ 0 w 47"/>
                <a:gd name="T7" fmla="*/ 15 h 37"/>
                <a:gd name="T8" fmla="*/ 1 w 47"/>
                <a:gd name="T9" fmla="*/ 9 h 37"/>
                <a:gd name="T10" fmla="*/ 0 w 47"/>
                <a:gd name="T11" fmla="*/ 0 h 37"/>
                <a:gd name="T12" fmla="*/ 14 w 47"/>
                <a:gd name="T13" fmla="*/ 0 h 37"/>
                <a:gd name="T14" fmla="*/ 26 w 47"/>
                <a:gd name="T15" fmla="*/ 0 h 37"/>
                <a:gd name="T16" fmla="*/ 36 w 47"/>
                <a:gd name="T17" fmla="*/ 0 h 37"/>
                <a:gd name="T18" fmla="*/ 47 w 47"/>
                <a:gd name="T19" fmla="*/ 0 h 37"/>
                <a:gd name="T20" fmla="*/ 45 w 47"/>
                <a:gd name="T21" fmla="*/ 8 h 37"/>
                <a:gd name="T22" fmla="*/ 47 w 47"/>
                <a:gd name="T23" fmla="*/ 15 h 37"/>
                <a:gd name="T24" fmla="*/ 45 w 47"/>
                <a:gd name="T25" fmla="*/ 19 h 37"/>
                <a:gd name="T26" fmla="*/ 47 w 47"/>
                <a:gd name="T27" fmla="*/ 28 h 37"/>
                <a:gd name="T28" fmla="*/ 46 w 47"/>
                <a:gd name="T29" fmla="*/ 37 h 37"/>
                <a:gd name="T30" fmla="*/ 0 w 47"/>
                <a:gd name="T31" fmla="*/ 37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37"/>
                <a:gd name="T50" fmla="*/ 47 w 47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37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7" y="0"/>
                  </a:lnTo>
                  <a:lnTo>
                    <a:pt x="45" y="8"/>
                  </a:lnTo>
                  <a:lnTo>
                    <a:pt x="47" y="15"/>
                  </a:lnTo>
                  <a:lnTo>
                    <a:pt x="45" y="19"/>
                  </a:lnTo>
                  <a:lnTo>
                    <a:pt x="47" y="28"/>
                  </a:lnTo>
                  <a:lnTo>
                    <a:pt x="46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3" name="Freeform 59"/>
            <p:cNvSpPr>
              <a:spLocks/>
            </p:cNvSpPr>
            <p:nvPr/>
          </p:nvSpPr>
          <p:spPr bwMode="auto">
            <a:xfrm>
              <a:off x="4551" y="3024"/>
              <a:ext cx="13" cy="12"/>
            </a:xfrm>
            <a:custGeom>
              <a:avLst/>
              <a:gdLst>
                <a:gd name="T0" fmla="*/ 0 w 13"/>
                <a:gd name="T1" fmla="*/ 4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4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0 w 13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4" name="Freeform 60"/>
            <p:cNvSpPr>
              <a:spLocks/>
            </p:cNvSpPr>
            <p:nvPr/>
          </p:nvSpPr>
          <p:spPr bwMode="auto">
            <a:xfrm>
              <a:off x="4570" y="3024"/>
              <a:ext cx="12" cy="12"/>
            </a:xfrm>
            <a:custGeom>
              <a:avLst/>
              <a:gdLst>
                <a:gd name="T0" fmla="*/ 0 w 12"/>
                <a:gd name="T1" fmla="*/ 4 h 12"/>
                <a:gd name="T2" fmla="*/ 0 w 12"/>
                <a:gd name="T3" fmla="*/ 0 h 12"/>
                <a:gd name="T4" fmla="*/ 6 w 12"/>
                <a:gd name="T5" fmla="*/ 0 h 12"/>
                <a:gd name="T6" fmla="*/ 12 w 12"/>
                <a:gd name="T7" fmla="*/ 0 h 12"/>
                <a:gd name="T8" fmla="*/ 12 w 12"/>
                <a:gd name="T9" fmla="*/ 4 h 12"/>
                <a:gd name="T10" fmla="*/ 12 w 12"/>
                <a:gd name="T11" fmla="*/ 12 h 12"/>
                <a:gd name="T12" fmla="*/ 7 w 12"/>
                <a:gd name="T13" fmla="*/ 12 h 12"/>
                <a:gd name="T14" fmla="*/ 0 w 12"/>
                <a:gd name="T15" fmla="*/ 12 h 12"/>
                <a:gd name="T16" fmla="*/ 0 w 12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5" name="Freeform 61"/>
            <p:cNvSpPr>
              <a:spLocks/>
            </p:cNvSpPr>
            <p:nvPr/>
          </p:nvSpPr>
          <p:spPr bwMode="auto">
            <a:xfrm>
              <a:off x="4570" y="3039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6" name="Freeform 62"/>
            <p:cNvSpPr>
              <a:spLocks/>
            </p:cNvSpPr>
            <p:nvPr/>
          </p:nvSpPr>
          <p:spPr bwMode="auto">
            <a:xfrm>
              <a:off x="4551" y="3039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7 w 13"/>
                <a:gd name="T5" fmla="*/ 0 h 14"/>
                <a:gd name="T6" fmla="*/ 13 w 13"/>
                <a:gd name="T7" fmla="*/ 0 h 14"/>
                <a:gd name="T8" fmla="*/ 12 w 13"/>
                <a:gd name="T9" fmla="*/ 4 h 14"/>
                <a:gd name="T10" fmla="*/ 13 w 13"/>
                <a:gd name="T11" fmla="*/ 14 h 14"/>
                <a:gd name="T12" fmla="*/ 8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2" y="4"/>
                  </a:lnTo>
                  <a:lnTo>
                    <a:pt x="13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7" name="Freeform 63"/>
            <p:cNvSpPr>
              <a:spLocks/>
            </p:cNvSpPr>
            <p:nvPr/>
          </p:nvSpPr>
          <p:spPr bwMode="auto">
            <a:xfrm>
              <a:off x="4340" y="3068"/>
              <a:ext cx="48" cy="38"/>
            </a:xfrm>
            <a:custGeom>
              <a:avLst/>
              <a:gdLst>
                <a:gd name="T0" fmla="*/ 1 w 48"/>
                <a:gd name="T1" fmla="*/ 37 h 38"/>
                <a:gd name="T2" fmla="*/ 0 w 48"/>
                <a:gd name="T3" fmla="*/ 29 h 38"/>
                <a:gd name="T4" fmla="*/ 2 w 48"/>
                <a:gd name="T5" fmla="*/ 23 h 38"/>
                <a:gd name="T6" fmla="*/ 1 w 48"/>
                <a:gd name="T7" fmla="*/ 15 h 38"/>
                <a:gd name="T8" fmla="*/ 2 w 48"/>
                <a:gd name="T9" fmla="*/ 9 h 38"/>
                <a:gd name="T10" fmla="*/ 1 w 48"/>
                <a:gd name="T11" fmla="*/ 1 h 38"/>
                <a:gd name="T12" fmla="*/ 14 w 48"/>
                <a:gd name="T13" fmla="*/ 0 h 38"/>
                <a:gd name="T14" fmla="*/ 27 w 48"/>
                <a:gd name="T15" fmla="*/ 1 h 38"/>
                <a:gd name="T16" fmla="*/ 37 w 48"/>
                <a:gd name="T17" fmla="*/ 1 h 38"/>
                <a:gd name="T18" fmla="*/ 48 w 48"/>
                <a:gd name="T19" fmla="*/ 1 h 38"/>
                <a:gd name="T20" fmla="*/ 46 w 48"/>
                <a:gd name="T21" fmla="*/ 9 h 38"/>
                <a:gd name="T22" fmla="*/ 48 w 48"/>
                <a:gd name="T23" fmla="*/ 15 h 38"/>
                <a:gd name="T24" fmla="*/ 46 w 48"/>
                <a:gd name="T25" fmla="*/ 20 h 38"/>
                <a:gd name="T26" fmla="*/ 48 w 48"/>
                <a:gd name="T27" fmla="*/ 27 h 38"/>
                <a:gd name="T28" fmla="*/ 47 w 48"/>
                <a:gd name="T29" fmla="*/ 38 h 38"/>
                <a:gd name="T30" fmla="*/ 1 w 48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1" y="37"/>
                  </a:moveTo>
                  <a:lnTo>
                    <a:pt x="0" y="29"/>
                  </a:lnTo>
                  <a:lnTo>
                    <a:pt x="2" y="23"/>
                  </a:lnTo>
                  <a:lnTo>
                    <a:pt x="1" y="15"/>
                  </a:lnTo>
                  <a:lnTo>
                    <a:pt x="2" y="9"/>
                  </a:lnTo>
                  <a:lnTo>
                    <a:pt x="1" y="1"/>
                  </a:lnTo>
                  <a:lnTo>
                    <a:pt x="14" y="0"/>
                  </a:lnTo>
                  <a:lnTo>
                    <a:pt x="27" y="1"/>
                  </a:lnTo>
                  <a:lnTo>
                    <a:pt x="37" y="1"/>
                  </a:lnTo>
                  <a:lnTo>
                    <a:pt x="48" y="1"/>
                  </a:lnTo>
                  <a:lnTo>
                    <a:pt x="46" y="9"/>
                  </a:lnTo>
                  <a:lnTo>
                    <a:pt x="48" y="15"/>
                  </a:lnTo>
                  <a:lnTo>
                    <a:pt x="46" y="20"/>
                  </a:lnTo>
                  <a:lnTo>
                    <a:pt x="48" y="27"/>
                  </a:lnTo>
                  <a:lnTo>
                    <a:pt x="47" y="38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8" name="Freeform 64"/>
            <p:cNvSpPr>
              <a:spLocks/>
            </p:cNvSpPr>
            <p:nvPr/>
          </p:nvSpPr>
          <p:spPr bwMode="auto">
            <a:xfrm>
              <a:off x="4349" y="3073"/>
              <a:ext cx="14" cy="13"/>
            </a:xfrm>
            <a:custGeom>
              <a:avLst/>
              <a:gdLst>
                <a:gd name="T0" fmla="*/ 0 w 14"/>
                <a:gd name="T1" fmla="*/ 4 h 13"/>
                <a:gd name="T2" fmla="*/ 0 w 14"/>
                <a:gd name="T3" fmla="*/ 0 h 13"/>
                <a:gd name="T4" fmla="*/ 7 w 14"/>
                <a:gd name="T5" fmla="*/ 0 h 13"/>
                <a:gd name="T6" fmla="*/ 14 w 14"/>
                <a:gd name="T7" fmla="*/ 0 h 13"/>
                <a:gd name="T8" fmla="*/ 14 w 14"/>
                <a:gd name="T9" fmla="*/ 4 h 13"/>
                <a:gd name="T10" fmla="*/ 14 w 14"/>
                <a:gd name="T11" fmla="*/ 12 h 13"/>
                <a:gd name="T12" fmla="*/ 7 w 14"/>
                <a:gd name="T13" fmla="*/ 12 h 13"/>
                <a:gd name="T14" fmla="*/ 0 w 14"/>
                <a:gd name="T15" fmla="*/ 13 h 13"/>
                <a:gd name="T16" fmla="*/ 0 w 14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12"/>
                  </a:lnTo>
                  <a:lnTo>
                    <a:pt x="7" y="12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9" name="Freeform 65"/>
            <p:cNvSpPr>
              <a:spLocks/>
            </p:cNvSpPr>
            <p:nvPr/>
          </p:nvSpPr>
          <p:spPr bwMode="auto">
            <a:xfrm>
              <a:off x="4367" y="3073"/>
              <a:ext cx="14" cy="13"/>
            </a:xfrm>
            <a:custGeom>
              <a:avLst/>
              <a:gdLst>
                <a:gd name="T0" fmla="*/ 0 w 14"/>
                <a:gd name="T1" fmla="*/ 4 h 13"/>
                <a:gd name="T2" fmla="*/ 0 w 14"/>
                <a:gd name="T3" fmla="*/ 0 h 13"/>
                <a:gd name="T4" fmla="*/ 6 w 14"/>
                <a:gd name="T5" fmla="*/ 0 h 13"/>
                <a:gd name="T6" fmla="*/ 14 w 14"/>
                <a:gd name="T7" fmla="*/ 0 h 13"/>
                <a:gd name="T8" fmla="*/ 13 w 14"/>
                <a:gd name="T9" fmla="*/ 4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4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0" name="Freeform 66"/>
            <p:cNvSpPr>
              <a:spLocks/>
            </p:cNvSpPr>
            <p:nvPr/>
          </p:nvSpPr>
          <p:spPr bwMode="auto">
            <a:xfrm>
              <a:off x="4367" y="3088"/>
              <a:ext cx="14" cy="14"/>
            </a:xfrm>
            <a:custGeom>
              <a:avLst/>
              <a:gdLst>
                <a:gd name="T0" fmla="*/ 0 w 14"/>
                <a:gd name="T1" fmla="*/ 4 h 14"/>
                <a:gd name="T2" fmla="*/ 0 w 14"/>
                <a:gd name="T3" fmla="*/ 0 h 14"/>
                <a:gd name="T4" fmla="*/ 6 w 14"/>
                <a:gd name="T5" fmla="*/ 0 h 14"/>
                <a:gd name="T6" fmla="*/ 14 w 14"/>
                <a:gd name="T7" fmla="*/ 0 h 14"/>
                <a:gd name="T8" fmla="*/ 13 w 14"/>
                <a:gd name="T9" fmla="*/ 3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3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1" name="Freeform 67"/>
            <p:cNvSpPr>
              <a:spLocks/>
            </p:cNvSpPr>
            <p:nvPr/>
          </p:nvSpPr>
          <p:spPr bwMode="auto">
            <a:xfrm>
              <a:off x="4349" y="3088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6 w 13"/>
                <a:gd name="T5" fmla="*/ 0 h 14"/>
                <a:gd name="T6" fmla="*/ 13 w 13"/>
                <a:gd name="T7" fmla="*/ 0 h 14"/>
                <a:gd name="T8" fmla="*/ 13 w 13"/>
                <a:gd name="T9" fmla="*/ 4 h 14"/>
                <a:gd name="T10" fmla="*/ 13 w 13"/>
                <a:gd name="T11" fmla="*/ 14 h 14"/>
                <a:gd name="T12" fmla="*/ 7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2" name="Freeform 68"/>
            <p:cNvSpPr>
              <a:spLocks/>
            </p:cNvSpPr>
            <p:nvPr/>
          </p:nvSpPr>
          <p:spPr bwMode="auto">
            <a:xfrm>
              <a:off x="4406" y="3068"/>
              <a:ext cx="48" cy="38"/>
            </a:xfrm>
            <a:custGeom>
              <a:avLst/>
              <a:gdLst>
                <a:gd name="T0" fmla="*/ 1 w 48"/>
                <a:gd name="T1" fmla="*/ 38 h 38"/>
                <a:gd name="T2" fmla="*/ 0 w 48"/>
                <a:gd name="T3" fmla="*/ 30 h 38"/>
                <a:gd name="T4" fmla="*/ 2 w 48"/>
                <a:gd name="T5" fmla="*/ 24 h 38"/>
                <a:gd name="T6" fmla="*/ 1 w 48"/>
                <a:gd name="T7" fmla="*/ 15 h 38"/>
                <a:gd name="T8" fmla="*/ 3 w 48"/>
                <a:gd name="T9" fmla="*/ 10 h 38"/>
                <a:gd name="T10" fmla="*/ 1 w 48"/>
                <a:gd name="T11" fmla="*/ 1 h 38"/>
                <a:gd name="T12" fmla="*/ 14 w 48"/>
                <a:gd name="T13" fmla="*/ 0 h 38"/>
                <a:gd name="T14" fmla="*/ 27 w 48"/>
                <a:gd name="T15" fmla="*/ 1 h 38"/>
                <a:gd name="T16" fmla="*/ 37 w 48"/>
                <a:gd name="T17" fmla="*/ 1 h 38"/>
                <a:gd name="T18" fmla="*/ 48 w 48"/>
                <a:gd name="T19" fmla="*/ 1 h 38"/>
                <a:gd name="T20" fmla="*/ 47 w 48"/>
                <a:gd name="T21" fmla="*/ 9 h 38"/>
                <a:gd name="T22" fmla="*/ 48 w 48"/>
                <a:gd name="T23" fmla="*/ 15 h 38"/>
                <a:gd name="T24" fmla="*/ 47 w 48"/>
                <a:gd name="T25" fmla="*/ 20 h 38"/>
                <a:gd name="T26" fmla="*/ 48 w 48"/>
                <a:gd name="T27" fmla="*/ 29 h 38"/>
                <a:gd name="T28" fmla="*/ 47 w 48"/>
                <a:gd name="T29" fmla="*/ 38 h 38"/>
                <a:gd name="T30" fmla="*/ 1 w 48"/>
                <a:gd name="T31" fmla="*/ 38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1" y="38"/>
                  </a:moveTo>
                  <a:lnTo>
                    <a:pt x="0" y="30"/>
                  </a:lnTo>
                  <a:lnTo>
                    <a:pt x="2" y="24"/>
                  </a:lnTo>
                  <a:lnTo>
                    <a:pt x="1" y="15"/>
                  </a:lnTo>
                  <a:lnTo>
                    <a:pt x="3" y="10"/>
                  </a:lnTo>
                  <a:lnTo>
                    <a:pt x="1" y="1"/>
                  </a:lnTo>
                  <a:lnTo>
                    <a:pt x="14" y="0"/>
                  </a:lnTo>
                  <a:lnTo>
                    <a:pt x="27" y="1"/>
                  </a:lnTo>
                  <a:lnTo>
                    <a:pt x="37" y="1"/>
                  </a:lnTo>
                  <a:lnTo>
                    <a:pt x="48" y="1"/>
                  </a:lnTo>
                  <a:lnTo>
                    <a:pt x="47" y="9"/>
                  </a:lnTo>
                  <a:lnTo>
                    <a:pt x="48" y="15"/>
                  </a:lnTo>
                  <a:lnTo>
                    <a:pt x="47" y="20"/>
                  </a:lnTo>
                  <a:lnTo>
                    <a:pt x="48" y="29"/>
                  </a:lnTo>
                  <a:lnTo>
                    <a:pt x="47" y="38"/>
                  </a:lnTo>
                  <a:lnTo>
                    <a:pt x="1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3" name="Freeform 69"/>
            <p:cNvSpPr>
              <a:spLocks/>
            </p:cNvSpPr>
            <p:nvPr/>
          </p:nvSpPr>
          <p:spPr bwMode="auto">
            <a:xfrm>
              <a:off x="4415" y="3074"/>
              <a:ext cx="13" cy="12"/>
            </a:xfrm>
            <a:custGeom>
              <a:avLst/>
              <a:gdLst>
                <a:gd name="T0" fmla="*/ 0 w 13"/>
                <a:gd name="T1" fmla="*/ 3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3 h 12"/>
                <a:gd name="T10" fmla="*/ 13 w 13"/>
                <a:gd name="T11" fmla="*/ 12 h 12"/>
                <a:gd name="T12" fmla="*/ 7 w 13"/>
                <a:gd name="T13" fmla="*/ 12 h 12"/>
                <a:gd name="T14" fmla="*/ 0 w 13"/>
                <a:gd name="T15" fmla="*/ 12 h 12"/>
                <a:gd name="T16" fmla="*/ 0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4" name="Freeform 70"/>
            <p:cNvSpPr>
              <a:spLocks/>
            </p:cNvSpPr>
            <p:nvPr/>
          </p:nvSpPr>
          <p:spPr bwMode="auto">
            <a:xfrm>
              <a:off x="4433" y="3074"/>
              <a:ext cx="14" cy="12"/>
            </a:xfrm>
            <a:custGeom>
              <a:avLst/>
              <a:gdLst>
                <a:gd name="T0" fmla="*/ 0 w 14"/>
                <a:gd name="T1" fmla="*/ 3 h 12"/>
                <a:gd name="T2" fmla="*/ 0 w 14"/>
                <a:gd name="T3" fmla="*/ 0 h 12"/>
                <a:gd name="T4" fmla="*/ 7 w 14"/>
                <a:gd name="T5" fmla="*/ 0 h 12"/>
                <a:gd name="T6" fmla="*/ 14 w 14"/>
                <a:gd name="T7" fmla="*/ 0 h 12"/>
                <a:gd name="T8" fmla="*/ 12 w 14"/>
                <a:gd name="T9" fmla="*/ 3 h 12"/>
                <a:gd name="T10" fmla="*/ 14 w 14"/>
                <a:gd name="T11" fmla="*/ 12 h 12"/>
                <a:gd name="T12" fmla="*/ 8 w 14"/>
                <a:gd name="T13" fmla="*/ 12 h 12"/>
                <a:gd name="T14" fmla="*/ 0 w 14"/>
                <a:gd name="T15" fmla="*/ 12 h 12"/>
                <a:gd name="T16" fmla="*/ 0 w 14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3"/>
                  </a:lnTo>
                  <a:lnTo>
                    <a:pt x="14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5" name="Freeform 71"/>
            <p:cNvSpPr>
              <a:spLocks/>
            </p:cNvSpPr>
            <p:nvPr/>
          </p:nvSpPr>
          <p:spPr bwMode="auto">
            <a:xfrm>
              <a:off x="4433" y="3088"/>
              <a:ext cx="14" cy="14"/>
            </a:xfrm>
            <a:custGeom>
              <a:avLst/>
              <a:gdLst>
                <a:gd name="T0" fmla="*/ 0 w 14"/>
                <a:gd name="T1" fmla="*/ 4 h 14"/>
                <a:gd name="T2" fmla="*/ 0 w 14"/>
                <a:gd name="T3" fmla="*/ 0 h 14"/>
                <a:gd name="T4" fmla="*/ 7 w 14"/>
                <a:gd name="T5" fmla="*/ 0 h 14"/>
                <a:gd name="T6" fmla="*/ 14 w 14"/>
                <a:gd name="T7" fmla="*/ 0 h 14"/>
                <a:gd name="T8" fmla="*/ 12 w 14"/>
                <a:gd name="T9" fmla="*/ 4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4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6" name="Freeform 72"/>
            <p:cNvSpPr>
              <a:spLocks/>
            </p:cNvSpPr>
            <p:nvPr/>
          </p:nvSpPr>
          <p:spPr bwMode="auto">
            <a:xfrm>
              <a:off x="4415" y="3088"/>
              <a:ext cx="12" cy="14"/>
            </a:xfrm>
            <a:custGeom>
              <a:avLst/>
              <a:gdLst>
                <a:gd name="T0" fmla="*/ 0 w 12"/>
                <a:gd name="T1" fmla="*/ 4 h 14"/>
                <a:gd name="T2" fmla="*/ 0 w 12"/>
                <a:gd name="T3" fmla="*/ 0 h 14"/>
                <a:gd name="T4" fmla="*/ 7 w 12"/>
                <a:gd name="T5" fmla="*/ 1 h 14"/>
                <a:gd name="T6" fmla="*/ 12 w 12"/>
                <a:gd name="T7" fmla="*/ 1 h 14"/>
                <a:gd name="T8" fmla="*/ 12 w 12"/>
                <a:gd name="T9" fmla="*/ 4 h 14"/>
                <a:gd name="T10" fmla="*/ 12 w 12"/>
                <a:gd name="T11" fmla="*/ 14 h 14"/>
                <a:gd name="T12" fmla="*/ 7 w 12"/>
                <a:gd name="T13" fmla="*/ 14 h 14"/>
                <a:gd name="T14" fmla="*/ 0 w 12"/>
                <a:gd name="T15" fmla="*/ 14 h 14"/>
                <a:gd name="T16" fmla="*/ 0 w 12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4"/>
                <a:gd name="T29" fmla="*/ 12 w 12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4">
                  <a:moveTo>
                    <a:pt x="0" y="4"/>
                  </a:moveTo>
                  <a:lnTo>
                    <a:pt x="0" y="0"/>
                  </a:lnTo>
                  <a:lnTo>
                    <a:pt x="7" y="1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2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7" name="Freeform 73"/>
            <p:cNvSpPr>
              <a:spLocks/>
            </p:cNvSpPr>
            <p:nvPr/>
          </p:nvSpPr>
          <p:spPr bwMode="auto">
            <a:xfrm>
              <a:off x="4474" y="3069"/>
              <a:ext cx="48" cy="38"/>
            </a:xfrm>
            <a:custGeom>
              <a:avLst/>
              <a:gdLst>
                <a:gd name="T0" fmla="*/ 0 w 48"/>
                <a:gd name="T1" fmla="*/ 37 h 38"/>
                <a:gd name="T2" fmla="*/ 0 w 48"/>
                <a:gd name="T3" fmla="*/ 29 h 38"/>
                <a:gd name="T4" fmla="*/ 1 w 48"/>
                <a:gd name="T5" fmla="*/ 23 h 38"/>
                <a:gd name="T6" fmla="*/ 0 w 48"/>
                <a:gd name="T7" fmla="*/ 15 h 38"/>
                <a:gd name="T8" fmla="*/ 1 w 48"/>
                <a:gd name="T9" fmla="*/ 9 h 38"/>
                <a:gd name="T10" fmla="*/ 0 w 48"/>
                <a:gd name="T11" fmla="*/ 0 h 38"/>
                <a:gd name="T12" fmla="*/ 14 w 48"/>
                <a:gd name="T13" fmla="*/ 0 h 38"/>
                <a:gd name="T14" fmla="*/ 27 w 48"/>
                <a:gd name="T15" fmla="*/ 0 h 38"/>
                <a:gd name="T16" fmla="*/ 37 w 48"/>
                <a:gd name="T17" fmla="*/ 0 h 38"/>
                <a:gd name="T18" fmla="*/ 47 w 48"/>
                <a:gd name="T19" fmla="*/ 0 h 38"/>
                <a:gd name="T20" fmla="*/ 46 w 48"/>
                <a:gd name="T21" fmla="*/ 9 h 38"/>
                <a:gd name="T22" fmla="*/ 47 w 48"/>
                <a:gd name="T23" fmla="*/ 15 h 38"/>
                <a:gd name="T24" fmla="*/ 46 w 48"/>
                <a:gd name="T25" fmla="*/ 20 h 38"/>
                <a:gd name="T26" fmla="*/ 48 w 48"/>
                <a:gd name="T27" fmla="*/ 28 h 38"/>
                <a:gd name="T28" fmla="*/ 46 w 48"/>
                <a:gd name="T29" fmla="*/ 38 h 38"/>
                <a:gd name="T30" fmla="*/ 0 w 48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7" y="0"/>
                  </a:lnTo>
                  <a:lnTo>
                    <a:pt x="46" y="9"/>
                  </a:lnTo>
                  <a:lnTo>
                    <a:pt x="47" y="15"/>
                  </a:lnTo>
                  <a:lnTo>
                    <a:pt x="46" y="20"/>
                  </a:lnTo>
                  <a:lnTo>
                    <a:pt x="48" y="28"/>
                  </a:lnTo>
                  <a:lnTo>
                    <a:pt x="46" y="38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auto">
            <a:xfrm>
              <a:off x="4482" y="3074"/>
              <a:ext cx="13" cy="13"/>
            </a:xfrm>
            <a:custGeom>
              <a:avLst/>
              <a:gdLst>
                <a:gd name="T0" fmla="*/ 1 w 13"/>
                <a:gd name="T1" fmla="*/ 4 h 13"/>
                <a:gd name="T2" fmla="*/ 1 w 13"/>
                <a:gd name="T3" fmla="*/ 0 h 13"/>
                <a:gd name="T4" fmla="*/ 8 w 13"/>
                <a:gd name="T5" fmla="*/ 0 h 13"/>
                <a:gd name="T6" fmla="*/ 13 w 13"/>
                <a:gd name="T7" fmla="*/ 0 h 13"/>
                <a:gd name="T8" fmla="*/ 13 w 13"/>
                <a:gd name="T9" fmla="*/ 3 h 13"/>
                <a:gd name="T10" fmla="*/ 13 w 13"/>
                <a:gd name="T11" fmla="*/ 12 h 13"/>
                <a:gd name="T12" fmla="*/ 8 w 13"/>
                <a:gd name="T13" fmla="*/ 12 h 13"/>
                <a:gd name="T14" fmla="*/ 0 w 13"/>
                <a:gd name="T15" fmla="*/ 13 h 13"/>
                <a:gd name="T16" fmla="*/ 1 w 13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1" y="4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3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9" name="Freeform 75"/>
            <p:cNvSpPr>
              <a:spLocks/>
            </p:cNvSpPr>
            <p:nvPr/>
          </p:nvSpPr>
          <p:spPr bwMode="auto">
            <a:xfrm>
              <a:off x="4501" y="3074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0" name="Freeform 76"/>
            <p:cNvSpPr>
              <a:spLocks/>
            </p:cNvSpPr>
            <p:nvPr/>
          </p:nvSpPr>
          <p:spPr bwMode="auto">
            <a:xfrm>
              <a:off x="4501" y="3089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1" name="Freeform 77"/>
            <p:cNvSpPr>
              <a:spLocks/>
            </p:cNvSpPr>
            <p:nvPr/>
          </p:nvSpPr>
          <p:spPr bwMode="auto">
            <a:xfrm>
              <a:off x="4482" y="3089"/>
              <a:ext cx="13" cy="13"/>
            </a:xfrm>
            <a:custGeom>
              <a:avLst/>
              <a:gdLst>
                <a:gd name="T0" fmla="*/ 0 w 13"/>
                <a:gd name="T1" fmla="*/ 4 h 13"/>
                <a:gd name="T2" fmla="*/ 0 w 13"/>
                <a:gd name="T3" fmla="*/ 0 h 13"/>
                <a:gd name="T4" fmla="*/ 7 w 13"/>
                <a:gd name="T5" fmla="*/ 1 h 13"/>
                <a:gd name="T6" fmla="*/ 13 w 13"/>
                <a:gd name="T7" fmla="*/ 1 h 13"/>
                <a:gd name="T8" fmla="*/ 13 w 13"/>
                <a:gd name="T9" fmla="*/ 4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4"/>
                  </a:moveTo>
                  <a:lnTo>
                    <a:pt x="0" y="0"/>
                  </a:lnTo>
                  <a:lnTo>
                    <a:pt x="7" y="1"/>
                  </a:lnTo>
                  <a:lnTo>
                    <a:pt x="13" y="1"/>
                  </a:lnTo>
                  <a:lnTo>
                    <a:pt x="13" y="4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2" name="Freeform 78"/>
            <p:cNvSpPr>
              <a:spLocks/>
            </p:cNvSpPr>
            <p:nvPr/>
          </p:nvSpPr>
          <p:spPr bwMode="auto">
            <a:xfrm>
              <a:off x="4543" y="3070"/>
              <a:ext cx="47" cy="37"/>
            </a:xfrm>
            <a:custGeom>
              <a:avLst/>
              <a:gdLst>
                <a:gd name="T0" fmla="*/ 0 w 47"/>
                <a:gd name="T1" fmla="*/ 36 h 37"/>
                <a:gd name="T2" fmla="*/ 0 w 47"/>
                <a:gd name="T3" fmla="*/ 28 h 37"/>
                <a:gd name="T4" fmla="*/ 1 w 47"/>
                <a:gd name="T5" fmla="*/ 23 h 37"/>
                <a:gd name="T6" fmla="*/ 0 w 47"/>
                <a:gd name="T7" fmla="*/ 14 h 37"/>
                <a:gd name="T8" fmla="*/ 1 w 47"/>
                <a:gd name="T9" fmla="*/ 8 h 37"/>
                <a:gd name="T10" fmla="*/ 0 w 47"/>
                <a:gd name="T11" fmla="*/ 0 h 37"/>
                <a:gd name="T12" fmla="*/ 14 w 47"/>
                <a:gd name="T13" fmla="*/ 0 h 37"/>
                <a:gd name="T14" fmla="*/ 26 w 47"/>
                <a:gd name="T15" fmla="*/ 0 h 37"/>
                <a:gd name="T16" fmla="*/ 36 w 47"/>
                <a:gd name="T17" fmla="*/ 0 h 37"/>
                <a:gd name="T18" fmla="*/ 47 w 47"/>
                <a:gd name="T19" fmla="*/ 0 h 37"/>
                <a:gd name="T20" fmla="*/ 45 w 47"/>
                <a:gd name="T21" fmla="*/ 8 h 37"/>
                <a:gd name="T22" fmla="*/ 47 w 47"/>
                <a:gd name="T23" fmla="*/ 14 h 37"/>
                <a:gd name="T24" fmla="*/ 45 w 47"/>
                <a:gd name="T25" fmla="*/ 19 h 37"/>
                <a:gd name="T26" fmla="*/ 47 w 47"/>
                <a:gd name="T27" fmla="*/ 27 h 37"/>
                <a:gd name="T28" fmla="*/ 46 w 47"/>
                <a:gd name="T29" fmla="*/ 37 h 37"/>
                <a:gd name="T30" fmla="*/ 0 w 47"/>
                <a:gd name="T31" fmla="*/ 36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37"/>
                <a:gd name="T50" fmla="*/ 47 w 47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37">
                  <a:moveTo>
                    <a:pt x="0" y="36"/>
                  </a:moveTo>
                  <a:lnTo>
                    <a:pt x="0" y="28"/>
                  </a:lnTo>
                  <a:lnTo>
                    <a:pt x="1" y="23"/>
                  </a:lnTo>
                  <a:lnTo>
                    <a:pt x="0" y="14"/>
                  </a:lnTo>
                  <a:lnTo>
                    <a:pt x="1" y="8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7" y="0"/>
                  </a:lnTo>
                  <a:lnTo>
                    <a:pt x="45" y="8"/>
                  </a:lnTo>
                  <a:lnTo>
                    <a:pt x="47" y="14"/>
                  </a:lnTo>
                  <a:lnTo>
                    <a:pt x="45" y="19"/>
                  </a:lnTo>
                  <a:lnTo>
                    <a:pt x="47" y="27"/>
                  </a:lnTo>
                  <a:lnTo>
                    <a:pt x="46" y="37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3" name="Freeform 79"/>
            <p:cNvSpPr>
              <a:spLocks/>
            </p:cNvSpPr>
            <p:nvPr/>
          </p:nvSpPr>
          <p:spPr bwMode="auto">
            <a:xfrm>
              <a:off x="4551" y="3075"/>
              <a:ext cx="13" cy="12"/>
            </a:xfrm>
            <a:custGeom>
              <a:avLst/>
              <a:gdLst>
                <a:gd name="T0" fmla="*/ 0 w 13"/>
                <a:gd name="T1" fmla="*/ 3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3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0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4" name="Freeform 80"/>
            <p:cNvSpPr>
              <a:spLocks/>
            </p:cNvSpPr>
            <p:nvPr/>
          </p:nvSpPr>
          <p:spPr bwMode="auto">
            <a:xfrm>
              <a:off x="4570" y="3075"/>
              <a:ext cx="12" cy="12"/>
            </a:xfrm>
            <a:custGeom>
              <a:avLst/>
              <a:gdLst>
                <a:gd name="T0" fmla="*/ 0 w 12"/>
                <a:gd name="T1" fmla="*/ 3 h 12"/>
                <a:gd name="T2" fmla="*/ 0 w 12"/>
                <a:gd name="T3" fmla="*/ 0 h 12"/>
                <a:gd name="T4" fmla="*/ 6 w 12"/>
                <a:gd name="T5" fmla="*/ 0 h 12"/>
                <a:gd name="T6" fmla="*/ 12 w 12"/>
                <a:gd name="T7" fmla="*/ 0 h 12"/>
                <a:gd name="T8" fmla="*/ 12 w 12"/>
                <a:gd name="T9" fmla="*/ 3 h 12"/>
                <a:gd name="T10" fmla="*/ 12 w 12"/>
                <a:gd name="T11" fmla="*/ 11 h 12"/>
                <a:gd name="T12" fmla="*/ 7 w 12"/>
                <a:gd name="T13" fmla="*/ 11 h 12"/>
                <a:gd name="T14" fmla="*/ 0 w 12"/>
                <a:gd name="T15" fmla="*/ 12 h 12"/>
                <a:gd name="T16" fmla="*/ 0 w 12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1"/>
                  </a:lnTo>
                  <a:lnTo>
                    <a:pt x="7" y="11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5" name="Freeform 81"/>
            <p:cNvSpPr>
              <a:spLocks/>
            </p:cNvSpPr>
            <p:nvPr/>
          </p:nvSpPr>
          <p:spPr bwMode="auto">
            <a:xfrm>
              <a:off x="4570" y="3090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6" name="Freeform 82"/>
            <p:cNvSpPr>
              <a:spLocks/>
            </p:cNvSpPr>
            <p:nvPr/>
          </p:nvSpPr>
          <p:spPr bwMode="auto">
            <a:xfrm>
              <a:off x="4551" y="3090"/>
              <a:ext cx="13" cy="13"/>
            </a:xfrm>
            <a:custGeom>
              <a:avLst/>
              <a:gdLst>
                <a:gd name="T0" fmla="*/ 0 w 13"/>
                <a:gd name="T1" fmla="*/ 3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0 h 13"/>
                <a:gd name="T8" fmla="*/ 12 w 13"/>
                <a:gd name="T9" fmla="*/ 3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2" y="3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7" name="Freeform 83"/>
            <p:cNvSpPr>
              <a:spLocks/>
            </p:cNvSpPr>
            <p:nvPr/>
          </p:nvSpPr>
          <p:spPr bwMode="auto">
            <a:xfrm>
              <a:off x="4340" y="3116"/>
              <a:ext cx="48" cy="37"/>
            </a:xfrm>
            <a:custGeom>
              <a:avLst/>
              <a:gdLst>
                <a:gd name="T0" fmla="*/ 1 w 48"/>
                <a:gd name="T1" fmla="*/ 36 h 37"/>
                <a:gd name="T2" fmla="*/ 0 w 48"/>
                <a:gd name="T3" fmla="*/ 27 h 37"/>
                <a:gd name="T4" fmla="*/ 2 w 48"/>
                <a:gd name="T5" fmla="*/ 22 h 37"/>
                <a:gd name="T6" fmla="*/ 1 w 48"/>
                <a:gd name="T7" fmla="*/ 14 h 37"/>
                <a:gd name="T8" fmla="*/ 2 w 48"/>
                <a:gd name="T9" fmla="*/ 8 h 37"/>
                <a:gd name="T10" fmla="*/ 1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8 w 48"/>
                <a:gd name="T19" fmla="*/ 0 h 37"/>
                <a:gd name="T20" fmla="*/ 46 w 48"/>
                <a:gd name="T21" fmla="*/ 8 h 37"/>
                <a:gd name="T22" fmla="*/ 48 w 48"/>
                <a:gd name="T23" fmla="*/ 14 h 37"/>
                <a:gd name="T24" fmla="*/ 46 w 48"/>
                <a:gd name="T25" fmla="*/ 19 h 37"/>
                <a:gd name="T26" fmla="*/ 48 w 48"/>
                <a:gd name="T27" fmla="*/ 27 h 37"/>
                <a:gd name="T28" fmla="*/ 47 w 48"/>
                <a:gd name="T29" fmla="*/ 37 h 37"/>
                <a:gd name="T30" fmla="*/ 1 w 48"/>
                <a:gd name="T31" fmla="*/ 36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1" y="36"/>
                  </a:moveTo>
                  <a:lnTo>
                    <a:pt x="0" y="27"/>
                  </a:lnTo>
                  <a:lnTo>
                    <a:pt x="2" y="22"/>
                  </a:lnTo>
                  <a:lnTo>
                    <a:pt x="1" y="14"/>
                  </a:lnTo>
                  <a:lnTo>
                    <a:pt x="2" y="8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46" y="8"/>
                  </a:lnTo>
                  <a:lnTo>
                    <a:pt x="48" y="14"/>
                  </a:lnTo>
                  <a:lnTo>
                    <a:pt x="46" y="19"/>
                  </a:lnTo>
                  <a:lnTo>
                    <a:pt x="48" y="27"/>
                  </a:lnTo>
                  <a:lnTo>
                    <a:pt x="47" y="37"/>
                  </a:lnTo>
                  <a:lnTo>
                    <a:pt x="1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8" name="Freeform 84"/>
            <p:cNvSpPr>
              <a:spLocks/>
            </p:cNvSpPr>
            <p:nvPr/>
          </p:nvSpPr>
          <p:spPr bwMode="auto">
            <a:xfrm>
              <a:off x="4349" y="3119"/>
              <a:ext cx="14" cy="14"/>
            </a:xfrm>
            <a:custGeom>
              <a:avLst/>
              <a:gdLst>
                <a:gd name="T0" fmla="*/ 0 w 14"/>
                <a:gd name="T1" fmla="*/ 5 h 14"/>
                <a:gd name="T2" fmla="*/ 0 w 14"/>
                <a:gd name="T3" fmla="*/ 0 h 14"/>
                <a:gd name="T4" fmla="*/ 7 w 14"/>
                <a:gd name="T5" fmla="*/ 0 h 14"/>
                <a:gd name="T6" fmla="*/ 14 w 14"/>
                <a:gd name="T7" fmla="*/ 0 h 14"/>
                <a:gd name="T8" fmla="*/ 14 w 14"/>
                <a:gd name="T9" fmla="*/ 5 h 14"/>
                <a:gd name="T10" fmla="*/ 14 w 14"/>
                <a:gd name="T11" fmla="*/ 14 h 14"/>
                <a:gd name="T12" fmla="*/ 7 w 14"/>
                <a:gd name="T13" fmla="*/ 14 h 14"/>
                <a:gd name="T14" fmla="*/ 0 w 14"/>
                <a:gd name="T15" fmla="*/ 14 h 14"/>
                <a:gd name="T16" fmla="*/ 0 w 14"/>
                <a:gd name="T17" fmla="*/ 5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5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5"/>
                  </a:lnTo>
                  <a:lnTo>
                    <a:pt x="14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9" name="Freeform 85"/>
            <p:cNvSpPr>
              <a:spLocks/>
            </p:cNvSpPr>
            <p:nvPr/>
          </p:nvSpPr>
          <p:spPr bwMode="auto">
            <a:xfrm>
              <a:off x="4367" y="3119"/>
              <a:ext cx="14" cy="14"/>
            </a:xfrm>
            <a:custGeom>
              <a:avLst/>
              <a:gdLst>
                <a:gd name="T0" fmla="*/ 0 w 14"/>
                <a:gd name="T1" fmla="*/ 5 h 14"/>
                <a:gd name="T2" fmla="*/ 0 w 14"/>
                <a:gd name="T3" fmla="*/ 0 h 14"/>
                <a:gd name="T4" fmla="*/ 6 w 14"/>
                <a:gd name="T5" fmla="*/ 2 h 14"/>
                <a:gd name="T6" fmla="*/ 14 w 14"/>
                <a:gd name="T7" fmla="*/ 2 h 14"/>
                <a:gd name="T8" fmla="*/ 13 w 14"/>
                <a:gd name="T9" fmla="*/ 5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5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5"/>
                  </a:moveTo>
                  <a:lnTo>
                    <a:pt x="0" y="0"/>
                  </a:lnTo>
                  <a:lnTo>
                    <a:pt x="6" y="2"/>
                  </a:lnTo>
                  <a:lnTo>
                    <a:pt x="14" y="2"/>
                  </a:lnTo>
                  <a:lnTo>
                    <a:pt x="13" y="5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90" name="Freeform 86"/>
            <p:cNvSpPr>
              <a:spLocks/>
            </p:cNvSpPr>
            <p:nvPr/>
          </p:nvSpPr>
          <p:spPr bwMode="auto">
            <a:xfrm>
              <a:off x="4367" y="3135"/>
              <a:ext cx="14" cy="14"/>
            </a:xfrm>
            <a:custGeom>
              <a:avLst/>
              <a:gdLst>
                <a:gd name="T0" fmla="*/ 0 w 14"/>
                <a:gd name="T1" fmla="*/ 4 h 14"/>
                <a:gd name="T2" fmla="*/ 0 w 14"/>
                <a:gd name="T3" fmla="*/ 0 h 14"/>
                <a:gd name="T4" fmla="*/ 6 w 14"/>
                <a:gd name="T5" fmla="*/ 1 h 14"/>
                <a:gd name="T6" fmla="*/ 14 w 14"/>
                <a:gd name="T7" fmla="*/ 1 h 14"/>
                <a:gd name="T8" fmla="*/ 13 w 14"/>
                <a:gd name="T9" fmla="*/ 4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4"/>
                  </a:moveTo>
                  <a:lnTo>
                    <a:pt x="0" y="0"/>
                  </a:lnTo>
                  <a:lnTo>
                    <a:pt x="6" y="1"/>
                  </a:lnTo>
                  <a:lnTo>
                    <a:pt x="14" y="1"/>
                  </a:lnTo>
                  <a:lnTo>
                    <a:pt x="13" y="4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91" name="Freeform 87"/>
            <p:cNvSpPr>
              <a:spLocks/>
            </p:cNvSpPr>
            <p:nvPr/>
          </p:nvSpPr>
          <p:spPr bwMode="auto">
            <a:xfrm>
              <a:off x="4349" y="3136"/>
              <a:ext cx="13" cy="13"/>
            </a:xfrm>
            <a:custGeom>
              <a:avLst/>
              <a:gdLst>
                <a:gd name="T0" fmla="*/ 0 w 13"/>
                <a:gd name="T1" fmla="*/ 3 h 13"/>
                <a:gd name="T2" fmla="*/ 0 w 13"/>
                <a:gd name="T3" fmla="*/ 0 h 13"/>
                <a:gd name="T4" fmla="*/ 6 w 13"/>
                <a:gd name="T5" fmla="*/ 0 h 13"/>
                <a:gd name="T6" fmla="*/ 13 w 13"/>
                <a:gd name="T7" fmla="*/ 0 h 13"/>
                <a:gd name="T8" fmla="*/ 13 w 13"/>
                <a:gd name="T9" fmla="*/ 3 h 13"/>
                <a:gd name="T10" fmla="*/ 13 w 13"/>
                <a:gd name="T11" fmla="*/ 13 h 13"/>
                <a:gd name="T12" fmla="*/ 7 w 13"/>
                <a:gd name="T13" fmla="*/ 13 h 13"/>
                <a:gd name="T14" fmla="*/ 0 w 13"/>
                <a:gd name="T15" fmla="*/ 13 h 13"/>
                <a:gd name="T16" fmla="*/ 0 w 13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92" name="Freeform 88"/>
            <p:cNvSpPr>
              <a:spLocks/>
            </p:cNvSpPr>
            <p:nvPr/>
          </p:nvSpPr>
          <p:spPr bwMode="auto">
            <a:xfrm>
              <a:off x="4406" y="3117"/>
              <a:ext cx="48" cy="37"/>
            </a:xfrm>
            <a:custGeom>
              <a:avLst/>
              <a:gdLst>
                <a:gd name="T0" fmla="*/ 1 w 48"/>
                <a:gd name="T1" fmla="*/ 36 h 37"/>
                <a:gd name="T2" fmla="*/ 0 w 48"/>
                <a:gd name="T3" fmla="*/ 29 h 37"/>
                <a:gd name="T4" fmla="*/ 2 w 48"/>
                <a:gd name="T5" fmla="*/ 23 h 37"/>
                <a:gd name="T6" fmla="*/ 1 w 48"/>
                <a:gd name="T7" fmla="*/ 14 h 37"/>
                <a:gd name="T8" fmla="*/ 3 w 48"/>
                <a:gd name="T9" fmla="*/ 9 h 37"/>
                <a:gd name="T10" fmla="*/ 1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8 w 48"/>
                <a:gd name="T19" fmla="*/ 0 h 37"/>
                <a:gd name="T20" fmla="*/ 47 w 48"/>
                <a:gd name="T21" fmla="*/ 8 h 37"/>
                <a:gd name="T22" fmla="*/ 48 w 48"/>
                <a:gd name="T23" fmla="*/ 15 h 37"/>
                <a:gd name="T24" fmla="*/ 47 w 48"/>
                <a:gd name="T25" fmla="*/ 20 h 37"/>
                <a:gd name="T26" fmla="*/ 48 w 48"/>
                <a:gd name="T27" fmla="*/ 27 h 37"/>
                <a:gd name="T28" fmla="*/ 47 w 48"/>
                <a:gd name="T29" fmla="*/ 37 h 37"/>
                <a:gd name="T30" fmla="*/ 1 w 48"/>
                <a:gd name="T31" fmla="*/ 36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1" y="36"/>
                  </a:moveTo>
                  <a:lnTo>
                    <a:pt x="0" y="29"/>
                  </a:lnTo>
                  <a:lnTo>
                    <a:pt x="2" y="23"/>
                  </a:lnTo>
                  <a:lnTo>
                    <a:pt x="1" y="14"/>
                  </a:lnTo>
                  <a:lnTo>
                    <a:pt x="3" y="9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47" y="8"/>
                  </a:lnTo>
                  <a:lnTo>
                    <a:pt x="48" y="15"/>
                  </a:lnTo>
                  <a:lnTo>
                    <a:pt x="47" y="20"/>
                  </a:lnTo>
                  <a:lnTo>
                    <a:pt x="48" y="27"/>
                  </a:lnTo>
                  <a:lnTo>
                    <a:pt x="47" y="37"/>
                  </a:lnTo>
                  <a:lnTo>
                    <a:pt x="1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93" name="Freeform 89"/>
            <p:cNvSpPr>
              <a:spLocks/>
            </p:cNvSpPr>
            <p:nvPr/>
          </p:nvSpPr>
          <p:spPr bwMode="auto">
            <a:xfrm>
              <a:off x="4415" y="3122"/>
              <a:ext cx="13" cy="12"/>
            </a:xfrm>
            <a:custGeom>
              <a:avLst/>
              <a:gdLst>
                <a:gd name="T0" fmla="*/ 0 w 13"/>
                <a:gd name="T1" fmla="*/ 3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3 h 12"/>
                <a:gd name="T10" fmla="*/ 13 w 13"/>
                <a:gd name="T11" fmla="*/ 12 h 12"/>
                <a:gd name="T12" fmla="*/ 7 w 13"/>
                <a:gd name="T13" fmla="*/ 12 h 12"/>
                <a:gd name="T14" fmla="*/ 0 w 13"/>
                <a:gd name="T15" fmla="*/ 12 h 12"/>
                <a:gd name="T16" fmla="*/ 0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94" name="Freeform 90"/>
            <p:cNvSpPr>
              <a:spLocks/>
            </p:cNvSpPr>
            <p:nvPr/>
          </p:nvSpPr>
          <p:spPr bwMode="auto">
            <a:xfrm>
              <a:off x="4433" y="3122"/>
              <a:ext cx="14" cy="13"/>
            </a:xfrm>
            <a:custGeom>
              <a:avLst/>
              <a:gdLst>
                <a:gd name="T0" fmla="*/ 0 w 14"/>
                <a:gd name="T1" fmla="*/ 3 h 13"/>
                <a:gd name="T2" fmla="*/ 0 w 14"/>
                <a:gd name="T3" fmla="*/ 0 h 13"/>
                <a:gd name="T4" fmla="*/ 7 w 14"/>
                <a:gd name="T5" fmla="*/ 1 h 13"/>
                <a:gd name="T6" fmla="*/ 14 w 14"/>
                <a:gd name="T7" fmla="*/ 1 h 13"/>
                <a:gd name="T8" fmla="*/ 12 w 14"/>
                <a:gd name="T9" fmla="*/ 4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3"/>
                  </a:moveTo>
                  <a:lnTo>
                    <a:pt x="0" y="0"/>
                  </a:lnTo>
                  <a:lnTo>
                    <a:pt x="7" y="1"/>
                  </a:lnTo>
                  <a:lnTo>
                    <a:pt x="14" y="1"/>
                  </a:lnTo>
                  <a:lnTo>
                    <a:pt x="12" y="4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95" name="Freeform 91"/>
            <p:cNvSpPr>
              <a:spLocks/>
            </p:cNvSpPr>
            <p:nvPr/>
          </p:nvSpPr>
          <p:spPr bwMode="auto">
            <a:xfrm>
              <a:off x="4433" y="3137"/>
              <a:ext cx="14" cy="13"/>
            </a:xfrm>
            <a:custGeom>
              <a:avLst/>
              <a:gdLst>
                <a:gd name="T0" fmla="*/ 0 w 14"/>
                <a:gd name="T1" fmla="*/ 3 h 13"/>
                <a:gd name="T2" fmla="*/ 0 w 14"/>
                <a:gd name="T3" fmla="*/ 0 h 13"/>
                <a:gd name="T4" fmla="*/ 7 w 14"/>
                <a:gd name="T5" fmla="*/ 0 h 13"/>
                <a:gd name="T6" fmla="*/ 14 w 14"/>
                <a:gd name="T7" fmla="*/ 0 h 13"/>
                <a:gd name="T8" fmla="*/ 12 w 14"/>
                <a:gd name="T9" fmla="*/ 3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3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96" name="Freeform 92"/>
            <p:cNvSpPr>
              <a:spLocks/>
            </p:cNvSpPr>
            <p:nvPr/>
          </p:nvSpPr>
          <p:spPr bwMode="auto">
            <a:xfrm>
              <a:off x="4415" y="3137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7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97" name="Freeform 93"/>
            <p:cNvSpPr>
              <a:spLocks/>
            </p:cNvSpPr>
            <p:nvPr/>
          </p:nvSpPr>
          <p:spPr bwMode="auto">
            <a:xfrm>
              <a:off x="4474" y="3118"/>
              <a:ext cx="48" cy="38"/>
            </a:xfrm>
            <a:custGeom>
              <a:avLst/>
              <a:gdLst>
                <a:gd name="T0" fmla="*/ 0 w 48"/>
                <a:gd name="T1" fmla="*/ 37 h 38"/>
                <a:gd name="T2" fmla="*/ 0 w 48"/>
                <a:gd name="T3" fmla="*/ 29 h 38"/>
                <a:gd name="T4" fmla="*/ 1 w 48"/>
                <a:gd name="T5" fmla="*/ 23 h 38"/>
                <a:gd name="T6" fmla="*/ 0 w 48"/>
                <a:gd name="T7" fmla="*/ 14 h 38"/>
                <a:gd name="T8" fmla="*/ 1 w 48"/>
                <a:gd name="T9" fmla="*/ 9 h 38"/>
                <a:gd name="T10" fmla="*/ 0 w 48"/>
                <a:gd name="T11" fmla="*/ 0 h 38"/>
                <a:gd name="T12" fmla="*/ 14 w 48"/>
                <a:gd name="T13" fmla="*/ 0 h 38"/>
                <a:gd name="T14" fmla="*/ 27 w 48"/>
                <a:gd name="T15" fmla="*/ 0 h 38"/>
                <a:gd name="T16" fmla="*/ 37 w 48"/>
                <a:gd name="T17" fmla="*/ 0 h 38"/>
                <a:gd name="T18" fmla="*/ 47 w 48"/>
                <a:gd name="T19" fmla="*/ 0 h 38"/>
                <a:gd name="T20" fmla="*/ 46 w 48"/>
                <a:gd name="T21" fmla="*/ 8 h 38"/>
                <a:gd name="T22" fmla="*/ 47 w 48"/>
                <a:gd name="T23" fmla="*/ 15 h 38"/>
                <a:gd name="T24" fmla="*/ 46 w 48"/>
                <a:gd name="T25" fmla="*/ 20 h 38"/>
                <a:gd name="T26" fmla="*/ 48 w 48"/>
                <a:gd name="T27" fmla="*/ 28 h 38"/>
                <a:gd name="T28" fmla="*/ 46 w 48"/>
                <a:gd name="T29" fmla="*/ 38 h 38"/>
                <a:gd name="T30" fmla="*/ 0 w 48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4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7" y="0"/>
                  </a:lnTo>
                  <a:lnTo>
                    <a:pt x="46" y="8"/>
                  </a:lnTo>
                  <a:lnTo>
                    <a:pt x="47" y="15"/>
                  </a:lnTo>
                  <a:lnTo>
                    <a:pt x="46" y="20"/>
                  </a:lnTo>
                  <a:lnTo>
                    <a:pt x="48" y="28"/>
                  </a:lnTo>
                  <a:lnTo>
                    <a:pt x="46" y="38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98" name="Freeform 94"/>
            <p:cNvSpPr>
              <a:spLocks/>
            </p:cNvSpPr>
            <p:nvPr/>
          </p:nvSpPr>
          <p:spPr bwMode="auto">
            <a:xfrm>
              <a:off x="4482" y="3123"/>
              <a:ext cx="13" cy="12"/>
            </a:xfrm>
            <a:custGeom>
              <a:avLst/>
              <a:gdLst>
                <a:gd name="T0" fmla="*/ 1 w 13"/>
                <a:gd name="T1" fmla="*/ 3 h 12"/>
                <a:gd name="T2" fmla="*/ 1 w 13"/>
                <a:gd name="T3" fmla="*/ 0 h 12"/>
                <a:gd name="T4" fmla="*/ 8 w 13"/>
                <a:gd name="T5" fmla="*/ 0 h 12"/>
                <a:gd name="T6" fmla="*/ 13 w 13"/>
                <a:gd name="T7" fmla="*/ 0 h 12"/>
                <a:gd name="T8" fmla="*/ 13 w 13"/>
                <a:gd name="T9" fmla="*/ 3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1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1" y="3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99" name="Freeform 95"/>
            <p:cNvSpPr>
              <a:spLocks/>
            </p:cNvSpPr>
            <p:nvPr/>
          </p:nvSpPr>
          <p:spPr bwMode="auto">
            <a:xfrm>
              <a:off x="4501" y="3123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00" name="Freeform 96"/>
            <p:cNvSpPr>
              <a:spLocks/>
            </p:cNvSpPr>
            <p:nvPr/>
          </p:nvSpPr>
          <p:spPr bwMode="auto">
            <a:xfrm>
              <a:off x="4501" y="3138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1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01" name="Freeform 97"/>
            <p:cNvSpPr>
              <a:spLocks/>
            </p:cNvSpPr>
            <p:nvPr/>
          </p:nvSpPr>
          <p:spPr bwMode="auto">
            <a:xfrm>
              <a:off x="4482" y="3138"/>
              <a:ext cx="13" cy="13"/>
            </a:xfrm>
            <a:custGeom>
              <a:avLst/>
              <a:gdLst>
                <a:gd name="T0" fmla="*/ 0 w 13"/>
                <a:gd name="T1" fmla="*/ 3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0 h 13"/>
                <a:gd name="T8" fmla="*/ 13 w 13"/>
                <a:gd name="T9" fmla="*/ 3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02" name="Freeform 98"/>
            <p:cNvSpPr>
              <a:spLocks/>
            </p:cNvSpPr>
            <p:nvPr/>
          </p:nvSpPr>
          <p:spPr bwMode="auto">
            <a:xfrm>
              <a:off x="4543" y="3119"/>
              <a:ext cx="47" cy="38"/>
            </a:xfrm>
            <a:custGeom>
              <a:avLst/>
              <a:gdLst>
                <a:gd name="T0" fmla="*/ 0 w 47"/>
                <a:gd name="T1" fmla="*/ 37 h 38"/>
                <a:gd name="T2" fmla="*/ 0 w 47"/>
                <a:gd name="T3" fmla="*/ 29 h 38"/>
                <a:gd name="T4" fmla="*/ 1 w 47"/>
                <a:gd name="T5" fmla="*/ 23 h 38"/>
                <a:gd name="T6" fmla="*/ 0 w 47"/>
                <a:gd name="T7" fmla="*/ 15 h 38"/>
                <a:gd name="T8" fmla="*/ 1 w 47"/>
                <a:gd name="T9" fmla="*/ 9 h 38"/>
                <a:gd name="T10" fmla="*/ 0 w 47"/>
                <a:gd name="T11" fmla="*/ 0 h 38"/>
                <a:gd name="T12" fmla="*/ 14 w 47"/>
                <a:gd name="T13" fmla="*/ 0 h 38"/>
                <a:gd name="T14" fmla="*/ 26 w 47"/>
                <a:gd name="T15" fmla="*/ 2 h 38"/>
                <a:gd name="T16" fmla="*/ 36 w 47"/>
                <a:gd name="T17" fmla="*/ 2 h 38"/>
                <a:gd name="T18" fmla="*/ 47 w 47"/>
                <a:gd name="T19" fmla="*/ 2 h 38"/>
                <a:gd name="T20" fmla="*/ 45 w 47"/>
                <a:gd name="T21" fmla="*/ 9 h 38"/>
                <a:gd name="T22" fmla="*/ 47 w 47"/>
                <a:gd name="T23" fmla="*/ 15 h 38"/>
                <a:gd name="T24" fmla="*/ 45 w 47"/>
                <a:gd name="T25" fmla="*/ 20 h 38"/>
                <a:gd name="T26" fmla="*/ 47 w 47"/>
                <a:gd name="T27" fmla="*/ 28 h 38"/>
                <a:gd name="T28" fmla="*/ 46 w 47"/>
                <a:gd name="T29" fmla="*/ 38 h 38"/>
                <a:gd name="T30" fmla="*/ 0 w 47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38"/>
                <a:gd name="T50" fmla="*/ 47 w 47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38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2"/>
                  </a:lnTo>
                  <a:lnTo>
                    <a:pt x="36" y="2"/>
                  </a:lnTo>
                  <a:lnTo>
                    <a:pt x="47" y="2"/>
                  </a:lnTo>
                  <a:lnTo>
                    <a:pt x="45" y="9"/>
                  </a:lnTo>
                  <a:lnTo>
                    <a:pt x="47" y="15"/>
                  </a:lnTo>
                  <a:lnTo>
                    <a:pt x="45" y="20"/>
                  </a:lnTo>
                  <a:lnTo>
                    <a:pt x="47" y="28"/>
                  </a:lnTo>
                  <a:lnTo>
                    <a:pt x="46" y="38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03" name="Freeform 99"/>
            <p:cNvSpPr>
              <a:spLocks/>
            </p:cNvSpPr>
            <p:nvPr/>
          </p:nvSpPr>
          <p:spPr bwMode="auto">
            <a:xfrm>
              <a:off x="4551" y="3124"/>
              <a:ext cx="13" cy="13"/>
            </a:xfrm>
            <a:custGeom>
              <a:avLst/>
              <a:gdLst>
                <a:gd name="T0" fmla="*/ 0 w 13"/>
                <a:gd name="T1" fmla="*/ 4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0 h 13"/>
                <a:gd name="T8" fmla="*/ 13 w 13"/>
                <a:gd name="T9" fmla="*/ 4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04" name="Freeform 100"/>
            <p:cNvSpPr>
              <a:spLocks/>
            </p:cNvSpPr>
            <p:nvPr/>
          </p:nvSpPr>
          <p:spPr bwMode="auto">
            <a:xfrm>
              <a:off x="4570" y="3124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1 h 13"/>
                <a:gd name="T6" fmla="*/ 12 w 12"/>
                <a:gd name="T7" fmla="*/ 1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1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05" name="Freeform 101"/>
            <p:cNvSpPr>
              <a:spLocks/>
            </p:cNvSpPr>
            <p:nvPr/>
          </p:nvSpPr>
          <p:spPr bwMode="auto">
            <a:xfrm>
              <a:off x="4570" y="3140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06" name="Freeform 102"/>
            <p:cNvSpPr>
              <a:spLocks/>
            </p:cNvSpPr>
            <p:nvPr/>
          </p:nvSpPr>
          <p:spPr bwMode="auto">
            <a:xfrm>
              <a:off x="4551" y="3140"/>
              <a:ext cx="13" cy="13"/>
            </a:xfrm>
            <a:custGeom>
              <a:avLst/>
              <a:gdLst>
                <a:gd name="T0" fmla="*/ 0 w 13"/>
                <a:gd name="T1" fmla="*/ 3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0 h 13"/>
                <a:gd name="T8" fmla="*/ 12 w 13"/>
                <a:gd name="T9" fmla="*/ 3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2" y="3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07" name="Freeform 103"/>
            <p:cNvSpPr>
              <a:spLocks/>
            </p:cNvSpPr>
            <p:nvPr/>
          </p:nvSpPr>
          <p:spPr bwMode="auto">
            <a:xfrm>
              <a:off x="4340" y="3166"/>
              <a:ext cx="48" cy="38"/>
            </a:xfrm>
            <a:custGeom>
              <a:avLst/>
              <a:gdLst>
                <a:gd name="T0" fmla="*/ 1 w 48"/>
                <a:gd name="T1" fmla="*/ 37 h 38"/>
                <a:gd name="T2" fmla="*/ 0 w 48"/>
                <a:gd name="T3" fmla="*/ 28 h 38"/>
                <a:gd name="T4" fmla="*/ 2 w 48"/>
                <a:gd name="T5" fmla="*/ 23 h 38"/>
                <a:gd name="T6" fmla="*/ 1 w 48"/>
                <a:gd name="T7" fmla="*/ 15 h 38"/>
                <a:gd name="T8" fmla="*/ 2 w 48"/>
                <a:gd name="T9" fmla="*/ 9 h 38"/>
                <a:gd name="T10" fmla="*/ 1 w 48"/>
                <a:gd name="T11" fmla="*/ 0 h 38"/>
                <a:gd name="T12" fmla="*/ 14 w 48"/>
                <a:gd name="T13" fmla="*/ 0 h 38"/>
                <a:gd name="T14" fmla="*/ 27 w 48"/>
                <a:gd name="T15" fmla="*/ 1 h 38"/>
                <a:gd name="T16" fmla="*/ 37 w 48"/>
                <a:gd name="T17" fmla="*/ 1 h 38"/>
                <a:gd name="T18" fmla="*/ 48 w 48"/>
                <a:gd name="T19" fmla="*/ 1 h 38"/>
                <a:gd name="T20" fmla="*/ 46 w 48"/>
                <a:gd name="T21" fmla="*/ 9 h 38"/>
                <a:gd name="T22" fmla="*/ 48 w 48"/>
                <a:gd name="T23" fmla="*/ 16 h 38"/>
                <a:gd name="T24" fmla="*/ 46 w 48"/>
                <a:gd name="T25" fmla="*/ 20 h 38"/>
                <a:gd name="T26" fmla="*/ 48 w 48"/>
                <a:gd name="T27" fmla="*/ 28 h 38"/>
                <a:gd name="T28" fmla="*/ 47 w 48"/>
                <a:gd name="T29" fmla="*/ 38 h 38"/>
                <a:gd name="T30" fmla="*/ 1 w 48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1" y="37"/>
                  </a:moveTo>
                  <a:lnTo>
                    <a:pt x="0" y="28"/>
                  </a:lnTo>
                  <a:lnTo>
                    <a:pt x="2" y="23"/>
                  </a:lnTo>
                  <a:lnTo>
                    <a:pt x="1" y="15"/>
                  </a:lnTo>
                  <a:lnTo>
                    <a:pt x="2" y="9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1"/>
                  </a:lnTo>
                  <a:lnTo>
                    <a:pt x="37" y="1"/>
                  </a:lnTo>
                  <a:lnTo>
                    <a:pt x="48" y="1"/>
                  </a:lnTo>
                  <a:lnTo>
                    <a:pt x="46" y="9"/>
                  </a:lnTo>
                  <a:lnTo>
                    <a:pt x="48" y="16"/>
                  </a:lnTo>
                  <a:lnTo>
                    <a:pt x="46" y="20"/>
                  </a:lnTo>
                  <a:lnTo>
                    <a:pt x="48" y="28"/>
                  </a:lnTo>
                  <a:lnTo>
                    <a:pt x="47" y="38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08" name="Freeform 104"/>
            <p:cNvSpPr>
              <a:spLocks/>
            </p:cNvSpPr>
            <p:nvPr/>
          </p:nvSpPr>
          <p:spPr bwMode="auto">
            <a:xfrm>
              <a:off x="4349" y="3172"/>
              <a:ext cx="14" cy="12"/>
            </a:xfrm>
            <a:custGeom>
              <a:avLst/>
              <a:gdLst>
                <a:gd name="T0" fmla="*/ 0 w 14"/>
                <a:gd name="T1" fmla="*/ 3 h 12"/>
                <a:gd name="T2" fmla="*/ 0 w 14"/>
                <a:gd name="T3" fmla="*/ 0 h 12"/>
                <a:gd name="T4" fmla="*/ 7 w 14"/>
                <a:gd name="T5" fmla="*/ 0 h 12"/>
                <a:gd name="T6" fmla="*/ 14 w 14"/>
                <a:gd name="T7" fmla="*/ 0 h 12"/>
                <a:gd name="T8" fmla="*/ 14 w 14"/>
                <a:gd name="T9" fmla="*/ 3 h 12"/>
                <a:gd name="T10" fmla="*/ 14 w 14"/>
                <a:gd name="T11" fmla="*/ 12 h 12"/>
                <a:gd name="T12" fmla="*/ 7 w 14"/>
                <a:gd name="T13" fmla="*/ 12 h 12"/>
                <a:gd name="T14" fmla="*/ 0 w 14"/>
                <a:gd name="T15" fmla="*/ 12 h 12"/>
                <a:gd name="T16" fmla="*/ 0 w 14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3"/>
                  </a:lnTo>
                  <a:lnTo>
                    <a:pt x="14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09" name="Freeform 105"/>
            <p:cNvSpPr>
              <a:spLocks/>
            </p:cNvSpPr>
            <p:nvPr/>
          </p:nvSpPr>
          <p:spPr bwMode="auto">
            <a:xfrm>
              <a:off x="4367" y="3172"/>
              <a:ext cx="14" cy="12"/>
            </a:xfrm>
            <a:custGeom>
              <a:avLst/>
              <a:gdLst>
                <a:gd name="T0" fmla="*/ 0 w 14"/>
                <a:gd name="T1" fmla="*/ 3 h 12"/>
                <a:gd name="T2" fmla="*/ 0 w 14"/>
                <a:gd name="T3" fmla="*/ 0 h 12"/>
                <a:gd name="T4" fmla="*/ 6 w 14"/>
                <a:gd name="T5" fmla="*/ 0 h 12"/>
                <a:gd name="T6" fmla="*/ 14 w 14"/>
                <a:gd name="T7" fmla="*/ 0 h 12"/>
                <a:gd name="T8" fmla="*/ 13 w 14"/>
                <a:gd name="T9" fmla="*/ 3 h 12"/>
                <a:gd name="T10" fmla="*/ 14 w 14"/>
                <a:gd name="T11" fmla="*/ 12 h 12"/>
                <a:gd name="T12" fmla="*/ 8 w 14"/>
                <a:gd name="T13" fmla="*/ 12 h 12"/>
                <a:gd name="T14" fmla="*/ 0 w 14"/>
                <a:gd name="T15" fmla="*/ 12 h 12"/>
                <a:gd name="T16" fmla="*/ 0 w 14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3"/>
                  </a:lnTo>
                  <a:lnTo>
                    <a:pt x="14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10" name="Freeform 106"/>
            <p:cNvSpPr>
              <a:spLocks/>
            </p:cNvSpPr>
            <p:nvPr/>
          </p:nvSpPr>
          <p:spPr bwMode="auto">
            <a:xfrm>
              <a:off x="4367" y="3186"/>
              <a:ext cx="14" cy="14"/>
            </a:xfrm>
            <a:custGeom>
              <a:avLst/>
              <a:gdLst>
                <a:gd name="T0" fmla="*/ 0 w 14"/>
                <a:gd name="T1" fmla="*/ 4 h 14"/>
                <a:gd name="T2" fmla="*/ 0 w 14"/>
                <a:gd name="T3" fmla="*/ 0 h 14"/>
                <a:gd name="T4" fmla="*/ 6 w 14"/>
                <a:gd name="T5" fmla="*/ 0 h 14"/>
                <a:gd name="T6" fmla="*/ 14 w 14"/>
                <a:gd name="T7" fmla="*/ 0 h 14"/>
                <a:gd name="T8" fmla="*/ 13 w 14"/>
                <a:gd name="T9" fmla="*/ 4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4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11" name="Freeform 107"/>
            <p:cNvSpPr>
              <a:spLocks/>
            </p:cNvSpPr>
            <p:nvPr/>
          </p:nvSpPr>
          <p:spPr bwMode="auto">
            <a:xfrm>
              <a:off x="4349" y="3186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6 w 13"/>
                <a:gd name="T5" fmla="*/ 0 h 14"/>
                <a:gd name="T6" fmla="*/ 13 w 13"/>
                <a:gd name="T7" fmla="*/ 1 h 14"/>
                <a:gd name="T8" fmla="*/ 13 w 13"/>
                <a:gd name="T9" fmla="*/ 4 h 14"/>
                <a:gd name="T10" fmla="*/ 13 w 13"/>
                <a:gd name="T11" fmla="*/ 14 h 14"/>
                <a:gd name="T12" fmla="*/ 7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3" y="1"/>
                  </a:lnTo>
                  <a:lnTo>
                    <a:pt x="13" y="4"/>
                  </a:lnTo>
                  <a:lnTo>
                    <a:pt x="13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12" name="Freeform 108"/>
            <p:cNvSpPr>
              <a:spLocks/>
            </p:cNvSpPr>
            <p:nvPr/>
          </p:nvSpPr>
          <p:spPr bwMode="auto">
            <a:xfrm>
              <a:off x="4543" y="3171"/>
              <a:ext cx="47" cy="37"/>
            </a:xfrm>
            <a:custGeom>
              <a:avLst/>
              <a:gdLst>
                <a:gd name="T0" fmla="*/ 0 w 47"/>
                <a:gd name="T1" fmla="*/ 36 h 37"/>
                <a:gd name="T2" fmla="*/ 0 w 47"/>
                <a:gd name="T3" fmla="*/ 28 h 37"/>
                <a:gd name="T4" fmla="*/ 1 w 47"/>
                <a:gd name="T5" fmla="*/ 22 h 37"/>
                <a:gd name="T6" fmla="*/ 0 w 47"/>
                <a:gd name="T7" fmla="*/ 13 h 37"/>
                <a:gd name="T8" fmla="*/ 1 w 47"/>
                <a:gd name="T9" fmla="*/ 8 h 37"/>
                <a:gd name="T10" fmla="*/ 0 w 47"/>
                <a:gd name="T11" fmla="*/ 0 h 37"/>
                <a:gd name="T12" fmla="*/ 14 w 47"/>
                <a:gd name="T13" fmla="*/ 0 h 37"/>
                <a:gd name="T14" fmla="*/ 26 w 47"/>
                <a:gd name="T15" fmla="*/ 1 h 37"/>
                <a:gd name="T16" fmla="*/ 36 w 47"/>
                <a:gd name="T17" fmla="*/ 1 h 37"/>
                <a:gd name="T18" fmla="*/ 47 w 47"/>
                <a:gd name="T19" fmla="*/ 1 h 37"/>
                <a:gd name="T20" fmla="*/ 45 w 47"/>
                <a:gd name="T21" fmla="*/ 8 h 37"/>
                <a:gd name="T22" fmla="*/ 47 w 47"/>
                <a:gd name="T23" fmla="*/ 14 h 37"/>
                <a:gd name="T24" fmla="*/ 45 w 47"/>
                <a:gd name="T25" fmla="*/ 19 h 37"/>
                <a:gd name="T26" fmla="*/ 47 w 47"/>
                <a:gd name="T27" fmla="*/ 27 h 37"/>
                <a:gd name="T28" fmla="*/ 46 w 47"/>
                <a:gd name="T29" fmla="*/ 37 h 37"/>
                <a:gd name="T30" fmla="*/ 0 w 47"/>
                <a:gd name="T31" fmla="*/ 36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37"/>
                <a:gd name="T50" fmla="*/ 47 w 47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37">
                  <a:moveTo>
                    <a:pt x="0" y="36"/>
                  </a:moveTo>
                  <a:lnTo>
                    <a:pt x="0" y="28"/>
                  </a:lnTo>
                  <a:lnTo>
                    <a:pt x="1" y="22"/>
                  </a:lnTo>
                  <a:lnTo>
                    <a:pt x="0" y="13"/>
                  </a:lnTo>
                  <a:lnTo>
                    <a:pt x="1" y="8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1"/>
                  </a:lnTo>
                  <a:lnTo>
                    <a:pt x="36" y="1"/>
                  </a:lnTo>
                  <a:lnTo>
                    <a:pt x="47" y="1"/>
                  </a:lnTo>
                  <a:lnTo>
                    <a:pt x="45" y="8"/>
                  </a:lnTo>
                  <a:lnTo>
                    <a:pt x="47" y="14"/>
                  </a:lnTo>
                  <a:lnTo>
                    <a:pt x="45" y="19"/>
                  </a:lnTo>
                  <a:lnTo>
                    <a:pt x="47" y="27"/>
                  </a:lnTo>
                  <a:lnTo>
                    <a:pt x="46" y="37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13" name="Freeform 109"/>
            <p:cNvSpPr>
              <a:spLocks/>
            </p:cNvSpPr>
            <p:nvPr/>
          </p:nvSpPr>
          <p:spPr bwMode="auto">
            <a:xfrm>
              <a:off x="4551" y="3175"/>
              <a:ext cx="13" cy="12"/>
            </a:xfrm>
            <a:custGeom>
              <a:avLst/>
              <a:gdLst>
                <a:gd name="T0" fmla="*/ 0 w 13"/>
                <a:gd name="T1" fmla="*/ 3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4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0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14" name="Freeform 110"/>
            <p:cNvSpPr>
              <a:spLocks/>
            </p:cNvSpPr>
            <p:nvPr/>
          </p:nvSpPr>
          <p:spPr bwMode="auto">
            <a:xfrm>
              <a:off x="4570" y="3175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15" name="Freeform 111"/>
            <p:cNvSpPr>
              <a:spLocks/>
            </p:cNvSpPr>
            <p:nvPr/>
          </p:nvSpPr>
          <p:spPr bwMode="auto">
            <a:xfrm>
              <a:off x="4570" y="3190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1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16" name="Freeform 112"/>
            <p:cNvSpPr>
              <a:spLocks/>
            </p:cNvSpPr>
            <p:nvPr/>
          </p:nvSpPr>
          <p:spPr bwMode="auto">
            <a:xfrm>
              <a:off x="4551" y="3190"/>
              <a:ext cx="13" cy="13"/>
            </a:xfrm>
            <a:custGeom>
              <a:avLst/>
              <a:gdLst>
                <a:gd name="T0" fmla="*/ 0 w 13"/>
                <a:gd name="T1" fmla="*/ 4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1 h 13"/>
                <a:gd name="T8" fmla="*/ 12 w 13"/>
                <a:gd name="T9" fmla="*/ 4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12" y="4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17" name="Freeform 113"/>
            <p:cNvSpPr>
              <a:spLocks/>
            </p:cNvSpPr>
            <p:nvPr/>
          </p:nvSpPr>
          <p:spPr bwMode="auto">
            <a:xfrm>
              <a:off x="4403" y="3171"/>
              <a:ext cx="54" cy="55"/>
            </a:xfrm>
            <a:custGeom>
              <a:avLst/>
              <a:gdLst>
                <a:gd name="T0" fmla="*/ 1 w 54"/>
                <a:gd name="T1" fmla="*/ 45 h 55"/>
                <a:gd name="T2" fmla="*/ 0 w 54"/>
                <a:gd name="T3" fmla="*/ 35 h 55"/>
                <a:gd name="T4" fmla="*/ 2 w 54"/>
                <a:gd name="T5" fmla="*/ 28 h 55"/>
                <a:gd name="T6" fmla="*/ 1 w 54"/>
                <a:gd name="T7" fmla="*/ 18 h 55"/>
                <a:gd name="T8" fmla="*/ 3 w 54"/>
                <a:gd name="T9" fmla="*/ 8 h 55"/>
                <a:gd name="T10" fmla="*/ 2 w 54"/>
                <a:gd name="T11" fmla="*/ 0 h 55"/>
                <a:gd name="T12" fmla="*/ 16 w 54"/>
                <a:gd name="T13" fmla="*/ 0 h 55"/>
                <a:gd name="T14" fmla="*/ 30 w 54"/>
                <a:gd name="T15" fmla="*/ 1 h 55"/>
                <a:gd name="T16" fmla="*/ 41 w 54"/>
                <a:gd name="T17" fmla="*/ 1 h 55"/>
                <a:gd name="T18" fmla="*/ 52 w 54"/>
                <a:gd name="T19" fmla="*/ 1 h 55"/>
                <a:gd name="T20" fmla="*/ 51 w 54"/>
                <a:gd name="T21" fmla="*/ 8 h 55"/>
                <a:gd name="T22" fmla="*/ 53 w 54"/>
                <a:gd name="T23" fmla="*/ 15 h 55"/>
                <a:gd name="T24" fmla="*/ 52 w 54"/>
                <a:gd name="T25" fmla="*/ 25 h 55"/>
                <a:gd name="T26" fmla="*/ 54 w 54"/>
                <a:gd name="T27" fmla="*/ 35 h 55"/>
                <a:gd name="T28" fmla="*/ 52 w 54"/>
                <a:gd name="T29" fmla="*/ 43 h 55"/>
                <a:gd name="T30" fmla="*/ 52 w 54"/>
                <a:gd name="T31" fmla="*/ 51 h 55"/>
                <a:gd name="T32" fmla="*/ 53 w 54"/>
                <a:gd name="T33" fmla="*/ 55 h 55"/>
                <a:gd name="T34" fmla="*/ 33 w 54"/>
                <a:gd name="T35" fmla="*/ 54 h 55"/>
                <a:gd name="T36" fmla="*/ 16 w 54"/>
                <a:gd name="T37" fmla="*/ 54 h 55"/>
                <a:gd name="T38" fmla="*/ 0 w 54"/>
                <a:gd name="T39" fmla="*/ 54 h 55"/>
                <a:gd name="T40" fmla="*/ 1 w 54"/>
                <a:gd name="T41" fmla="*/ 45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4"/>
                <a:gd name="T64" fmla="*/ 0 h 55"/>
                <a:gd name="T65" fmla="*/ 54 w 54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4" h="55">
                  <a:moveTo>
                    <a:pt x="1" y="45"/>
                  </a:moveTo>
                  <a:lnTo>
                    <a:pt x="0" y="35"/>
                  </a:lnTo>
                  <a:lnTo>
                    <a:pt x="2" y="28"/>
                  </a:lnTo>
                  <a:lnTo>
                    <a:pt x="1" y="18"/>
                  </a:lnTo>
                  <a:lnTo>
                    <a:pt x="3" y="8"/>
                  </a:lnTo>
                  <a:lnTo>
                    <a:pt x="2" y="0"/>
                  </a:lnTo>
                  <a:lnTo>
                    <a:pt x="16" y="0"/>
                  </a:lnTo>
                  <a:lnTo>
                    <a:pt x="30" y="1"/>
                  </a:lnTo>
                  <a:lnTo>
                    <a:pt x="41" y="1"/>
                  </a:lnTo>
                  <a:lnTo>
                    <a:pt x="52" y="1"/>
                  </a:lnTo>
                  <a:lnTo>
                    <a:pt x="51" y="8"/>
                  </a:lnTo>
                  <a:lnTo>
                    <a:pt x="53" y="15"/>
                  </a:lnTo>
                  <a:lnTo>
                    <a:pt x="52" y="25"/>
                  </a:lnTo>
                  <a:lnTo>
                    <a:pt x="54" y="35"/>
                  </a:lnTo>
                  <a:lnTo>
                    <a:pt x="52" y="43"/>
                  </a:lnTo>
                  <a:lnTo>
                    <a:pt x="52" y="51"/>
                  </a:lnTo>
                  <a:lnTo>
                    <a:pt x="53" y="55"/>
                  </a:lnTo>
                  <a:lnTo>
                    <a:pt x="33" y="54"/>
                  </a:lnTo>
                  <a:lnTo>
                    <a:pt x="16" y="54"/>
                  </a:lnTo>
                  <a:lnTo>
                    <a:pt x="0" y="54"/>
                  </a:lnTo>
                  <a:lnTo>
                    <a:pt x="1" y="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18" name="Freeform 114"/>
            <p:cNvSpPr>
              <a:spLocks/>
            </p:cNvSpPr>
            <p:nvPr/>
          </p:nvSpPr>
          <p:spPr bwMode="auto">
            <a:xfrm>
              <a:off x="4462" y="3172"/>
              <a:ext cx="54" cy="55"/>
            </a:xfrm>
            <a:custGeom>
              <a:avLst/>
              <a:gdLst>
                <a:gd name="T0" fmla="*/ 1 w 54"/>
                <a:gd name="T1" fmla="*/ 46 h 55"/>
                <a:gd name="T2" fmla="*/ 0 w 54"/>
                <a:gd name="T3" fmla="*/ 36 h 55"/>
                <a:gd name="T4" fmla="*/ 3 w 54"/>
                <a:gd name="T5" fmla="*/ 29 h 55"/>
                <a:gd name="T6" fmla="*/ 1 w 54"/>
                <a:gd name="T7" fmla="*/ 18 h 55"/>
                <a:gd name="T8" fmla="*/ 3 w 54"/>
                <a:gd name="T9" fmla="*/ 8 h 55"/>
                <a:gd name="T10" fmla="*/ 1 w 54"/>
                <a:gd name="T11" fmla="*/ 0 h 55"/>
                <a:gd name="T12" fmla="*/ 16 w 54"/>
                <a:gd name="T13" fmla="*/ 0 h 55"/>
                <a:gd name="T14" fmla="*/ 29 w 54"/>
                <a:gd name="T15" fmla="*/ 1 h 55"/>
                <a:gd name="T16" fmla="*/ 42 w 54"/>
                <a:gd name="T17" fmla="*/ 2 h 55"/>
                <a:gd name="T18" fmla="*/ 52 w 54"/>
                <a:gd name="T19" fmla="*/ 2 h 55"/>
                <a:gd name="T20" fmla="*/ 51 w 54"/>
                <a:gd name="T21" fmla="*/ 9 h 55"/>
                <a:gd name="T22" fmla="*/ 52 w 54"/>
                <a:gd name="T23" fmla="*/ 16 h 55"/>
                <a:gd name="T24" fmla="*/ 51 w 54"/>
                <a:gd name="T25" fmla="*/ 26 h 55"/>
                <a:gd name="T26" fmla="*/ 54 w 54"/>
                <a:gd name="T27" fmla="*/ 36 h 55"/>
                <a:gd name="T28" fmla="*/ 51 w 54"/>
                <a:gd name="T29" fmla="*/ 44 h 55"/>
                <a:gd name="T30" fmla="*/ 51 w 54"/>
                <a:gd name="T31" fmla="*/ 51 h 55"/>
                <a:gd name="T32" fmla="*/ 52 w 54"/>
                <a:gd name="T33" fmla="*/ 55 h 55"/>
                <a:gd name="T34" fmla="*/ 33 w 54"/>
                <a:gd name="T35" fmla="*/ 55 h 55"/>
                <a:gd name="T36" fmla="*/ 16 w 54"/>
                <a:gd name="T37" fmla="*/ 55 h 55"/>
                <a:gd name="T38" fmla="*/ 0 w 54"/>
                <a:gd name="T39" fmla="*/ 55 h 55"/>
                <a:gd name="T40" fmla="*/ 1 w 54"/>
                <a:gd name="T41" fmla="*/ 46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4"/>
                <a:gd name="T64" fmla="*/ 0 h 55"/>
                <a:gd name="T65" fmla="*/ 54 w 54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4" h="55">
                  <a:moveTo>
                    <a:pt x="1" y="46"/>
                  </a:moveTo>
                  <a:lnTo>
                    <a:pt x="0" y="36"/>
                  </a:lnTo>
                  <a:lnTo>
                    <a:pt x="3" y="29"/>
                  </a:lnTo>
                  <a:lnTo>
                    <a:pt x="1" y="18"/>
                  </a:lnTo>
                  <a:lnTo>
                    <a:pt x="3" y="8"/>
                  </a:lnTo>
                  <a:lnTo>
                    <a:pt x="1" y="0"/>
                  </a:lnTo>
                  <a:lnTo>
                    <a:pt x="16" y="0"/>
                  </a:lnTo>
                  <a:lnTo>
                    <a:pt x="29" y="1"/>
                  </a:lnTo>
                  <a:lnTo>
                    <a:pt x="42" y="2"/>
                  </a:lnTo>
                  <a:lnTo>
                    <a:pt x="52" y="2"/>
                  </a:lnTo>
                  <a:lnTo>
                    <a:pt x="51" y="9"/>
                  </a:lnTo>
                  <a:lnTo>
                    <a:pt x="52" y="16"/>
                  </a:lnTo>
                  <a:lnTo>
                    <a:pt x="51" y="26"/>
                  </a:lnTo>
                  <a:lnTo>
                    <a:pt x="54" y="36"/>
                  </a:lnTo>
                  <a:lnTo>
                    <a:pt x="51" y="44"/>
                  </a:lnTo>
                  <a:lnTo>
                    <a:pt x="51" y="51"/>
                  </a:lnTo>
                  <a:lnTo>
                    <a:pt x="52" y="55"/>
                  </a:lnTo>
                  <a:lnTo>
                    <a:pt x="33" y="55"/>
                  </a:lnTo>
                  <a:lnTo>
                    <a:pt x="16" y="55"/>
                  </a:lnTo>
                  <a:lnTo>
                    <a:pt x="0" y="55"/>
                  </a:lnTo>
                  <a:lnTo>
                    <a:pt x="1" y="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19" name="Freeform 115"/>
            <p:cNvSpPr>
              <a:spLocks/>
            </p:cNvSpPr>
            <p:nvPr/>
          </p:nvSpPr>
          <p:spPr bwMode="auto">
            <a:xfrm>
              <a:off x="4474" y="3175"/>
              <a:ext cx="37" cy="25"/>
            </a:xfrm>
            <a:custGeom>
              <a:avLst/>
              <a:gdLst>
                <a:gd name="T0" fmla="*/ 35 w 37"/>
                <a:gd name="T1" fmla="*/ 0 h 25"/>
                <a:gd name="T2" fmla="*/ 0 w 37"/>
                <a:gd name="T3" fmla="*/ 1 h 25"/>
                <a:gd name="T4" fmla="*/ 29 w 37"/>
                <a:gd name="T5" fmla="*/ 3 h 25"/>
                <a:gd name="T6" fmla="*/ 31 w 37"/>
                <a:gd name="T7" fmla="*/ 6 h 25"/>
                <a:gd name="T8" fmla="*/ 34 w 37"/>
                <a:gd name="T9" fmla="*/ 15 h 25"/>
                <a:gd name="T10" fmla="*/ 35 w 37"/>
                <a:gd name="T11" fmla="*/ 25 h 25"/>
                <a:gd name="T12" fmla="*/ 37 w 37"/>
                <a:gd name="T13" fmla="*/ 13 h 25"/>
                <a:gd name="T14" fmla="*/ 35 w 37"/>
                <a:gd name="T15" fmla="*/ 6 h 25"/>
                <a:gd name="T16" fmla="*/ 35 w 37"/>
                <a:gd name="T17" fmla="*/ 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7"/>
                <a:gd name="T28" fmla="*/ 0 h 25"/>
                <a:gd name="T29" fmla="*/ 37 w 37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7" h="25">
                  <a:moveTo>
                    <a:pt x="35" y="0"/>
                  </a:moveTo>
                  <a:lnTo>
                    <a:pt x="0" y="1"/>
                  </a:lnTo>
                  <a:lnTo>
                    <a:pt x="29" y="3"/>
                  </a:lnTo>
                  <a:lnTo>
                    <a:pt x="31" y="6"/>
                  </a:lnTo>
                  <a:lnTo>
                    <a:pt x="34" y="15"/>
                  </a:lnTo>
                  <a:lnTo>
                    <a:pt x="35" y="25"/>
                  </a:lnTo>
                  <a:lnTo>
                    <a:pt x="37" y="13"/>
                  </a:lnTo>
                  <a:lnTo>
                    <a:pt x="35" y="6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20" name="Freeform 116"/>
            <p:cNvSpPr>
              <a:spLocks/>
            </p:cNvSpPr>
            <p:nvPr/>
          </p:nvSpPr>
          <p:spPr bwMode="auto">
            <a:xfrm>
              <a:off x="4469" y="3213"/>
              <a:ext cx="15" cy="11"/>
            </a:xfrm>
            <a:custGeom>
              <a:avLst/>
              <a:gdLst>
                <a:gd name="T0" fmla="*/ 15 w 15"/>
                <a:gd name="T1" fmla="*/ 10 h 11"/>
                <a:gd name="T2" fmla="*/ 1 w 15"/>
                <a:gd name="T3" fmla="*/ 11 h 11"/>
                <a:gd name="T4" fmla="*/ 0 w 15"/>
                <a:gd name="T5" fmla="*/ 0 h 11"/>
                <a:gd name="T6" fmla="*/ 3 w 15"/>
                <a:gd name="T7" fmla="*/ 9 h 11"/>
                <a:gd name="T8" fmla="*/ 15 w 15"/>
                <a:gd name="T9" fmla="*/ 1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11"/>
                <a:gd name="T17" fmla="*/ 15 w 15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11">
                  <a:moveTo>
                    <a:pt x="15" y="10"/>
                  </a:moveTo>
                  <a:lnTo>
                    <a:pt x="1" y="11"/>
                  </a:lnTo>
                  <a:lnTo>
                    <a:pt x="0" y="0"/>
                  </a:lnTo>
                  <a:lnTo>
                    <a:pt x="3" y="9"/>
                  </a:lnTo>
                  <a:lnTo>
                    <a:pt x="15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21" name="Freeform 117"/>
            <p:cNvSpPr>
              <a:spLocks/>
            </p:cNvSpPr>
            <p:nvPr/>
          </p:nvSpPr>
          <p:spPr bwMode="auto">
            <a:xfrm>
              <a:off x="4469" y="3200"/>
              <a:ext cx="8" cy="5"/>
            </a:xfrm>
            <a:custGeom>
              <a:avLst/>
              <a:gdLst>
                <a:gd name="T0" fmla="*/ 6 w 8"/>
                <a:gd name="T1" fmla="*/ 0 h 5"/>
                <a:gd name="T2" fmla="*/ 8 w 8"/>
                <a:gd name="T3" fmla="*/ 3 h 5"/>
                <a:gd name="T4" fmla="*/ 2 w 8"/>
                <a:gd name="T5" fmla="*/ 5 h 5"/>
                <a:gd name="T6" fmla="*/ 0 w 8"/>
                <a:gd name="T7" fmla="*/ 2 h 5"/>
                <a:gd name="T8" fmla="*/ 3 w 8"/>
                <a:gd name="T9" fmla="*/ 0 h 5"/>
                <a:gd name="T10" fmla="*/ 6 w 8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"/>
                <a:gd name="T19" fmla="*/ 0 h 5"/>
                <a:gd name="T20" fmla="*/ 8 w 8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" h="5">
                  <a:moveTo>
                    <a:pt x="6" y="0"/>
                  </a:moveTo>
                  <a:lnTo>
                    <a:pt x="8" y="3"/>
                  </a:lnTo>
                  <a:lnTo>
                    <a:pt x="2" y="5"/>
                  </a:lnTo>
                  <a:lnTo>
                    <a:pt x="0" y="2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22" name="Freeform 118"/>
            <p:cNvSpPr>
              <a:spLocks/>
            </p:cNvSpPr>
            <p:nvPr/>
          </p:nvSpPr>
          <p:spPr bwMode="auto">
            <a:xfrm>
              <a:off x="4307" y="2981"/>
              <a:ext cx="317" cy="26"/>
            </a:xfrm>
            <a:custGeom>
              <a:avLst/>
              <a:gdLst>
                <a:gd name="T0" fmla="*/ 0 w 317"/>
                <a:gd name="T1" fmla="*/ 13 h 26"/>
                <a:gd name="T2" fmla="*/ 24 w 317"/>
                <a:gd name="T3" fmla="*/ 11 h 26"/>
                <a:gd name="T4" fmla="*/ 52 w 317"/>
                <a:gd name="T5" fmla="*/ 10 h 26"/>
                <a:gd name="T6" fmla="*/ 96 w 317"/>
                <a:gd name="T7" fmla="*/ 9 h 26"/>
                <a:gd name="T8" fmla="*/ 147 w 317"/>
                <a:gd name="T9" fmla="*/ 7 h 26"/>
                <a:gd name="T10" fmla="*/ 178 w 317"/>
                <a:gd name="T11" fmla="*/ 6 h 26"/>
                <a:gd name="T12" fmla="*/ 212 w 317"/>
                <a:gd name="T13" fmla="*/ 5 h 26"/>
                <a:gd name="T14" fmla="*/ 247 w 317"/>
                <a:gd name="T15" fmla="*/ 3 h 26"/>
                <a:gd name="T16" fmla="*/ 278 w 317"/>
                <a:gd name="T17" fmla="*/ 2 h 26"/>
                <a:gd name="T18" fmla="*/ 300 w 317"/>
                <a:gd name="T19" fmla="*/ 1 h 26"/>
                <a:gd name="T20" fmla="*/ 317 w 317"/>
                <a:gd name="T21" fmla="*/ 0 h 26"/>
                <a:gd name="T22" fmla="*/ 317 w 317"/>
                <a:gd name="T23" fmla="*/ 7 h 26"/>
                <a:gd name="T24" fmla="*/ 316 w 317"/>
                <a:gd name="T25" fmla="*/ 13 h 26"/>
                <a:gd name="T26" fmla="*/ 315 w 317"/>
                <a:gd name="T27" fmla="*/ 18 h 26"/>
                <a:gd name="T28" fmla="*/ 286 w 317"/>
                <a:gd name="T29" fmla="*/ 19 h 26"/>
                <a:gd name="T30" fmla="*/ 263 w 317"/>
                <a:gd name="T31" fmla="*/ 19 h 26"/>
                <a:gd name="T32" fmla="*/ 235 w 317"/>
                <a:gd name="T33" fmla="*/ 21 h 26"/>
                <a:gd name="T34" fmla="*/ 196 w 317"/>
                <a:gd name="T35" fmla="*/ 21 h 26"/>
                <a:gd name="T36" fmla="*/ 165 w 317"/>
                <a:gd name="T37" fmla="*/ 23 h 26"/>
                <a:gd name="T38" fmla="*/ 129 w 317"/>
                <a:gd name="T39" fmla="*/ 23 h 26"/>
                <a:gd name="T40" fmla="*/ 99 w 317"/>
                <a:gd name="T41" fmla="*/ 25 h 26"/>
                <a:gd name="T42" fmla="*/ 72 w 317"/>
                <a:gd name="T43" fmla="*/ 25 h 26"/>
                <a:gd name="T44" fmla="*/ 42 w 317"/>
                <a:gd name="T45" fmla="*/ 25 h 26"/>
                <a:gd name="T46" fmla="*/ 20 w 317"/>
                <a:gd name="T47" fmla="*/ 26 h 26"/>
                <a:gd name="T48" fmla="*/ 1 w 317"/>
                <a:gd name="T49" fmla="*/ 25 h 26"/>
                <a:gd name="T50" fmla="*/ 0 w 317"/>
                <a:gd name="T51" fmla="*/ 13 h 2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17"/>
                <a:gd name="T79" fmla="*/ 0 h 26"/>
                <a:gd name="T80" fmla="*/ 317 w 317"/>
                <a:gd name="T81" fmla="*/ 26 h 2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17" h="26">
                  <a:moveTo>
                    <a:pt x="0" y="13"/>
                  </a:moveTo>
                  <a:lnTo>
                    <a:pt x="24" y="11"/>
                  </a:lnTo>
                  <a:lnTo>
                    <a:pt x="52" y="10"/>
                  </a:lnTo>
                  <a:lnTo>
                    <a:pt x="96" y="9"/>
                  </a:lnTo>
                  <a:lnTo>
                    <a:pt x="147" y="7"/>
                  </a:lnTo>
                  <a:lnTo>
                    <a:pt x="178" y="6"/>
                  </a:lnTo>
                  <a:lnTo>
                    <a:pt x="212" y="5"/>
                  </a:lnTo>
                  <a:lnTo>
                    <a:pt x="247" y="3"/>
                  </a:lnTo>
                  <a:lnTo>
                    <a:pt x="278" y="2"/>
                  </a:lnTo>
                  <a:lnTo>
                    <a:pt x="300" y="1"/>
                  </a:lnTo>
                  <a:lnTo>
                    <a:pt x="317" y="0"/>
                  </a:lnTo>
                  <a:lnTo>
                    <a:pt x="317" y="7"/>
                  </a:lnTo>
                  <a:lnTo>
                    <a:pt x="316" y="13"/>
                  </a:lnTo>
                  <a:lnTo>
                    <a:pt x="315" y="18"/>
                  </a:lnTo>
                  <a:lnTo>
                    <a:pt x="286" y="19"/>
                  </a:lnTo>
                  <a:lnTo>
                    <a:pt x="263" y="19"/>
                  </a:lnTo>
                  <a:lnTo>
                    <a:pt x="235" y="21"/>
                  </a:lnTo>
                  <a:lnTo>
                    <a:pt x="196" y="21"/>
                  </a:lnTo>
                  <a:lnTo>
                    <a:pt x="165" y="23"/>
                  </a:lnTo>
                  <a:lnTo>
                    <a:pt x="129" y="23"/>
                  </a:lnTo>
                  <a:lnTo>
                    <a:pt x="99" y="25"/>
                  </a:lnTo>
                  <a:lnTo>
                    <a:pt x="72" y="25"/>
                  </a:lnTo>
                  <a:lnTo>
                    <a:pt x="42" y="25"/>
                  </a:lnTo>
                  <a:lnTo>
                    <a:pt x="20" y="26"/>
                  </a:lnTo>
                  <a:lnTo>
                    <a:pt x="1" y="25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23" name="Freeform 119"/>
            <p:cNvSpPr>
              <a:spLocks/>
            </p:cNvSpPr>
            <p:nvPr/>
          </p:nvSpPr>
          <p:spPr bwMode="auto">
            <a:xfrm>
              <a:off x="4630" y="2982"/>
              <a:ext cx="68" cy="32"/>
            </a:xfrm>
            <a:custGeom>
              <a:avLst/>
              <a:gdLst>
                <a:gd name="T0" fmla="*/ 2 w 68"/>
                <a:gd name="T1" fmla="*/ 0 h 32"/>
                <a:gd name="T2" fmla="*/ 15 w 68"/>
                <a:gd name="T3" fmla="*/ 3 h 32"/>
                <a:gd name="T4" fmla="*/ 28 w 68"/>
                <a:gd name="T5" fmla="*/ 7 h 32"/>
                <a:gd name="T6" fmla="*/ 42 w 68"/>
                <a:gd name="T7" fmla="*/ 11 h 32"/>
                <a:gd name="T8" fmla="*/ 54 w 68"/>
                <a:gd name="T9" fmla="*/ 18 h 32"/>
                <a:gd name="T10" fmla="*/ 68 w 68"/>
                <a:gd name="T11" fmla="*/ 23 h 32"/>
                <a:gd name="T12" fmla="*/ 67 w 68"/>
                <a:gd name="T13" fmla="*/ 32 h 32"/>
                <a:gd name="T14" fmla="*/ 52 w 68"/>
                <a:gd name="T15" fmla="*/ 28 h 32"/>
                <a:gd name="T16" fmla="*/ 33 w 68"/>
                <a:gd name="T17" fmla="*/ 22 h 32"/>
                <a:gd name="T18" fmla="*/ 19 w 68"/>
                <a:gd name="T19" fmla="*/ 19 h 32"/>
                <a:gd name="T20" fmla="*/ 6 w 68"/>
                <a:gd name="T21" fmla="*/ 17 h 32"/>
                <a:gd name="T22" fmla="*/ 0 w 68"/>
                <a:gd name="T23" fmla="*/ 16 h 32"/>
                <a:gd name="T24" fmla="*/ 2 w 68"/>
                <a:gd name="T25" fmla="*/ 6 h 32"/>
                <a:gd name="T26" fmla="*/ 2 w 68"/>
                <a:gd name="T27" fmla="*/ 0 h 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8"/>
                <a:gd name="T43" fmla="*/ 0 h 32"/>
                <a:gd name="T44" fmla="*/ 68 w 68"/>
                <a:gd name="T45" fmla="*/ 32 h 3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8" h="32">
                  <a:moveTo>
                    <a:pt x="2" y="0"/>
                  </a:moveTo>
                  <a:lnTo>
                    <a:pt x="15" y="3"/>
                  </a:lnTo>
                  <a:lnTo>
                    <a:pt x="28" y="7"/>
                  </a:lnTo>
                  <a:lnTo>
                    <a:pt x="42" y="11"/>
                  </a:lnTo>
                  <a:lnTo>
                    <a:pt x="54" y="18"/>
                  </a:lnTo>
                  <a:lnTo>
                    <a:pt x="68" y="23"/>
                  </a:lnTo>
                  <a:lnTo>
                    <a:pt x="67" y="32"/>
                  </a:lnTo>
                  <a:lnTo>
                    <a:pt x="52" y="28"/>
                  </a:lnTo>
                  <a:lnTo>
                    <a:pt x="33" y="22"/>
                  </a:lnTo>
                  <a:lnTo>
                    <a:pt x="19" y="19"/>
                  </a:lnTo>
                  <a:lnTo>
                    <a:pt x="6" y="17"/>
                  </a:lnTo>
                  <a:lnTo>
                    <a:pt x="0" y="16"/>
                  </a:lnTo>
                  <a:lnTo>
                    <a:pt x="2" y="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24" name="Freeform 120"/>
            <p:cNvSpPr>
              <a:spLocks/>
            </p:cNvSpPr>
            <p:nvPr/>
          </p:nvSpPr>
          <p:spPr bwMode="auto">
            <a:xfrm>
              <a:off x="4302" y="3011"/>
              <a:ext cx="10" cy="20"/>
            </a:xfrm>
            <a:custGeom>
              <a:avLst/>
              <a:gdLst>
                <a:gd name="T0" fmla="*/ 8 w 10"/>
                <a:gd name="T1" fmla="*/ 1 h 20"/>
                <a:gd name="T2" fmla="*/ 0 w 10"/>
                <a:gd name="T3" fmla="*/ 0 h 20"/>
                <a:gd name="T4" fmla="*/ 4 w 10"/>
                <a:gd name="T5" fmla="*/ 3 h 20"/>
                <a:gd name="T6" fmla="*/ 10 w 10"/>
                <a:gd name="T7" fmla="*/ 20 h 20"/>
                <a:gd name="T8" fmla="*/ 8 w 10"/>
                <a:gd name="T9" fmla="*/ 1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20"/>
                <a:gd name="T17" fmla="*/ 10 w 10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20">
                  <a:moveTo>
                    <a:pt x="8" y="1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10" y="20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25" name="Freeform 121"/>
            <p:cNvSpPr>
              <a:spLocks/>
            </p:cNvSpPr>
            <p:nvPr/>
          </p:nvSpPr>
          <p:spPr bwMode="auto">
            <a:xfrm>
              <a:off x="4702" y="3009"/>
              <a:ext cx="11" cy="41"/>
            </a:xfrm>
            <a:custGeom>
              <a:avLst/>
              <a:gdLst>
                <a:gd name="T0" fmla="*/ 0 w 11"/>
                <a:gd name="T1" fmla="*/ 14 h 41"/>
                <a:gd name="T2" fmla="*/ 6 w 11"/>
                <a:gd name="T3" fmla="*/ 11 h 41"/>
                <a:gd name="T4" fmla="*/ 8 w 11"/>
                <a:gd name="T5" fmla="*/ 0 h 41"/>
                <a:gd name="T6" fmla="*/ 11 w 11"/>
                <a:gd name="T7" fmla="*/ 14 h 41"/>
                <a:gd name="T8" fmla="*/ 5 w 11"/>
                <a:gd name="T9" fmla="*/ 16 h 41"/>
                <a:gd name="T10" fmla="*/ 1 w 11"/>
                <a:gd name="T11" fmla="*/ 41 h 41"/>
                <a:gd name="T12" fmla="*/ 0 w 11"/>
                <a:gd name="T13" fmla="*/ 14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"/>
                <a:gd name="T22" fmla="*/ 0 h 41"/>
                <a:gd name="T23" fmla="*/ 11 w 11"/>
                <a:gd name="T24" fmla="*/ 41 h 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" h="41">
                  <a:moveTo>
                    <a:pt x="0" y="14"/>
                  </a:moveTo>
                  <a:lnTo>
                    <a:pt x="6" y="11"/>
                  </a:lnTo>
                  <a:lnTo>
                    <a:pt x="8" y="0"/>
                  </a:lnTo>
                  <a:lnTo>
                    <a:pt x="11" y="14"/>
                  </a:lnTo>
                  <a:lnTo>
                    <a:pt x="5" y="16"/>
                  </a:lnTo>
                  <a:lnTo>
                    <a:pt x="1" y="41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26" name="Freeform 122"/>
            <p:cNvSpPr>
              <a:spLocks/>
            </p:cNvSpPr>
            <p:nvPr/>
          </p:nvSpPr>
          <p:spPr bwMode="auto">
            <a:xfrm>
              <a:off x="4578" y="2969"/>
              <a:ext cx="94" cy="16"/>
            </a:xfrm>
            <a:custGeom>
              <a:avLst/>
              <a:gdLst>
                <a:gd name="T0" fmla="*/ 94 w 94"/>
                <a:gd name="T1" fmla="*/ 16 h 16"/>
                <a:gd name="T2" fmla="*/ 51 w 94"/>
                <a:gd name="T3" fmla="*/ 4 h 16"/>
                <a:gd name="T4" fmla="*/ 43 w 94"/>
                <a:gd name="T5" fmla="*/ 5 h 16"/>
                <a:gd name="T6" fmla="*/ 0 w 94"/>
                <a:gd name="T7" fmla="*/ 6 h 16"/>
                <a:gd name="T8" fmla="*/ 51 w 94"/>
                <a:gd name="T9" fmla="*/ 0 h 16"/>
                <a:gd name="T10" fmla="*/ 94 w 94"/>
                <a:gd name="T11" fmla="*/ 16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4"/>
                <a:gd name="T19" fmla="*/ 0 h 16"/>
                <a:gd name="T20" fmla="*/ 94 w 94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4" h="16">
                  <a:moveTo>
                    <a:pt x="94" y="16"/>
                  </a:moveTo>
                  <a:lnTo>
                    <a:pt x="51" y="4"/>
                  </a:lnTo>
                  <a:lnTo>
                    <a:pt x="43" y="5"/>
                  </a:lnTo>
                  <a:lnTo>
                    <a:pt x="0" y="6"/>
                  </a:lnTo>
                  <a:lnTo>
                    <a:pt x="51" y="0"/>
                  </a:lnTo>
                  <a:lnTo>
                    <a:pt x="94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27" name="Freeform 123"/>
            <p:cNvSpPr>
              <a:spLocks/>
            </p:cNvSpPr>
            <p:nvPr/>
          </p:nvSpPr>
          <p:spPr bwMode="auto">
            <a:xfrm>
              <a:off x="4418" y="2975"/>
              <a:ext cx="73" cy="7"/>
            </a:xfrm>
            <a:custGeom>
              <a:avLst/>
              <a:gdLst>
                <a:gd name="T0" fmla="*/ 73 w 73"/>
                <a:gd name="T1" fmla="*/ 0 h 7"/>
                <a:gd name="T2" fmla="*/ 73 w 73"/>
                <a:gd name="T3" fmla="*/ 4 h 7"/>
                <a:gd name="T4" fmla="*/ 0 w 73"/>
                <a:gd name="T5" fmla="*/ 7 h 7"/>
                <a:gd name="T6" fmla="*/ 73 w 73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7"/>
                <a:gd name="T14" fmla="*/ 73 w 73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7">
                  <a:moveTo>
                    <a:pt x="73" y="0"/>
                  </a:moveTo>
                  <a:lnTo>
                    <a:pt x="73" y="4"/>
                  </a:lnTo>
                  <a:lnTo>
                    <a:pt x="0" y="7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28" name="Freeform 124"/>
            <p:cNvSpPr>
              <a:spLocks/>
            </p:cNvSpPr>
            <p:nvPr/>
          </p:nvSpPr>
          <p:spPr bwMode="auto">
            <a:xfrm>
              <a:off x="4497" y="2948"/>
              <a:ext cx="59" cy="8"/>
            </a:xfrm>
            <a:custGeom>
              <a:avLst/>
              <a:gdLst>
                <a:gd name="T0" fmla="*/ 59 w 59"/>
                <a:gd name="T1" fmla="*/ 8 h 8"/>
                <a:gd name="T2" fmla="*/ 36 w 59"/>
                <a:gd name="T3" fmla="*/ 4 h 8"/>
                <a:gd name="T4" fmla="*/ 0 w 59"/>
                <a:gd name="T5" fmla="*/ 8 h 8"/>
                <a:gd name="T6" fmla="*/ 36 w 59"/>
                <a:gd name="T7" fmla="*/ 0 h 8"/>
                <a:gd name="T8" fmla="*/ 59 w 59"/>
                <a:gd name="T9" fmla="*/ 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8"/>
                <a:gd name="T17" fmla="*/ 59 w 59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8">
                  <a:moveTo>
                    <a:pt x="59" y="8"/>
                  </a:moveTo>
                  <a:lnTo>
                    <a:pt x="36" y="4"/>
                  </a:lnTo>
                  <a:lnTo>
                    <a:pt x="0" y="8"/>
                  </a:lnTo>
                  <a:lnTo>
                    <a:pt x="36" y="0"/>
                  </a:lnTo>
                  <a:lnTo>
                    <a:pt x="5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29" name="Freeform 125"/>
            <p:cNvSpPr>
              <a:spLocks/>
            </p:cNvSpPr>
            <p:nvPr/>
          </p:nvSpPr>
          <p:spPr bwMode="auto">
            <a:xfrm>
              <a:off x="4295" y="2985"/>
              <a:ext cx="22" cy="15"/>
            </a:xfrm>
            <a:custGeom>
              <a:avLst/>
              <a:gdLst>
                <a:gd name="T0" fmla="*/ 22 w 22"/>
                <a:gd name="T1" fmla="*/ 1 h 15"/>
                <a:gd name="T2" fmla="*/ 4 w 22"/>
                <a:gd name="T3" fmla="*/ 3 h 15"/>
                <a:gd name="T4" fmla="*/ 4 w 22"/>
                <a:gd name="T5" fmla="*/ 15 h 15"/>
                <a:gd name="T6" fmla="*/ 0 w 22"/>
                <a:gd name="T7" fmla="*/ 0 h 15"/>
                <a:gd name="T8" fmla="*/ 22 w 22"/>
                <a:gd name="T9" fmla="*/ 1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15"/>
                <a:gd name="T17" fmla="*/ 22 w 22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15">
                  <a:moveTo>
                    <a:pt x="22" y="1"/>
                  </a:moveTo>
                  <a:lnTo>
                    <a:pt x="4" y="3"/>
                  </a:lnTo>
                  <a:lnTo>
                    <a:pt x="4" y="15"/>
                  </a:lnTo>
                  <a:lnTo>
                    <a:pt x="0" y="0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30" name="Freeform 126"/>
            <p:cNvSpPr>
              <a:spLocks/>
            </p:cNvSpPr>
            <p:nvPr/>
          </p:nvSpPr>
          <p:spPr bwMode="auto">
            <a:xfrm>
              <a:off x="4410" y="3174"/>
              <a:ext cx="38" cy="24"/>
            </a:xfrm>
            <a:custGeom>
              <a:avLst/>
              <a:gdLst>
                <a:gd name="T0" fmla="*/ 1 w 38"/>
                <a:gd name="T1" fmla="*/ 0 h 24"/>
                <a:gd name="T2" fmla="*/ 38 w 38"/>
                <a:gd name="T3" fmla="*/ 0 h 24"/>
                <a:gd name="T4" fmla="*/ 8 w 38"/>
                <a:gd name="T5" fmla="*/ 2 h 24"/>
                <a:gd name="T6" fmla="*/ 5 w 38"/>
                <a:gd name="T7" fmla="*/ 6 h 24"/>
                <a:gd name="T8" fmla="*/ 3 w 38"/>
                <a:gd name="T9" fmla="*/ 14 h 24"/>
                <a:gd name="T10" fmla="*/ 1 w 38"/>
                <a:gd name="T11" fmla="*/ 24 h 24"/>
                <a:gd name="T12" fmla="*/ 0 w 38"/>
                <a:gd name="T13" fmla="*/ 13 h 24"/>
                <a:gd name="T14" fmla="*/ 1 w 38"/>
                <a:gd name="T15" fmla="*/ 5 h 24"/>
                <a:gd name="T16" fmla="*/ 1 w 38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8"/>
                <a:gd name="T28" fmla="*/ 0 h 24"/>
                <a:gd name="T29" fmla="*/ 38 w 3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8" h="24">
                  <a:moveTo>
                    <a:pt x="1" y="0"/>
                  </a:moveTo>
                  <a:lnTo>
                    <a:pt x="38" y="0"/>
                  </a:lnTo>
                  <a:lnTo>
                    <a:pt x="8" y="2"/>
                  </a:lnTo>
                  <a:lnTo>
                    <a:pt x="5" y="6"/>
                  </a:lnTo>
                  <a:lnTo>
                    <a:pt x="3" y="14"/>
                  </a:lnTo>
                  <a:lnTo>
                    <a:pt x="1" y="24"/>
                  </a:lnTo>
                  <a:lnTo>
                    <a:pt x="0" y="13"/>
                  </a:lnTo>
                  <a:lnTo>
                    <a:pt x="1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31" name="Freeform 127"/>
            <p:cNvSpPr>
              <a:spLocks/>
            </p:cNvSpPr>
            <p:nvPr/>
          </p:nvSpPr>
          <p:spPr bwMode="auto">
            <a:xfrm>
              <a:off x="4437" y="3211"/>
              <a:ext cx="15" cy="12"/>
            </a:xfrm>
            <a:custGeom>
              <a:avLst/>
              <a:gdLst>
                <a:gd name="T0" fmla="*/ 0 w 15"/>
                <a:gd name="T1" fmla="*/ 11 h 12"/>
                <a:gd name="T2" fmla="*/ 14 w 15"/>
                <a:gd name="T3" fmla="*/ 12 h 12"/>
                <a:gd name="T4" fmla="*/ 15 w 15"/>
                <a:gd name="T5" fmla="*/ 0 h 12"/>
                <a:gd name="T6" fmla="*/ 12 w 15"/>
                <a:gd name="T7" fmla="*/ 9 h 12"/>
                <a:gd name="T8" fmla="*/ 0 w 15"/>
                <a:gd name="T9" fmla="*/ 11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12"/>
                <a:gd name="T17" fmla="*/ 15 w 15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12">
                  <a:moveTo>
                    <a:pt x="0" y="11"/>
                  </a:moveTo>
                  <a:lnTo>
                    <a:pt x="14" y="12"/>
                  </a:lnTo>
                  <a:lnTo>
                    <a:pt x="15" y="0"/>
                  </a:lnTo>
                  <a:lnTo>
                    <a:pt x="12" y="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32" name="Freeform 128"/>
            <p:cNvSpPr>
              <a:spLocks/>
            </p:cNvSpPr>
            <p:nvPr/>
          </p:nvSpPr>
          <p:spPr bwMode="auto">
            <a:xfrm>
              <a:off x="4443" y="3198"/>
              <a:ext cx="9" cy="5"/>
            </a:xfrm>
            <a:custGeom>
              <a:avLst/>
              <a:gdLst>
                <a:gd name="T0" fmla="*/ 1 w 9"/>
                <a:gd name="T1" fmla="*/ 1 h 5"/>
                <a:gd name="T2" fmla="*/ 0 w 9"/>
                <a:gd name="T3" fmla="*/ 4 h 5"/>
                <a:gd name="T4" fmla="*/ 7 w 9"/>
                <a:gd name="T5" fmla="*/ 5 h 5"/>
                <a:gd name="T6" fmla="*/ 9 w 9"/>
                <a:gd name="T7" fmla="*/ 2 h 5"/>
                <a:gd name="T8" fmla="*/ 6 w 9"/>
                <a:gd name="T9" fmla="*/ 0 h 5"/>
                <a:gd name="T10" fmla="*/ 1 w 9"/>
                <a:gd name="T11" fmla="*/ 1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"/>
                <a:gd name="T19" fmla="*/ 0 h 5"/>
                <a:gd name="T20" fmla="*/ 9 w 9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" h="5">
                  <a:moveTo>
                    <a:pt x="1" y="1"/>
                  </a:moveTo>
                  <a:lnTo>
                    <a:pt x="0" y="4"/>
                  </a:lnTo>
                  <a:lnTo>
                    <a:pt x="7" y="5"/>
                  </a:lnTo>
                  <a:lnTo>
                    <a:pt x="9" y="2"/>
                  </a:lnTo>
                  <a:lnTo>
                    <a:pt x="6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33" name="Freeform 129"/>
            <p:cNvSpPr>
              <a:spLocks/>
            </p:cNvSpPr>
            <p:nvPr/>
          </p:nvSpPr>
          <p:spPr bwMode="auto">
            <a:xfrm>
              <a:off x="4623" y="3196"/>
              <a:ext cx="60" cy="39"/>
            </a:xfrm>
            <a:custGeom>
              <a:avLst/>
              <a:gdLst>
                <a:gd name="T0" fmla="*/ 0 w 60"/>
                <a:gd name="T1" fmla="*/ 35 h 39"/>
                <a:gd name="T2" fmla="*/ 60 w 60"/>
                <a:gd name="T3" fmla="*/ 0 h 39"/>
                <a:gd name="T4" fmla="*/ 0 w 60"/>
                <a:gd name="T5" fmla="*/ 39 h 39"/>
                <a:gd name="T6" fmla="*/ 0 w 60"/>
                <a:gd name="T7" fmla="*/ 35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9"/>
                <a:gd name="T14" fmla="*/ 60 w 60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9">
                  <a:moveTo>
                    <a:pt x="0" y="35"/>
                  </a:moveTo>
                  <a:lnTo>
                    <a:pt x="60" y="0"/>
                  </a:lnTo>
                  <a:lnTo>
                    <a:pt x="0" y="39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34" name="Freeform 130"/>
            <p:cNvSpPr>
              <a:spLocks/>
            </p:cNvSpPr>
            <p:nvPr/>
          </p:nvSpPr>
          <p:spPr bwMode="auto">
            <a:xfrm>
              <a:off x="4623" y="3188"/>
              <a:ext cx="60" cy="38"/>
            </a:xfrm>
            <a:custGeom>
              <a:avLst/>
              <a:gdLst>
                <a:gd name="T0" fmla="*/ 0 w 60"/>
                <a:gd name="T1" fmla="*/ 34 h 38"/>
                <a:gd name="T2" fmla="*/ 60 w 60"/>
                <a:gd name="T3" fmla="*/ 0 h 38"/>
                <a:gd name="T4" fmla="*/ 0 w 60"/>
                <a:gd name="T5" fmla="*/ 38 h 38"/>
                <a:gd name="T6" fmla="*/ 0 w 60"/>
                <a:gd name="T7" fmla="*/ 34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8"/>
                <a:gd name="T14" fmla="*/ 60 w 60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8">
                  <a:moveTo>
                    <a:pt x="0" y="34"/>
                  </a:moveTo>
                  <a:lnTo>
                    <a:pt x="60" y="0"/>
                  </a:lnTo>
                  <a:lnTo>
                    <a:pt x="0" y="38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35" name="Freeform 131"/>
            <p:cNvSpPr>
              <a:spLocks/>
            </p:cNvSpPr>
            <p:nvPr/>
          </p:nvSpPr>
          <p:spPr bwMode="auto">
            <a:xfrm>
              <a:off x="4623" y="3182"/>
              <a:ext cx="60" cy="35"/>
            </a:xfrm>
            <a:custGeom>
              <a:avLst/>
              <a:gdLst>
                <a:gd name="T0" fmla="*/ 0 w 60"/>
                <a:gd name="T1" fmla="*/ 30 h 35"/>
                <a:gd name="T2" fmla="*/ 60 w 60"/>
                <a:gd name="T3" fmla="*/ 0 h 35"/>
                <a:gd name="T4" fmla="*/ 0 w 60"/>
                <a:gd name="T5" fmla="*/ 35 h 35"/>
                <a:gd name="T6" fmla="*/ 0 w 60"/>
                <a:gd name="T7" fmla="*/ 30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5"/>
                <a:gd name="T14" fmla="*/ 60 w 60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5">
                  <a:moveTo>
                    <a:pt x="0" y="30"/>
                  </a:moveTo>
                  <a:lnTo>
                    <a:pt x="60" y="0"/>
                  </a:lnTo>
                  <a:lnTo>
                    <a:pt x="0" y="35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36" name="Freeform 132"/>
            <p:cNvSpPr>
              <a:spLocks/>
            </p:cNvSpPr>
            <p:nvPr/>
          </p:nvSpPr>
          <p:spPr bwMode="auto">
            <a:xfrm>
              <a:off x="4623" y="3176"/>
              <a:ext cx="60" cy="32"/>
            </a:xfrm>
            <a:custGeom>
              <a:avLst/>
              <a:gdLst>
                <a:gd name="T0" fmla="*/ 0 w 60"/>
                <a:gd name="T1" fmla="*/ 27 h 32"/>
                <a:gd name="T2" fmla="*/ 60 w 60"/>
                <a:gd name="T3" fmla="*/ 0 h 32"/>
                <a:gd name="T4" fmla="*/ 0 w 60"/>
                <a:gd name="T5" fmla="*/ 32 h 32"/>
                <a:gd name="T6" fmla="*/ 0 w 60"/>
                <a:gd name="T7" fmla="*/ 27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2"/>
                <a:gd name="T14" fmla="*/ 60 w 60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2">
                  <a:moveTo>
                    <a:pt x="0" y="27"/>
                  </a:moveTo>
                  <a:lnTo>
                    <a:pt x="60" y="0"/>
                  </a:lnTo>
                  <a:lnTo>
                    <a:pt x="0" y="32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37" name="Freeform 133"/>
            <p:cNvSpPr>
              <a:spLocks/>
            </p:cNvSpPr>
            <p:nvPr/>
          </p:nvSpPr>
          <p:spPr bwMode="auto">
            <a:xfrm>
              <a:off x="4623" y="3169"/>
              <a:ext cx="60" cy="30"/>
            </a:xfrm>
            <a:custGeom>
              <a:avLst/>
              <a:gdLst>
                <a:gd name="T0" fmla="*/ 0 w 60"/>
                <a:gd name="T1" fmla="*/ 25 h 30"/>
                <a:gd name="T2" fmla="*/ 60 w 60"/>
                <a:gd name="T3" fmla="*/ 0 h 30"/>
                <a:gd name="T4" fmla="*/ 0 w 60"/>
                <a:gd name="T5" fmla="*/ 30 h 30"/>
                <a:gd name="T6" fmla="*/ 0 w 60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0"/>
                <a:gd name="T14" fmla="*/ 60 w 60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0">
                  <a:moveTo>
                    <a:pt x="0" y="25"/>
                  </a:moveTo>
                  <a:lnTo>
                    <a:pt x="60" y="0"/>
                  </a:lnTo>
                  <a:lnTo>
                    <a:pt x="0" y="3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38" name="Freeform 134"/>
            <p:cNvSpPr>
              <a:spLocks/>
            </p:cNvSpPr>
            <p:nvPr/>
          </p:nvSpPr>
          <p:spPr bwMode="auto">
            <a:xfrm>
              <a:off x="4623" y="3163"/>
              <a:ext cx="60" cy="27"/>
            </a:xfrm>
            <a:custGeom>
              <a:avLst/>
              <a:gdLst>
                <a:gd name="T0" fmla="*/ 0 w 60"/>
                <a:gd name="T1" fmla="*/ 22 h 27"/>
                <a:gd name="T2" fmla="*/ 60 w 60"/>
                <a:gd name="T3" fmla="*/ 0 h 27"/>
                <a:gd name="T4" fmla="*/ 0 w 60"/>
                <a:gd name="T5" fmla="*/ 27 h 27"/>
                <a:gd name="T6" fmla="*/ 0 w 60"/>
                <a:gd name="T7" fmla="*/ 22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7"/>
                <a:gd name="T14" fmla="*/ 60 w 60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7">
                  <a:moveTo>
                    <a:pt x="0" y="22"/>
                  </a:moveTo>
                  <a:lnTo>
                    <a:pt x="60" y="0"/>
                  </a:lnTo>
                  <a:lnTo>
                    <a:pt x="0" y="2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39" name="Freeform 135"/>
            <p:cNvSpPr>
              <a:spLocks/>
            </p:cNvSpPr>
            <p:nvPr/>
          </p:nvSpPr>
          <p:spPr bwMode="auto">
            <a:xfrm>
              <a:off x="4623" y="3156"/>
              <a:ext cx="60" cy="25"/>
            </a:xfrm>
            <a:custGeom>
              <a:avLst/>
              <a:gdLst>
                <a:gd name="T0" fmla="*/ 0 w 60"/>
                <a:gd name="T1" fmla="*/ 20 h 25"/>
                <a:gd name="T2" fmla="*/ 60 w 60"/>
                <a:gd name="T3" fmla="*/ 0 h 25"/>
                <a:gd name="T4" fmla="*/ 0 w 60"/>
                <a:gd name="T5" fmla="*/ 25 h 25"/>
                <a:gd name="T6" fmla="*/ 0 w 60"/>
                <a:gd name="T7" fmla="*/ 2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5"/>
                <a:gd name="T14" fmla="*/ 60 w 60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5">
                  <a:moveTo>
                    <a:pt x="0" y="20"/>
                  </a:moveTo>
                  <a:lnTo>
                    <a:pt x="60" y="0"/>
                  </a:lnTo>
                  <a:lnTo>
                    <a:pt x="0" y="25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40" name="Freeform 136"/>
            <p:cNvSpPr>
              <a:spLocks/>
            </p:cNvSpPr>
            <p:nvPr/>
          </p:nvSpPr>
          <p:spPr bwMode="auto">
            <a:xfrm>
              <a:off x="4623" y="3150"/>
              <a:ext cx="60" cy="22"/>
            </a:xfrm>
            <a:custGeom>
              <a:avLst/>
              <a:gdLst>
                <a:gd name="T0" fmla="*/ 0 w 60"/>
                <a:gd name="T1" fmla="*/ 17 h 22"/>
                <a:gd name="T2" fmla="*/ 60 w 60"/>
                <a:gd name="T3" fmla="*/ 0 h 22"/>
                <a:gd name="T4" fmla="*/ 0 w 60"/>
                <a:gd name="T5" fmla="*/ 22 h 22"/>
                <a:gd name="T6" fmla="*/ 0 w 60"/>
                <a:gd name="T7" fmla="*/ 17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2"/>
                <a:gd name="T14" fmla="*/ 60 w 60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2">
                  <a:moveTo>
                    <a:pt x="0" y="17"/>
                  </a:moveTo>
                  <a:lnTo>
                    <a:pt x="60" y="0"/>
                  </a:lnTo>
                  <a:lnTo>
                    <a:pt x="0" y="22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41" name="Freeform 137"/>
            <p:cNvSpPr>
              <a:spLocks/>
            </p:cNvSpPr>
            <p:nvPr/>
          </p:nvSpPr>
          <p:spPr bwMode="auto">
            <a:xfrm>
              <a:off x="4623" y="3143"/>
              <a:ext cx="60" cy="20"/>
            </a:xfrm>
            <a:custGeom>
              <a:avLst/>
              <a:gdLst>
                <a:gd name="T0" fmla="*/ 0 w 60"/>
                <a:gd name="T1" fmla="*/ 15 h 20"/>
                <a:gd name="T2" fmla="*/ 60 w 60"/>
                <a:gd name="T3" fmla="*/ 0 h 20"/>
                <a:gd name="T4" fmla="*/ 0 w 60"/>
                <a:gd name="T5" fmla="*/ 20 h 20"/>
                <a:gd name="T6" fmla="*/ 0 w 60"/>
                <a:gd name="T7" fmla="*/ 15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0"/>
                <a:gd name="T14" fmla="*/ 60 w 60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0">
                  <a:moveTo>
                    <a:pt x="0" y="15"/>
                  </a:moveTo>
                  <a:lnTo>
                    <a:pt x="60" y="0"/>
                  </a:lnTo>
                  <a:lnTo>
                    <a:pt x="0" y="2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42" name="Freeform 138"/>
            <p:cNvSpPr>
              <a:spLocks/>
            </p:cNvSpPr>
            <p:nvPr/>
          </p:nvSpPr>
          <p:spPr bwMode="auto">
            <a:xfrm>
              <a:off x="4623" y="3137"/>
              <a:ext cx="60" cy="17"/>
            </a:xfrm>
            <a:custGeom>
              <a:avLst/>
              <a:gdLst>
                <a:gd name="T0" fmla="*/ 0 w 60"/>
                <a:gd name="T1" fmla="*/ 12 h 17"/>
                <a:gd name="T2" fmla="*/ 60 w 60"/>
                <a:gd name="T3" fmla="*/ 0 h 17"/>
                <a:gd name="T4" fmla="*/ 0 w 60"/>
                <a:gd name="T5" fmla="*/ 17 h 17"/>
                <a:gd name="T6" fmla="*/ 0 w 60"/>
                <a:gd name="T7" fmla="*/ 12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7"/>
                <a:gd name="T14" fmla="*/ 60 w 60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7">
                  <a:moveTo>
                    <a:pt x="0" y="12"/>
                  </a:moveTo>
                  <a:lnTo>
                    <a:pt x="60" y="0"/>
                  </a:lnTo>
                  <a:lnTo>
                    <a:pt x="0" y="17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43" name="Freeform 139"/>
            <p:cNvSpPr>
              <a:spLocks/>
            </p:cNvSpPr>
            <p:nvPr/>
          </p:nvSpPr>
          <p:spPr bwMode="auto">
            <a:xfrm>
              <a:off x="4623" y="3130"/>
              <a:ext cx="60" cy="14"/>
            </a:xfrm>
            <a:custGeom>
              <a:avLst/>
              <a:gdLst>
                <a:gd name="T0" fmla="*/ 0 w 60"/>
                <a:gd name="T1" fmla="*/ 10 h 14"/>
                <a:gd name="T2" fmla="*/ 60 w 60"/>
                <a:gd name="T3" fmla="*/ 0 h 14"/>
                <a:gd name="T4" fmla="*/ 0 w 60"/>
                <a:gd name="T5" fmla="*/ 14 h 14"/>
                <a:gd name="T6" fmla="*/ 0 w 60"/>
                <a:gd name="T7" fmla="*/ 1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4"/>
                <a:gd name="T14" fmla="*/ 60 w 60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4">
                  <a:moveTo>
                    <a:pt x="0" y="10"/>
                  </a:moveTo>
                  <a:lnTo>
                    <a:pt x="60" y="0"/>
                  </a:lnTo>
                  <a:lnTo>
                    <a:pt x="0" y="1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44" name="Freeform 140"/>
            <p:cNvSpPr>
              <a:spLocks/>
            </p:cNvSpPr>
            <p:nvPr/>
          </p:nvSpPr>
          <p:spPr bwMode="auto">
            <a:xfrm>
              <a:off x="4623" y="3124"/>
              <a:ext cx="60" cy="11"/>
            </a:xfrm>
            <a:custGeom>
              <a:avLst/>
              <a:gdLst>
                <a:gd name="T0" fmla="*/ 0 w 60"/>
                <a:gd name="T1" fmla="*/ 6 h 11"/>
                <a:gd name="T2" fmla="*/ 60 w 60"/>
                <a:gd name="T3" fmla="*/ 0 h 11"/>
                <a:gd name="T4" fmla="*/ 0 w 60"/>
                <a:gd name="T5" fmla="*/ 11 h 11"/>
                <a:gd name="T6" fmla="*/ 0 w 60"/>
                <a:gd name="T7" fmla="*/ 6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1"/>
                <a:gd name="T14" fmla="*/ 60 w 60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1">
                  <a:moveTo>
                    <a:pt x="0" y="6"/>
                  </a:moveTo>
                  <a:lnTo>
                    <a:pt x="60" y="0"/>
                  </a:lnTo>
                  <a:lnTo>
                    <a:pt x="0" y="1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45" name="Freeform 141"/>
            <p:cNvSpPr>
              <a:spLocks/>
            </p:cNvSpPr>
            <p:nvPr/>
          </p:nvSpPr>
          <p:spPr bwMode="auto">
            <a:xfrm>
              <a:off x="4623" y="3116"/>
              <a:ext cx="60" cy="11"/>
            </a:xfrm>
            <a:custGeom>
              <a:avLst/>
              <a:gdLst>
                <a:gd name="T0" fmla="*/ 0 w 60"/>
                <a:gd name="T1" fmla="*/ 6 h 11"/>
                <a:gd name="T2" fmla="*/ 60 w 60"/>
                <a:gd name="T3" fmla="*/ 0 h 11"/>
                <a:gd name="T4" fmla="*/ 0 w 60"/>
                <a:gd name="T5" fmla="*/ 11 h 11"/>
                <a:gd name="T6" fmla="*/ 0 w 60"/>
                <a:gd name="T7" fmla="*/ 6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1"/>
                <a:gd name="T14" fmla="*/ 60 w 60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1">
                  <a:moveTo>
                    <a:pt x="0" y="6"/>
                  </a:moveTo>
                  <a:lnTo>
                    <a:pt x="60" y="0"/>
                  </a:lnTo>
                  <a:lnTo>
                    <a:pt x="0" y="1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46" name="Freeform 142"/>
            <p:cNvSpPr>
              <a:spLocks/>
            </p:cNvSpPr>
            <p:nvPr/>
          </p:nvSpPr>
          <p:spPr bwMode="auto">
            <a:xfrm>
              <a:off x="4623" y="3109"/>
              <a:ext cx="60" cy="8"/>
            </a:xfrm>
            <a:custGeom>
              <a:avLst/>
              <a:gdLst>
                <a:gd name="T0" fmla="*/ 0 w 60"/>
                <a:gd name="T1" fmla="*/ 3 h 8"/>
                <a:gd name="T2" fmla="*/ 60 w 60"/>
                <a:gd name="T3" fmla="*/ 0 h 8"/>
                <a:gd name="T4" fmla="*/ 0 w 60"/>
                <a:gd name="T5" fmla="*/ 8 h 8"/>
                <a:gd name="T6" fmla="*/ 0 w 60"/>
                <a:gd name="T7" fmla="*/ 3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8"/>
                <a:gd name="T14" fmla="*/ 60 w 60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8">
                  <a:moveTo>
                    <a:pt x="0" y="3"/>
                  </a:moveTo>
                  <a:lnTo>
                    <a:pt x="60" y="0"/>
                  </a:lnTo>
                  <a:lnTo>
                    <a:pt x="0" y="8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47" name="Freeform 143"/>
            <p:cNvSpPr>
              <a:spLocks/>
            </p:cNvSpPr>
            <p:nvPr/>
          </p:nvSpPr>
          <p:spPr bwMode="auto">
            <a:xfrm>
              <a:off x="4623" y="3103"/>
              <a:ext cx="60" cy="5"/>
            </a:xfrm>
            <a:custGeom>
              <a:avLst/>
              <a:gdLst>
                <a:gd name="T0" fmla="*/ 0 w 60"/>
                <a:gd name="T1" fmla="*/ 0 h 5"/>
                <a:gd name="T2" fmla="*/ 60 w 60"/>
                <a:gd name="T3" fmla="*/ 0 h 5"/>
                <a:gd name="T4" fmla="*/ 0 w 60"/>
                <a:gd name="T5" fmla="*/ 5 h 5"/>
                <a:gd name="T6" fmla="*/ 0 w 60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5"/>
                <a:gd name="T14" fmla="*/ 60 w 6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5">
                  <a:moveTo>
                    <a:pt x="0" y="0"/>
                  </a:moveTo>
                  <a:lnTo>
                    <a:pt x="60" y="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48" name="Freeform 144"/>
            <p:cNvSpPr>
              <a:spLocks/>
            </p:cNvSpPr>
            <p:nvPr/>
          </p:nvSpPr>
          <p:spPr bwMode="auto">
            <a:xfrm>
              <a:off x="4623" y="3094"/>
              <a:ext cx="60" cy="5"/>
            </a:xfrm>
            <a:custGeom>
              <a:avLst/>
              <a:gdLst>
                <a:gd name="T0" fmla="*/ 0 w 60"/>
                <a:gd name="T1" fmla="*/ 0 h 5"/>
                <a:gd name="T2" fmla="*/ 60 w 60"/>
                <a:gd name="T3" fmla="*/ 3 h 5"/>
                <a:gd name="T4" fmla="*/ 0 w 60"/>
                <a:gd name="T5" fmla="*/ 5 h 5"/>
                <a:gd name="T6" fmla="*/ 0 w 60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5"/>
                <a:gd name="T14" fmla="*/ 60 w 6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5">
                  <a:moveTo>
                    <a:pt x="0" y="0"/>
                  </a:moveTo>
                  <a:lnTo>
                    <a:pt x="60" y="3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49" name="Freeform 145"/>
            <p:cNvSpPr>
              <a:spLocks/>
            </p:cNvSpPr>
            <p:nvPr/>
          </p:nvSpPr>
          <p:spPr bwMode="auto">
            <a:xfrm>
              <a:off x="4623" y="3085"/>
              <a:ext cx="60" cy="5"/>
            </a:xfrm>
            <a:custGeom>
              <a:avLst/>
              <a:gdLst>
                <a:gd name="T0" fmla="*/ 0 w 60"/>
                <a:gd name="T1" fmla="*/ 0 h 5"/>
                <a:gd name="T2" fmla="*/ 60 w 60"/>
                <a:gd name="T3" fmla="*/ 4 h 5"/>
                <a:gd name="T4" fmla="*/ 0 w 60"/>
                <a:gd name="T5" fmla="*/ 5 h 5"/>
                <a:gd name="T6" fmla="*/ 0 w 60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5"/>
                <a:gd name="T14" fmla="*/ 60 w 6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5">
                  <a:moveTo>
                    <a:pt x="0" y="0"/>
                  </a:moveTo>
                  <a:lnTo>
                    <a:pt x="60" y="4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50" name="Freeform 146"/>
            <p:cNvSpPr>
              <a:spLocks/>
            </p:cNvSpPr>
            <p:nvPr/>
          </p:nvSpPr>
          <p:spPr bwMode="auto">
            <a:xfrm>
              <a:off x="4623" y="3076"/>
              <a:ext cx="60" cy="7"/>
            </a:xfrm>
            <a:custGeom>
              <a:avLst/>
              <a:gdLst>
                <a:gd name="T0" fmla="*/ 0 w 60"/>
                <a:gd name="T1" fmla="*/ 0 h 7"/>
                <a:gd name="T2" fmla="*/ 60 w 60"/>
                <a:gd name="T3" fmla="*/ 7 h 7"/>
                <a:gd name="T4" fmla="*/ 0 w 60"/>
                <a:gd name="T5" fmla="*/ 5 h 7"/>
                <a:gd name="T6" fmla="*/ 0 w 60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7"/>
                <a:gd name="T14" fmla="*/ 60 w 60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7">
                  <a:moveTo>
                    <a:pt x="0" y="0"/>
                  </a:moveTo>
                  <a:lnTo>
                    <a:pt x="60" y="7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51" name="Freeform 147"/>
            <p:cNvSpPr>
              <a:spLocks/>
            </p:cNvSpPr>
            <p:nvPr/>
          </p:nvSpPr>
          <p:spPr bwMode="auto">
            <a:xfrm>
              <a:off x="4623" y="3067"/>
              <a:ext cx="60" cy="9"/>
            </a:xfrm>
            <a:custGeom>
              <a:avLst/>
              <a:gdLst>
                <a:gd name="T0" fmla="*/ 0 w 60"/>
                <a:gd name="T1" fmla="*/ 0 h 9"/>
                <a:gd name="T2" fmla="*/ 60 w 60"/>
                <a:gd name="T3" fmla="*/ 9 h 9"/>
                <a:gd name="T4" fmla="*/ 0 w 60"/>
                <a:gd name="T5" fmla="*/ 5 h 9"/>
                <a:gd name="T6" fmla="*/ 0 w 60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9"/>
                <a:gd name="T14" fmla="*/ 60 w 6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9">
                  <a:moveTo>
                    <a:pt x="0" y="0"/>
                  </a:moveTo>
                  <a:lnTo>
                    <a:pt x="60" y="9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52" name="Freeform 148"/>
            <p:cNvSpPr>
              <a:spLocks/>
            </p:cNvSpPr>
            <p:nvPr/>
          </p:nvSpPr>
          <p:spPr bwMode="auto">
            <a:xfrm>
              <a:off x="4623" y="3058"/>
              <a:ext cx="60" cy="9"/>
            </a:xfrm>
            <a:custGeom>
              <a:avLst/>
              <a:gdLst>
                <a:gd name="T0" fmla="*/ 0 w 60"/>
                <a:gd name="T1" fmla="*/ 0 h 9"/>
                <a:gd name="T2" fmla="*/ 60 w 60"/>
                <a:gd name="T3" fmla="*/ 9 h 9"/>
                <a:gd name="T4" fmla="*/ 0 w 60"/>
                <a:gd name="T5" fmla="*/ 4 h 9"/>
                <a:gd name="T6" fmla="*/ 0 w 60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9"/>
                <a:gd name="T14" fmla="*/ 60 w 6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9">
                  <a:moveTo>
                    <a:pt x="0" y="0"/>
                  </a:moveTo>
                  <a:lnTo>
                    <a:pt x="60" y="9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53" name="Freeform 149"/>
            <p:cNvSpPr>
              <a:spLocks/>
            </p:cNvSpPr>
            <p:nvPr/>
          </p:nvSpPr>
          <p:spPr bwMode="auto">
            <a:xfrm>
              <a:off x="4623" y="3049"/>
              <a:ext cx="60" cy="11"/>
            </a:xfrm>
            <a:custGeom>
              <a:avLst/>
              <a:gdLst>
                <a:gd name="T0" fmla="*/ 0 w 60"/>
                <a:gd name="T1" fmla="*/ 0 h 11"/>
                <a:gd name="T2" fmla="*/ 60 w 60"/>
                <a:gd name="T3" fmla="*/ 11 h 11"/>
                <a:gd name="T4" fmla="*/ 0 w 60"/>
                <a:gd name="T5" fmla="*/ 5 h 11"/>
                <a:gd name="T6" fmla="*/ 0 w 60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1"/>
                <a:gd name="T14" fmla="*/ 60 w 60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1">
                  <a:moveTo>
                    <a:pt x="0" y="0"/>
                  </a:moveTo>
                  <a:lnTo>
                    <a:pt x="60" y="11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54" name="Freeform 150"/>
            <p:cNvSpPr>
              <a:spLocks/>
            </p:cNvSpPr>
            <p:nvPr/>
          </p:nvSpPr>
          <p:spPr bwMode="auto">
            <a:xfrm>
              <a:off x="4623" y="3040"/>
              <a:ext cx="60" cy="12"/>
            </a:xfrm>
            <a:custGeom>
              <a:avLst/>
              <a:gdLst>
                <a:gd name="T0" fmla="*/ 0 w 60"/>
                <a:gd name="T1" fmla="*/ 0 h 12"/>
                <a:gd name="T2" fmla="*/ 60 w 60"/>
                <a:gd name="T3" fmla="*/ 12 h 12"/>
                <a:gd name="T4" fmla="*/ 0 w 60"/>
                <a:gd name="T5" fmla="*/ 4 h 12"/>
                <a:gd name="T6" fmla="*/ 0 w 60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2"/>
                <a:gd name="T14" fmla="*/ 60 w 60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2">
                  <a:moveTo>
                    <a:pt x="0" y="0"/>
                  </a:moveTo>
                  <a:lnTo>
                    <a:pt x="60" y="12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55" name="Freeform 151"/>
            <p:cNvSpPr>
              <a:spLocks/>
            </p:cNvSpPr>
            <p:nvPr/>
          </p:nvSpPr>
          <p:spPr bwMode="auto">
            <a:xfrm>
              <a:off x="4623" y="3031"/>
              <a:ext cx="60" cy="13"/>
            </a:xfrm>
            <a:custGeom>
              <a:avLst/>
              <a:gdLst>
                <a:gd name="T0" fmla="*/ 0 w 60"/>
                <a:gd name="T1" fmla="*/ 0 h 13"/>
                <a:gd name="T2" fmla="*/ 60 w 60"/>
                <a:gd name="T3" fmla="*/ 13 h 13"/>
                <a:gd name="T4" fmla="*/ 0 w 60"/>
                <a:gd name="T5" fmla="*/ 4 h 13"/>
                <a:gd name="T6" fmla="*/ 0 w 60"/>
                <a:gd name="T7" fmla="*/ 0 h 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3"/>
                <a:gd name="T14" fmla="*/ 60 w 60"/>
                <a:gd name="T15" fmla="*/ 13 h 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3">
                  <a:moveTo>
                    <a:pt x="0" y="0"/>
                  </a:moveTo>
                  <a:lnTo>
                    <a:pt x="60" y="13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56" name="Freeform 152"/>
            <p:cNvSpPr>
              <a:spLocks/>
            </p:cNvSpPr>
            <p:nvPr/>
          </p:nvSpPr>
          <p:spPr bwMode="auto">
            <a:xfrm>
              <a:off x="4623" y="3022"/>
              <a:ext cx="60" cy="14"/>
            </a:xfrm>
            <a:custGeom>
              <a:avLst/>
              <a:gdLst>
                <a:gd name="T0" fmla="*/ 0 w 60"/>
                <a:gd name="T1" fmla="*/ 0 h 14"/>
                <a:gd name="T2" fmla="*/ 60 w 60"/>
                <a:gd name="T3" fmla="*/ 14 h 14"/>
                <a:gd name="T4" fmla="*/ 0 w 60"/>
                <a:gd name="T5" fmla="*/ 4 h 14"/>
                <a:gd name="T6" fmla="*/ 0 w 60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4"/>
                <a:gd name="T14" fmla="*/ 60 w 60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4">
                  <a:moveTo>
                    <a:pt x="0" y="0"/>
                  </a:moveTo>
                  <a:lnTo>
                    <a:pt x="60" y="1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57" name="Freeform 153"/>
            <p:cNvSpPr>
              <a:spLocks/>
            </p:cNvSpPr>
            <p:nvPr/>
          </p:nvSpPr>
          <p:spPr bwMode="auto">
            <a:xfrm>
              <a:off x="4623" y="3012"/>
              <a:ext cx="60" cy="17"/>
            </a:xfrm>
            <a:custGeom>
              <a:avLst/>
              <a:gdLst>
                <a:gd name="T0" fmla="*/ 0 w 60"/>
                <a:gd name="T1" fmla="*/ 0 h 17"/>
                <a:gd name="T2" fmla="*/ 60 w 60"/>
                <a:gd name="T3" fmla="*/ 17 h 17"/>
                <a:gd name="T4" fmla="*/ 0 w 60"/>
                <a:gd name="T5" fmla="*/ 5 h 17"/>
                <a:gd name="T6" fmla="*/ 0 w 60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7"/>
                <a:gd name="T14" fmla="*/ 60 w 60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7">
                  <a:moveTo>
                    <a:pt x="0" y="0"/>
                  </a:moveTo>
                  <a:lnTo>
                    <a:pt x="60" y="17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58" name="Freeform 154"/>
            <p:cNvSpPr>
              <a:spLocks/>
            </p:cNvSpPr>
            <p:nvPr/>
          </p:nvSpPr>
          <p:spPr bwMode="auto">
            <a:xfrm>
              <a:off x="4623" y="3004"/>
              <a:ext cx="60" cy="18"/>
            </a:xfrm>
            <a:custGeom>
              <a:avLst/>
              <a:gdLst>
                <a:gd name="T0" fmla="*/ 0 w 60"/>
                <a:gd name="T1" fmla="*/ 0 h 18"/>
                <a:gd name="T2" fmla="*/ 60 w 60"/>
                <a:gd name="T3" fmla="*/ 18 h 18"/>
                <a:gd name="T4" fmla="*/ 0 w 60"/>
                <a:gd name="T5" fmla="*/ 5 h 18"/>
                <a:gd name="T6" fmla="*/ 0 w 60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8"/>
                <a:gd name="T14" fmla="*/ 60 w 60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8">
                  <a:moveTo>
                    <a:pt x="0" y="0"/>
                  </a:moveTo>
                  <a:lnTo>
                    <a:pt x="60" y="18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59" name="Group 155"/>
          <p:cNvGrpSpPr>
            <a:grpSpLocks/>
          </p:cNvGrpSpPr>
          <p:nvPr/>
        </p:nvGrpSpPr>
        <p:grpSpPr bwMode="auto">
          <a:xfrm>
            <a:off x="5267209" y="2385576"/>
            <a:ext cx="565150" cy="441325"/>
            <a:chOff x="4290" y="2945"/>
            <a:chExt cx="430" cy="383"/>
          </a:xfrm>
        </p:grpSpPr>
        <p:sp>
          <p:nvSpPr>
            <p:cNvPr id="160" name="Freeform 156"/>
            <p:cNvSpPr>
              <a:spLocks/>
            </p:cNvSpPr>
            <p:nvPr/>
          </p:nvSpPr>
          <p:spPr bwMode="auto">
            <a:xfrm>
              <a:off x="4290" y="2945"/>
              <a:ext cx="430" cy="383"/>
            </a:xfrm>
            <a:custGeom>
              <a:avLst/>
              <a:gdLst>
                <a:gd name="T0" fmla="*/ 411 w 430"/>
                <a:gd name="T1" fmla="*/ 211 h 383"/>
                <a:gd name="T2" fmla="*/ 413 w 430"/>
                <a:gd name="T3" fmla="*/ 229 h 383"/>
                <a:gd name="T4" fmla="*/ 417 w 430"/>
                <a:gd name="T5" fmla="*/ 269 h 383"/>
                <a:gd name="T6" fmla="*/ 377 w 430"/>
                <a:gd name="T7" fmla="*/ 291 h 383"/>
                <a:gd name="T8" fmla="*/ 339 w 430"/>
                <a:gd name="T9" fmla="*/ 320 h 383"/>
                <a:gd name="T10" fmla="*/ 267 w 430"/>
                <a:gd name="T11" fmla="*/ 312 h 383"/>
                <a:gd name="T12" fmla="*/ 245 w 430"/>
                <a:gd name="T13" fmla="*/ 313 h 383"/>
                <a:gd name="T14" fmla="*/ 228 w 430"/>
                <a:gd name="T15" fmla="*/ 329 h 383"/>
                <a:gd name="T16" fmla="*/ 223 w 430"/>
                <a:gd name="T17" fmla="*/ 344 h 383"/>
                <a:gd name="T18" fmla="*/ 215 w 430"/>
                <a:gd name="T19" fmla="*/ 383 h 383"/>
                <a:gd name="T20" fmla="*/ 129 w 430"/>
                <a:gd name="T21" fmla="*/ 376 h 383"/>
                <a:gd name="T22" fmla="*/ 117 w 430"/>
                <a:gd name="T23" fmla="*/ 375 h 383"/>
                <a:gd name="T24" fmla="*/ 33 w 430"/>
                <a:gd name="T25" fmla="*/ 365 h 383"/>
                <a:gd name="T26" fmla="*/ 73 w 430"/>
                <a:gd name="T27" fmla="*/ 330 h 383"/>
                <a:gd name="T28" fmla="*/ 85 w 430"/>
                <a:gd name="T29" fmla="*/ 312 h 383"/>
                <a:gd name="T30" fmla="*/ 83 w 430"/>
                <a:gd name="T31" fmla="*/ 301 h 383"/>
                <a:gd name="T32" fmla="*/ 67 w 430"/>
                <a:gd name="T33" fmla="*/ 301 h 383"/>
                <a:gd name="T34" fmla="*/ 14 w 430"/>
                <a:gd name="T35" fmla="*/ 298 h 383"/>
                <a:gd name="T36" fmla="*/ 18 w 430"/>
                <a:gd name="T37" fmla="*/ 269 h 383"/>
                <a:gd name="T38" fmla="*/ 11 w 430"/>
                <a:gd name="T39" fmla="*/ 220 h 383"/>
                <a:gd name="T40" fmla="*/ 14 w 430"/>
                <a:gd name="T41" fmla="*/ 177 h 383"/>
                <a:gd name="T42" fmla="*/ 22 w 430"/>
                <a:gd name="T43" fmla="*/ 147 h 383"/>
                <a:gd name="T44" fmla="*/ 18 w 430"/>
                <a:gd name="T45" fmla="*/ 91 h 383"/>
                <a:gd name="T46" fmla="*/ 8 w 430"/>
                <a:gd name="T47" fmla="*/ 69 h 383"/>
                <a:gd name="T48" fmla="*/ 1 w 430"/>
                <a:gd name="T49" fmla="*/ 57 h 383"/>
                <a:gd name="T50" fmla="*/ 0 w 430"/>
                <a:gd name="T51" fmla="*/ 38 h 383"/>
                <a:gd name="T52" fmla="*/ 37 w 430"/>
                <a:gd name="T53" fmla="*/ 38 h 383"/>
                <a:gd name="T54" fmla="*/ 102 w 430"/>
                <a:gd name="T55" fmla="*/ 38 h 383"/>
                <a:gd name="T56" fmla="*/ 123 w 430"/>
                <a:gd name="T57" fmla="*/ 36 h 383"/>
                <a:gd name="T58" fmla="*/ 198 w 430"/>
                <a:gd name="T59" fmla="*/ 25 h 383"/>
                <a:gd name="T60" fmla="*/ 195 w 430"/>
                <a:gd name="T61" fmla="*/ 13 h 383"/>
                <a:gd name="T62" fmla="*/ 200 w 430"/>
                <a:gd name="T63" fmla="*/ 8 h 383"/>
                <a:gd name="T64" fmla="*/ 243 w 430"/>
                <a:gd name="T65" fmla="*/ 0 h 383"/>
                <a:gd name="T66" fmla="*/ 275 w 430"/>
                <a:gd name="T67" fmla="*/ 11 h 383"/>
                <a:gd name="T68" fmla="*/ 279 w 430"/>
                <a:gd name="T69" fmla="*/ 24 h 383"/>
                <a:gd name="T70" fmla="*/ 273 w 430"/>
                <a:gd name="T71" fmla="*/ 31 h 383"/>
                <a:gd name="T72" fmla="*/ 339 w 430"/>
                <a:gd name="T73" fmla="*/ 21 h 383"/>
                <a:gd name="T74" fmla="*/ 393 w 430"/>
                <a:gd name="T75" fmla="*/ 40 h 383"/>
                <a:gd name="T76" fmla="*/ 422 w 430"/>
                <a:gd name="T77" fmla="*/ 57 h 383"/>
                <a:gd name="T78" fmla="*/ 430 w 430"/>
                <a:gd name="T79" fmla="*/ 77 h 383"/>
                <a:gd name="T80" fmla="*/ 423 w 430"/>
                <a:gd name="T81" fmla="*/ 81 h 383"/>
                <a:gd name="T82" fmla="*/ 416 w 430"/>
                <a:gd name="T83" fmla="*/ 135 h 383"/>
                <a:gd name="T84" fmla="*/ 411 w 430"/>
                <a:gd name="T85" fmla="*/ 211 h 3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30"/>
                <a:gd name="T130" fmla="*/ 0 h 383"/>
                <a:gd name="T131" fmla="*/ 430 w 430"/>
                <a:gd name="T132" fmla="*/ 383 h 3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30" h="383">
                  <a:moveTo>
                    <a:pt x="411" y="211"/>
                  </a:moveTo>
                  <a:lnTo>
                    <a:pt x="413" y="229"/>
                  </a:lnTo>
                  <a:lnTo>
                    <a:pt x="417" y="269"/>
                  </a:lnTo>
                  <a:lnTo>
                    <a:pt x="377" y="291"/>
                  </a:lnTo>
                  <a:lnTo>
                    <a:pt x="339" y="320"/>
                  </a:lnTo>
                  <a:lnTo>
                    <a:pt x="267" y="312"/>
                  </a:lnTo>
                  <a:lnTo>
                    <a:pt x="245" y="313"/>
                  </a:lnTo>
                  <a:lnTo>
                    <a:pt x="228" y="329"/>
                  </a:lnTo>
                  <a:lnTo>
                    <a:pt x="223" y="344"/>
                  </a:lnTo>
                  <a:lnTo>
                    <a:pt x="215" y="383"/>
                  </a:lnTo>
                  <a:lnTo>
                    <a:pt x="129" y="376"/>
                  </a:lnTo>
                  <a:lnTo>
                    <a:pt x="117" y="375"/>
                  </a:lnTo>
                  <a:lnTo>
                    <a:pt x="33" y="365"/>
                  </a:lnTo>
                  <a:lnTo>
                    <a:pt x="73" y="330"/>
                  </a:lnTo>
                  <a:lnTo>
                    <a:pt x="85" y="312"/>
                  </a:lnTo>
                  <a:lnTo>
                    <a:pt x="83" y="301"/>
                  </a:lnTo>
                  <a:lnTo>
                    <a:pt x="67" y="301"/>
                  </a:lnTo>
                  <a:lnTo>
                    <a:pt x="14" y="298"/>
                  </a:lnTo>
                  <a:lnTo>
                    <a:pt x="18" y="269"/>
                  </a:lnTo>
                  <a:lnTo>
                    <a:pt x="11" y="220"/>
                  </a:lnTo>
                  <a:lnTo>
                    <a:pt x="14" y="177"/>
                  </a:lnTo>
                  <a:lnTo>
                    <a:pt x="22" y="147"/>
                  </a:lnTo>
                  <a:lnTo>
                    <a:pt x="18" y="91"/>
                  </a:lnTo>
                  <a:lnTo>
                    <a:pt x="8" y="69"/>
                  </a:lnTo>
                  <a:lnTo>
                    <a:pt x="1" y="57"/>
                  </a:lnTo>
                  <a:lnTo>
                    <a:pt x="0" y="38"/>
                  </a:lnTo>
                  <a:lnTo>
                    <a:pt x="37" y="38"/>
                  </a:lnTo>
                  <a:lnTo>
                    <a:pt x="102" y="38"/>
                  </a:lnTo>
                  <a:lnTo>
                    <a:pt x="123" y="36"/>
                  </a:lnTo>
                  <a:lnTo>
                    <a:pt x="198" y="25"/>
                  </a:lnTo>
                  <a:lnTo>
                    <a:pt x="195" y="13"/>
                  </a:lnTo>
                  <a:lnTo>
                    <a:pt x="200" y="8"/>
                  </a:lnTo>
                  <a:lnTo>
                    <a:pt x="243" y="0"/>
                  </a:lnTo>
                  <a:lnTo>
                    <a:pt x="275" y="11"/>
                  </a:lnTo>
                  <a:lnTo>
                    <a:pt x="279" y="24"/>
                  </a:lnTo>
                  <a:lnTo>
                    <a:pt x="273" y="31"/>
                  </a:lnTo>
                  <a:lnTo>
                    <a:pt x="339" y="21"/>
                  </a:lnTo>
                  <a:lnTo>
                    <a:pt x="393" y="40"/>
                  </a:lnTo>
                  <a:lnTo>
                    <a:pt x="422" y="57"/>
                  </a:lnTo>
                  <a:lnTo>
                    <a:pt x="430" y="77"/>
                  </a:lnTo>
                  <a:lnTo>
                    <a:pt x="423" y="81"/>
                  </a:lnTo>
                  <a:lnTo>
                    <a:pt x="416" y="135"/>
                  </a:lnTo>
                  <a:lnTo>
                    <a:pt x="411" y="2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61" name="Freeform 157"/>
            <p:cNvSpPr>
              <a:spLocks/>
            </p:cNvSpPr>
            <p:nvPr/>
          </p:nvSpPr>
          <p:spPr bwMode="auto">
            <a:xfrm>
              <a:off x="4302" y="2955"/>
              <a:ext cx="404" cy="361"/>
            </a:xfrm>
            <a:custGeom>
              <a:avLst/>
              <a:gdLst>
                <a:gd name="T0" fmla="*/ 280 w 404"/>
                <a:gd name="T1" fmla="*/ 24 h 361"/>
                <a:gd name="T2" fmla="*/ 326 w 404"/>
                <a:gd name="T3" fmla="*/ 22 h 361"/>
                <a:gd name="T4" fmla="*/ 357 w 404"/>
                <a:gd name="T5" fmla="*/ 30 h 361"/>
                <a:gd name="T6" fmla="*/ 384 w 404"/>
                <a:gd name="T7" fmla="*/ 40 h 361"/>
                <a:gd name="T8" fmla="*/ 404 w 404"/>
                <a:gd name="T9" fmla="*/ 49 h 361"/>
                <a:gd name="T10" fmla="*/ 395 w 404"/>
                <a:gd name="T11" fmla="*/ 64 h 361"/>
                <a:gd name="T12" fmla="*/ 395 w 404"/>
                <a:gd name="T13" fmla="*/ 94 h 361"/>
                <a:gd name="T14" fmla="*/ 395 w 404"/>
                <a:gd name="T15" fmla="*/ 135 h 361"/>
                <a:gd name="T16" fmla="*/ 392 w 404"/>
                <a:gd name="T17" fmla="*/ 173 h 361"/>
                <a:gd name="T18" fmla="*/ 392 w 404"/>
                <a:gd name="T19" fmla="*/ 214 h 361"/>
                <a:gd name="T20" fmla="*/ 390 w 404"/>
                <a:gd name="T21" fmla="*/ 255 h 361"/>
                <a:gd name="T22" fmla="*/ 350 w 404"/>
                <a:gd name="T23" fmla="*/ 282 h 361"/>
                <a:gd name="T24" fmla="*/ 304 w 404"/>
                <a:gd name="T25" fmla="*/ 297 h 361"/>
                <a:gd name="T26" fmla="*/ 221 w 404"/>
                <a:gd name="T27" fmla="*/ 292 h 361"/>
                <a:gd name="T28" fmla="*/ 209 w 404"/>
                <a:gd name="T29" fmla="*/ 311 h 361"/>
                <a:gd name="T30" fmla="*/ 192 w 404"/>
                <a:gd name="T31" fmla="*/ 361 h 361"/>
                <a:gd name="T32" fmla="*/ 87 w 404"/>
                <a:gd name="T33" fmla="*/ 355 h 361"/>
                <a:gd name="T34" fmla="*/ 64 w 404"/>
                <a:gd name="T35" fmla="*/ 328 h 361"/>
                <a:gd name="T36" fmla="*/ 81 w 404"/>
                <a:gd name="T37" fmla="*/ 302 h 361"/>
                <a:gd name="T38" fmla="*/ 81 w 404"/>
                <a:gd name="T39" fmla="*/ 286 h 361"/>
                <a:gd name="T40" fmla="*/ 18 w 404"/>
                <a:gd name="T41" fmla="*/ 281 h 361"/>
                <a:gd name="T42" fmla="*/ 16 w 404"/>
                <a:gd name="T43" fmla="*/ 234 h 361"/>
                <a:gd name="T44" fmla="*/ 15 w 404"/>
                <a:gd name="T45" fmla="*/ 200 h 361"/>
                <a:gd name="T46" fmla="*/ 15 w 404"/>
                <a:gd name="T47" fmla="*/ 175 h 361"/>
                <a:gd name="T48" fmla="*/ 14 w 404"/>
                <a:gd name="T49" fmla="*/ 128 h 361"/>
                <a:gd name="T50" fmla="*/ 15 w 404"/>
                <a:gd name="T51" fmla="*/ 100 h 361"/>
                <a:gd name="T52" fmla="*/ 13 w 404"/>
                <a:gd name="T53" fmla="*/ 62 h 361"/>
                <a:gd name="T54" fmla="*/ 0 w 404"/>
                <a:gd name="T55" fmla="*/ 54 h 361"/>
                <a:gd name="T56" fmla="*/ 20 w 404"/>
                <a:gd name="T57" fmla="*/ 33 h 361"/>
                <a:gd name="T58" fmla="*/ 96 w 404"/>
                <a:gd name="T59" fmla="*/ 31 h 361"/>
                <a:gd name="T60" fmla="*/ 181 w 404"/>
                <a:gd name="T61" fmla="*/ 28 h 361"/>
                <a:gd name="T62" fmla="*/ 194 w 404"/>
                <a:gd name="T63" fmla="*/ 18 h 361"/>
                <a:gd name="T64" fmla="*/ 188 w 404"/>
                <a:gd name="T65" fmla="*/ 5 h 361"/>
                <a:gd name="T66" fmla="*/ 259 w 404"/>
                <a:gd name="T67" fmla="*/ 5 h 361"/>
                <a:gd name="T68" fmla="*/ 254 w 404"/>
                <a:gd name="T69" fmla="*/ 18 h 361"/>
                <a:gd name="T70" fmla="*/ 257 w 404"/>
                <a:gd name="T71" fmla="*/ 26 h 36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04"/>
                <a:gd name="T109" fmla="*/ 0 h 361"/>
                <a:gd name="T110" fmla="*/ 404 w 404"/>
                <a:gd name="T111" fmla="*/ 361 h 36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04" h="361">
                  <a:moveTo>
                    <a:pt x="257" y="26"/>
                  </a:moveTo>
                  <a:lnTo>
                    <a:pt x="280" y="24"/>
                  </a:lnTo>
                  <a:lnTo>
                    <a:pt x="313" y="23"/>
                  </a:lnTo>
                  <a:lnTo>
                    <a:pt x="326" y="22"/>
                  </a:lnTo>
                  <a:lnTo>
                    <a:pt x="342" y="26"/>
                  </a:lnTo>
                  <a:lnTo>
                    <a:pt x="357" y="30"/>
                  </a:lnTo>
                  <a:lnTo>
                    <a:pt x="372" y="34"/>
                  </a:lnTo>
                  <a:lnTo>
                    <a:pt x="384" y="40"/>
                  </a:lnTo>
                  <a:lnTo>
                    <a:pt x="396" y="47"/>
                  </a:lnTo>
                  <a:lnTo>
                    <a:pt x="404" y="49"/>
                  </a:lnTo>
                  <a:lnTo>
                    <a:pt x="401" y="62"/>
                  </a:lnTo>
                  <a:lnTo>
                    <a:pt x="395" y="64"/>
                  </a:lnTo>
                  <a:lnTo>
                    <a:pt x="396" y="74"/>
                  </a:lnTo>
                  <a:lnTo>
                    <a:pt x="395" y="94"/>
                  </a:lnTo>
                  <a:lnTo>
                    <a:pt x="395" y="114"/>
                  </a:lnTo>
                  <a:lnTo>
                    <a:pt x="395" y="135"/>
                  </a:lnTo>
                  <a:lnTo>
                    <a:pt x="394" y="153"/>
                  </a:lnTo>
                  <a:lnTo>
                    <a:pt x="392" y="173"/>
                  </a:lnTo>
                  <a:lnTo>
                    <a:pt x="392" y="193"/>
                  </a:lnTo>
                  <a:lnTo>
                    <a:pt x="392" y="214"/>
                  </a:lnTo>
                  <a:lnTo>
                    <a:pt x="393" y="235"/>
                  </a:lnTo>
                  <a:lnTo>
                    <a:pt x="390" y="255"/>
                  </a:lnTo>
                  <a:lnTo>
                    <a:pt x="376" y="263"/>
                  </a:lnTo>
                  <a:lnTo>
                    <a:pt x="350" y="282"/>
                  </a:lnTo>
                  <a:lnTo>
                    <a:pt x="323" y="297"/>
                  </a:lnTo>
                  <a:lnTo>
                    <a:pt x="304" y="297"/>
                  </a:lnTo>
                  <a:lnTo>
                    <a:pt x="252" y="292"/>
                  </a:lnTo>
                  <a:lnTo>
                    <a:pt x="221" y="292"/>
                  </a:lnTo>
                  <a:lnTo>
                    <a:pt x="217" y="299"/>
                  </a:lnTo>
                  <a:lnTo>
                    <a:pt x="209" y="311"/>
                  </a:lnTo>
                  <a:lnTo>
                    <a:pt x="203" y="325"/>
                  </a:lnTo>
                  <a:lnTo>
                    <a:pt x="192" y="361"/>
                  </a:lnTo>
                  <a:lnTo>
                    <a:pt x="126" y="358"/>
                  </a:lnTo>
                  <a:lnTo>
                    <a:pt x="87" y="355"/>
                  </a:lnTo>
                  <a:lnTo>
                    <a:pt x="43" y="351"/>
                  </a:lnTo>
                  <a:lnTo>
                    <a:pt x="64" y="328"/>
                  </a:lnTo>
                  <a:lnTo>
                    <a:pt x="77" y="310"/>
                  </a:lnTo>
                  <a:lnTo>
                    <a:pt x="81" y="302"/>
                  </a:lnTo>
                  <a:lnTo>
                    <a:pt x="78" y="292"/>
                  </a:lnTo>
                  <a:lnTo>
                    <a:pt x="81" y="286"/>
                  </a:lnTo>
                  <a:lnTo>
                    <a:pt x="47" y="283"/>
                  </a:lnTo>
                  <a:lnTo>
                    <a:pt x="18" y="281"/>
                  </a:lnTo>
                  <a:lnTo>
                    <a:pt x="18" y="254"/>
                  </a:lnTo>
                  <a:lnTo>
                    <a:pt x="16" y="234"/>
                  </a:lnTo>
                  <a:lnTo>
                    <a:pt x="16" y="212"/>
                  </a:lnTo>
                  <a:lnTo>
                    <a:pt x="15" y="200"/>
                  </a:lnTo>
                  <a:lnTo>
                    <a:pt x="15" y="187"/>
                  </a:lnTo>
                  <a:lnTo>
                    <a:pt x="15" y="175"/>
                  </a:lnTo>
                  <a:lnTo>
                    <a:pt x="15" y="152"/>
                  </a:lnTo>
                  <a:lnTo>
                    <a:pt x="14" y="128"/>
                  </a:lnTo>
                  <a:lnTo>
                    <a:pt x="14" y="115"/>
                  </a:lnTo>
                  <a:lnTo>
                    <a:pt x="15" y="100"/>
                  </a:lnTo>
                  <a:lnTo>
                    <a:pt x="13" y="83"/>
                  </a:lnTo>
                  <a:lnTo>
                    <a:pt x="13" y="62"/>
                  </a:lnTo>
                  <a:lnTo>
                    <a:pt x="13" y="55"/>
                  </a:lnTo>
                  <a:lnTo>
                    <a:pt x="0" y="54"/>
                  </a:lnTo>
                  <a:lnTo>
                    <a:pt x="0" y="36"/>
                  </a:lnTo>
                  <a:lnTo>
                    <a:pt x="20" y="33"/>
                  </a:lnTo>
                  <a:lnTo>
                    <a:pt x="50" y="33"/>
                  </a:lnTo>
                  <a:lnTo>
                    <a:pt x="96" y="31"/>
                  </a:lnTo>
                  <a:lnTo>
                    <a:pt x="137" y="30"/>
                  </a:lnTo>
                  <a:lnTo>
                    <a:pt x="181" y="28"/>
                  </a:lnTo>
                  <a:lnTo>
                    <a:pt x="195" y="27"/>
                  </a:lnTo>
                  <a:lnTo>
                    <a:pt x="194" y="18"/>
                  </a:lnTo>
                  <a:lnTo>
                    <a:pt x="190" y="16"/>
                  </a:lnTo>
                  <a:lnTo>
                    <a:pt x="188" y="5"/>
                  </a:lnTo>
                  <a:lnTo>
                    <a:pt x="228" y="0"/>
                  </a:lnTo>
                  <a:lnTo>
                    <a:pt x="259" y="5"/>
                  </a:lnTo>
                  <a:lnTo>
                    <a:pt x="258" y="15"/>
                  </a:lnTo>
                  <a:lnTo>
                    <a:pt x="254" y="18"/>
                  </a:lnTo>
                  <a:lnTo>
                    <a:pt x="252" y="26"/>
                  </a:lnTo>
                  <a:lnTo>
                    <a:pt x="257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62" name="Freeform 158"/>
            <p:cNvSpPr>
              <a:spLocks/>
            </p:cNvSpPr>
            <p:nvPr/>
          </p:nvSpPr>
          <p:spPr bwMode="auto">
            <a:xfrm>
              <a:off x="4321" y="3005"/>
              <a:ext cx="296" cy="243"/>
            </a:xfrm>
            <a:custGeom>
              <a:avLst/>
              <a:gdLst>
                <a:gd name="T0" fmla="*/ 294 w 296"/>
                <a:gd name="T1" fmla="*/ 15 h 243"/>
                <a:gd name="T2" fmla="*/ 294 w 296"/>
                <a:gd name="T3" fmla="*/ 36 h 243"/>
                <a:gd name="T4" fmla="*/ 294 w 296"/>
                <a:gd name="T5" fmla="*/ 60 h 243"/>
                <a:gd name="T6" fmla="*/ 293 w 296"/>
                <a:gd name="T7" fmla="*/ 89 h 243"/>
                <a:gd name="T8" fmla="*/ 294 w 296"/>
                <a:gd name="T9" fmla="*/ 118 h 243"/>
                <a:gd name="T10" fmla="*/ 295 w 296"/>
                <a:gd name="T11" fmla="*/ 149 h 243"/>
                <a:gd name="T12" fmla="*/ 296 w 296"/>
                <a:gd name="T13" fmla="*/ 172 h 243"/>
                <a:gd name="T14" fmla="*/ 296 w 296"/>
                <a:gd name="T15" fmla="*/ 199 h 243"/>
                <a:gd name="T16" fmla="*/ 296 w 296"/>
                <a:gd name="T17" fmla="*/ 220 h 243"/>
                <a:gd name="T18" fmla="*/ 296 w 296"/>
                <a:gd name="T19" fmla="*/ 243 h 243"/>
                <a:gd name="T20" fmla="*/ 260 w 296"/>
                <a:gd name="T21" fmla="*/ 241 h 243"/>
                <a:gd name="T22" fmla="*/ 202 w 296"/>
                <a:gd name="T23" fmla="*/ 237 h 243"/>
                <a:gd name="T24" fmla="*/ 202 w 296"/>
                <a:gd name="T25" fmla="*/ 210 h 243"/>
                <a:gd name="T26" fmla="*/ 202 w 296"/>
                <a:gd name="T27" fmla="*/ 183 h 243"/>
                <a:gd name="T28" fmla="*/ 202 w 296"/>
                <a:gd name="T29" fmla="*/ 162 h 243"/>
                <a:gd name="T30" fmla="*/ 141 w 296"/>
                <a:gd name="T31" fmla="*/ 161 h 243"/>
                <a:gd name="T32" fmla="*/ 78 w 296"/>
                <a:gd name="T33" fmla="*/ 161 h 243"/>
                <a:gd name="T34" fmla="*/ 77 w 296"/>
                <a:gd name="T35" fmla="*/ 183 h 243"/>
                <a:gd name="T36" fmla="*/ 73 w 296"/>
                <a:gd name="T37" fmla="*/ 213 h 243"/>
                <a:gd name="T38" fmla="*/ 68 w 296"/>
                <a:gd name="T39" fmla="*/ 233 h 243"/>
                <a:gd name="T40" fmla="*/ 36 w 296"/>
                <a:gd name="T41" fmla="*/ 229 h 243"/>
                <a:gd name="T42" fmla="*/ 7 w 296"/>
                <a:gd name="T43" fmla="*/ 218 h 243"/>
                <a:gd name="T44" fmla="*/ 4 w 296"/>
                <a:gd name="T45" fmla="*/ 191 h 243"/>
                <a:gd name="T46" fmla="*/ 3 w 296"/>
                <a:gd name="T47" fmla="*/ 162 h 243"/>
                <a:gd name="T48" fmla="*/ 6 w 296"/>
                <a:gd name="T49" fmla="*/ 137 h 243"/>
                <a:gd name="T50" fmla="*/ 4 w 296"/>
                <a:gd name="T51" fmla="*/ 116 h 243"/>
                <a:gd name="T52" fmla="*/ 2 w 296"/>
                <a:gd name="T53" fmla="*/ 87 h 243"/>
                <a:gd name="T54" fmla="*/ 2 w 296"/>
                <a:gd name="T55" fmla="*/ 63 h 243"/>
                <a:gd name="T56" fmla="*/ 2 w 296"/>
                <a:gd name="T57" fmla="*/ 34 h 243"/>
                <a:gd name="T58" fmla="*/ 1 w 296"/>
                <a:gd name="T59" fmla="*/ 14 h 243"/>
                <a:gd name="T60" fmla="*/ 26 w 296"/>
                <a:gd name="T61" fmla="*/ 7 h 243"/>
                <a:gd name="T62" fmla="*/ 84 w 296"/>
                <a:gd name="T63" fmla="*/ 6 h 243"/>
                <a:gd name="T64" fmla="*/ 151 w 296"/>
                <a:gd name="T65" fmla="*/ 5 h 243"/>
                <a:gd name="T66" fmla="*/ 205 w 296"/>
                <a:gd name="T67" fmla="*/ 3 h 243"/>
                <a:gd name="T68" fmla="*/ 256 w 296"/>
                <a:gd name="T69" fmla="*/ 1 h 243"/>
                <a:gd name="T70" fmla="*/ 288 w 296"/>
                <a:gd name="T71" fmla="*/ 0 h 243"/>
                <a:gd name="T72" fmla="*/ 294 w 296"/>
                <a:gd name="T73" fmla="*/ 3 h 2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96"/>
                <a:gd name="T112" fmla="*/ 0 h 243"/>
                <a:gd name="T113" fmla="*/ 296 w 296"/>
                <a:gd name="T114" fmla="*/ 243 h 24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96" h="243">
                  <a:moveTo>
                    <a:pt x="294" y="5"/>
                  </a:moveTo>
                  <a:lnTo>
                    <a:pt x="294" y="15"/>
                  </a:lnTo>
                  <a:lnTo>
                    <a:pt x="294" y="27"/>
                  </a:lnTo>
                  <a:lnTo>
                    <a:pt x="294" y="36"/>
                  </a:lnTo>
                  <a:lnTo>
                    <a:pt x="294" y="51"/>
                  </a:lnTo>
                  <a:lnTo>
                    <a:pt x="294" y="60"/>
                  </a:lnTo>
                  <a:lnTo>
                    <a:pt x="293" y="77"/>
                  </a:lnTo>
                  <a:lnTo>
                    <a:pt x="293" y="89"/>
                  </a:lnTo>
                  <a:lnTo>
                    <a:pt x="295" y="104"/>
                  </a:lnTo>
                  <a:lnTo>
                    <a:pt x="294" y="118"/>
                  </a:lnTo>
                  <a:lnTo>
                    <a:pt x="294" y="135"/>
                  </a:lnTo>
                  <a:lnTo>
                    <a:pt x="295" y="149"/>
                  </a:lnTo>
                  <a:lnTo>
                    <a:pt x="294" y="160"/>
                  </a:lnTo>
                  <a:lnTo>
                    <a:pt x="296" y="172"/>
                  </a:lnTo>
                  <a:lnTo>
                    <a:pt x="296" y="184"/>
                  </a:lnTo>
                  <a:lnTo>
                    <a:pt x="296" y="199"/>
                  </a:lnTo>
                  <a:lnTo>
                    <a:pt x="294" y="209"/>
                  </a:lnTo>
                  <a:lnTo>
                    <a:pt x="296" y="220"/>
                  </a:lnTo>
                  <a:lnTo>
                    <a:pt x="296" y="230"/>
                  </a:lnTo>
                  <a:lnTo>
                    <a:pt x="296" y="243"/>
                  </a:lnTo>
                  <a:lnTo>
                    <a:pt x="281" y="243"/>
                  </a:lnTo>
                  <a:lnTo>
                    <a:pt x="260" y="241"/>
                  </a:lnTo>
                  <a:lnTo>
                    <a:pt x="221" y="237"/>
                  </a:lnTo>
                  <a:lnTo>
                    <a:pt x="202" y="237"/>
                  </a:lnTo>
                  <a:lnTo>
                    <a:pt x="200" y="222"/>
                  </a:lnTo>
                  <a:lnTo>
                    <a:pt x="202" y="210"/>
                  </a:lnTo>
                  <a:lnTo>
                    <a:pt x="200" y="196"/>
                  </a:lnTo>
                  <a:lnTo>
                    <a:pt x="202" y="183"/>
                  </a:lnTo>
                  <a:lnTo>
                    <a:pt x="200" y="173"/>
                  </a:lnTo>
                  <a:lnTo>
                    <a:pt x="202" y="162"/>
                  </a:lnTo>
                  <a:lnTo>
                    <a:pt x="157" y="162"/>
                  </a:lnTo>
                  <a:lnTo>
                    <a:pt x="141" y="161"/>
                  </a:lnTo>
                  <a:lnTo>
                    <a:pt x="123" y="160"/>
                  </a:lnTo>
                  <a:lnTo>
                    <a:pt x="78" y="161"/>
                  </a:lnTo>
                  <a:lnTo>
                    <a:pt x="77" y="172"/>
                  </a:lnTo>
                  <a:lnTo>
                    <a:pt x="77" y="183"/>
                  </a:lnTo>
                  <a:lnTo>
                    <a:pt x="76" y="201"/>
                  </a:lnTo>
                  <a:lnTo>
                    <a:pt x="73" y="213"/>
                  </a:lnTo>
                  <a:lnTo>
                    <a:pt x="73" y="224"/>
                  </a:lnTo>
                  <a:lnTo>
                    <a:pt x="68" y="233"/>
                  </a:lnTo>
                  <a:lnTo>
                    <a:pt x="59" y="233"/>
                  </a:lnTo>
                  <a:lnTo>
                    <a:pt x="36" y="229"/>
                  </a:lnTo>
                  <a:lnTo>
                    <a:pt x="9" y="228"/>
                  </a:lnTo>
                  <a:lnTo>
                    <a:pt x="7" y="218"/>
                  </a:lnTo>
                  <a:lnTo>
                    <a:pt x="7" y="205"/>
                  </a:lnTo>
                  <a:lnTo>
                    <a:pt x="4" y="191"/>
                  </a:lnTo>
                  <a:lnTo>
                    <a:pt x="4" y="173"/>
                  </a:lnTo>
                  <a:lnTo>
                    <a:pt x="3" y="162"/>
                  </a:lnTo>
                  <a:lnTo>
                    <a:pt x="6" y="151"/>
                  </a:lnTo>
                  <a:lnTo>
                    <a:pt x="6" y="137"/>
                  </a:lnTo>
                  <a:lnTo>
                    <a:pt x="3" y="128"/>
                  </a:lnTo>
                  <a:lnTo>
                    <a:pt x="4" y="116"/>
                  </a:lnTo>
                  <a:lnTo>
                    <a:pt x="2" y="101"/>
                  </a:lnTo>
                  <a:lnTo>
                    <a:pt x="2" y="87"/>
                  </a:lnTo>
                  <a:lnTo>
                    <a:pt x="0" y="75"/>
                  </a:lnTo>
                  <a:lnTo>
                    <a:pt x="2" y="63"/>
                  </a:lnTo>
                  <a:lnTo>
                    <a:pt x="1" y="48"/>
                  </a:lnTo>
                  <a:lnTo>
                    <a:pt x="2" y="34"/>
                  </a:lnTo>
                  <a:lnTo>
                    <a:pt x="1" y="24"/>
                  </a:lnTo>
                  <a:lnTo>
                    <a:pt x="1" y="14"/>
                  </a:lnTo>
                  <a:lnTo>
                    <a:pt x="1" y="7"/>
                  </a:lnTo>
                  <a:lnTo>
                    <a:pt x="26" y="7"/>
                  </a:lnTo>
                  <a:lnTo>
                    <a:pt x="51" y="5"/>
                  </a:lnTo>
                  <a:lnTo>
                    <a:pt x="84" y="6"/>
                  </a:lnTo>
                  <a:lnTo>
                    <a:pt x="118" y="5"/>
                  </a:lnTo>
                  <a:lnTo>
                    <a:pt x="151" y="5"/>
                  </a:lnTo>
                  <a:lnTo>
                    <a:pt x="181" y="3"/>
                  </a:lnTo>
                  <a:lnTo>
                    <a:pt x="205" y="3"/>
                  </a:lnTo>
                  <a:lnTo>
                    <a:pt x="233" y="2"/>
                  </a:lnTo>
                  <a:lnTo>
                    <a:pt x="256" y="1"/>
                  </a:lnTo>
                  <a:lnTo>
                    <a:pt x="272" y="1"/>
                  </a:lnTo>
                  <a:lnTo>
                    <a:pt x="288" y="0"/>
                  </a:lnTo>
                  <a:lnTo>
                    <a:pt x="294" y="0"/>
                  </a:lnTo>
                  <a:lnTo>
                    <a:pt x="294" y="3"/>
                  </a:lnTo>
                  <a:lnTo>
                    <a:pt x="294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63" name="Freeform 159"/>
            <p:cNvSpPr>
              <a:spLocks/>
            </p:cNvSpPr>
            <p:nvPr/>
          </p:nvSpPr>
          <p:spPr bwMode="auto">
            <a:xfrm>
              <a:off x="4624" y="3005"/>
              <a:ext cx="68" cy="237"/>
            </a:xfrm>
            <a:custGeom>
              <a:avLst/>
              <a:gdLst>
                <a:gd name="T0" fmla="*/ 62 w 68"/>
                <a:gd name="T1" fmla="*/ 147 h 237"/>
                <a:gd name="T2" fmla="*/ 62 w 68"/>
                <a:gd name="T3" fmla="*/ 149 h 237"/>
                <a:gd name="T4" fmla="*/ 62 w 68"/>
                <a:gd name="T5" fmla="*/ 156 h 237"/>
                <a:gd name="T6" fmla="*/ 62 w 68"/>
                <a:gd name="T7" fmla="*/ 166 h 237"/>
                <a:gd name="T8" fmla="*/ 65 w 68"/>
                <a:gd name="T9" fmla="*/ 176 h 237"/>
                <a:gd name="T10" fmla="*/ 65 w 68"/>
                <a:gd name="T11" fmla="*/ 181 h 237"/>
                <a:gd name="T12" fmla="*/ 65 w 68"/>
                <a:gd name="T13" fmla="*/ 191 h 237"/>
                <a:gd name="T14" fmla="*/ 62 w 68"/>
                <a:gd name="T15" fmla="*/ 200 h 237"/>
                <a:gd name="T16" fmla="*/ 54 w 68"/>
                <a:gd name="T17" fmla="*/ 205 h 237"/>
                <a:gd name="T18" fmla="*/ 43 w 68"/>
                <a:gd name="T19" fmla="*/ 213 h 237"/>
                <a:gd name="T20" fmla="*/ 30 w 68"/>
                <a:gd name="T21" fmla="*/ 221 h 237"/>
                <a:gd name="T22" fmla="*/ 15 w 68"/>
                <a:gd name="T23" fmla="*/ 230 h 237"/>
                <a:gd name="T24" fmla="*/ 3 w 68"/>
                <a:gd name="T25" fmla="*/ 237 h 237"/>
                <a:gd name="T26" fmla="*/ 3 w 68"/>
                <a:gd name="T27" fmla="*/ 227 h 237"/>
                <a:gd name="T28" fmla="*/ 1 w 68"/>
                <a:gd name="T29" fmla="*/ 215 h 237"/>
                <a:gd name="T30" fmla="*/ 3 w 68"/>
                <a:gd name="T31" fmla="*/ 204 h 237"/>
                <a:gd name="T32" fmla="*/ 3 w 68"/>
                <a:gd name="T33" fmla="*/ 193 h 237"/>
                <a:gd name="T34" fmla="*/ 2 w 68"/>
                <a:gd name="T35" fmla="*/ 184 h 237"/>
                <a:gd name="T36" fmla="*/ 2 w 68"/>
                <a:gd name="T37" fmla="*/ 174 h 237"/>
                <a:gd name="T38" fmla="*/ 2 w 68"/>
                <a:gd name="T39" fmla="*/ 168 h 237"/>
                <a:gd name="T40" fmla="*/ 1 w 68"/>
                <a:gd name="T41" fmla="*/ 157 h 237"/>
                <a:gd name="T42" fmla="*/ 4 w 68"/>
                <a:gd name="T43" fmla="*/ 145 h 237"/>
                <a:gd name="T44" fmla="*/ 0 w 68"/>
                <a:gd name="T45" fmla="*/ 132 h 237"/>
                <a:gd name="T46" fmla="*/ 1 w 68"/>
                <a:gd name="T47" fmla="*/ 117 h 237"/>
                <a:gd name="T48" fmla="*/ 2 w 68"/>
                <a:gd name="T49" fmla="*/ 104 h 237"/>
                <a:gd name="T50" fmla="*/ 0 w 68"/>
                <a:gd name="T51" fmla="*/ 87 h 237"/>
                <a:gd name="T52" fmla="*/ 1 w 68"/>
                <a:gd name="T53" fmla="*/ 71 h 237"/>
                <a:gd name="T54" fmla="*/ 2 w 68"/>
                <a:gd name="T55" fmla="*/ 51 h 237"/>
                <a:gd name="T56" fmla="*/ 2 w 68"/>
                <a:gd name="T57" fmla="*/ 33 h 237"/>
                <a:gd name="T58" fmla="*/ 4 w 68"/>
                <a:gd name="T59" fmla="*/ 20 h 237"/>
                <a:gd name="T60" fmla="*/ 2 w 68"/>
                <a:gd name="T61" fmla="*/ 8 h 237"/>
                <a:gd name="T62" fmla="*/ 2 w 68"/>
                <a:gd name="T63" fmla="*/ 0 h 237"/>
                <a:gd name="T64" fmla="*/ 31 w 68"/>
                <a:gd name="T65" fmla="*/ 4 h 237"/>
                <a:gd name="T66" fmla="*/ 49 w 68"/>
                <a:gd name="T67" fmla="*/ 8 h 237"/>
                <a:gd name="T68" fmla="*/ 57 w 68"/>
                <a:gd name="T69" fmla="*/ 10 h 237"/>
                <a:gd name="T70" fmla="*/ 67 w 68"/>
                <a:gd name="T71" fmla="*/ 13 h 237"/>
                <a:gd name="T72" fmla="*/ 68 w 68"/>
                <a:gd name="T73" fmla="*/ 19 h 237"/>
                <a:gd name="T74" fmla="*/ 66 w 68"/>
                <a:gd name="T75" fmla="*/ 36 h 237"/>
                <a:gd name="T76" fmla="*/ 66 w 68"/>
                <a:gd name="T77" fmla="*/ 57 h 237"/>
                <a:gd name="T78" fmla="*/ 66 w 68"/>
                <a:gd name="T79" fmla="*/ 77 h 237"/>
                <a:gd name="T80" fmla="*/ 65 w 68"/>
                <a:gd name="T81" fmla="*/ 93 h 237"/>
                <a:gd name="T82" fmla="*/ 65 w 68"/>
                <a:gd name="T83" fmla="*/ 107 h 237"/>
                <a:gd name="T84" fmla="*/ 62 w 68"/>
                <a:gd name="T85" fmla="*/ 123 h 237"/>
                <a:gd name="T86" fmla="*/ 64 w 68"/>
                <a:gd name="T87" fmla="*/ 135 h 237"/>
                <a:gd name="T88" fmla="*/ 62 w 68"/>
                <a:gd name="T89" fmla="*/ 147 h 23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8"/>
                <a:gd name="T136" fmla="*/ 0 h 237"/>
                <a:gd name="T137" fmla="*/ 68 w 68"/>
                <a:gd name="T138" fmla="*/ 237 h 23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8" h="237">
                  <a:moveTo>
                    <a:pt x="62" y="147"/>
                  </a:moveTo>
                  <a:lnTo>
                    <a:pt x="62" y="149"/>
                  </a:lnTo>
                  <a:lnTo>
                    <a:pt x="62" y="156"/>
                  </a:lnTo>
                  <a:lnTo>
                    <a:pt x="62" y="166"/>
                  </a:lnTo>
                  <a:lnTo>
                    <a:pt x="65" y="176"/>
                  </a:lnTo>
                  <a:lnTo>
                    <a:pt x="65" y="181"/>
                  </a:lnTo>
                  <a:lnTo>
                    <a:pt x="65" y="191"/>
                  </a:lnTo>
                  <a:lnTo>
                    <a:pt x="62" y="200"/>
                  </a:lnTo>
                  <a:lnTo>
                    <a:pt x="54" y="205"/>
                  </a:lnTo>
                  <a:lnTo>
                    <a:pt x="43" y="213"/>
                  </a:lnTo>
                  <a:lnTo>
                    <a:pt x="30" y="221"/>
                  </a:lnTo>
                  <a:lnTo>
                    <a:pt x="15" y="230"/>
                  </a:lnTo>
                  <a:lnTo>
                    <a:pt x="3" y="237"/>
                  </a:lnTo>
                  <a:lnTo>
                    <a:pt x="3" y="227"/>
                  </a:lnTo>
                  <a:lnTo>
                    <a:pt x="1" y="215"/>
                  </a:lnTo>
                  <a:lnTo>
                    <a:pt x="3" y="204"/>
                  </a:lnTo>
                  <a:lnTo>
                    <a:pt x="3" y="193"/>
                  </a:lnTo>
                  <a:lnTo>
                    <a:pt x="2" y="184"/>
                  </a:lnTo>
                  <a:lnTo>
                    <a:pt x="2" y="174"/>
                  </a:lnTo>
                  <a:lnTo>
                    <a:pt x="2" y="168"/>
                  </a:lnTo>
                  <a:lnTo>
                    <a:pt x="1" y="157"/>
                  </a:lnTo>
                  <a:lnTo>
                    <a:pt x="4" y="145"/>
                  </a:lnTo>
                  <a:lnTo>
                    <a:pt x="0" y="132"/>
                  </a:lnTo>
                  <a:lnTo>
                    <a:pt x="1" y="117"/>
                  </a:lnTo>
                  <a:lnTo>
                    <a:pt x="2" y="104"/>
                  </a:lnTo>
                  <a:lnTo>
                    <a:pt x="0" y="87"/>
                  </a:lnTo>
                  <a:lnTo>
                    <a:pt x="1" y="71"/>
                  </a:lnTo>
                  <a:lnTo>
                    <a:pt x="2" y="51"/>
                  </a:lnTo>
                  <a:lnTo>
                    <a:pt x="2" y="33"/>
                  </a:lnTo>
                  <a:lnTo>
                    <a:pt x="4" y="20"/>
                  </a:lnTo>
                  <a:lnTo>
                    <a:pt x="2" y="8"/>
                  </a:lnTo>
                  <a:lnTo>
                    <a:pt x="2" y="0"/>
                  </a:lnTo>
                  <a:lnTo>
                    <a:pt x="31" y="4"/>
                  </a:lnTo>
                  <a:lnTo>
                    <a:pt x="49" y="8"/>
                  </a:lnTo>
                  <a:lnTo>
                    <a:pt x="57" y="10"/>
                  </a:lnTo>
                  <a:lnTo>
                    <a:pt x="67" y="13"/>
                  </a:lnTo>
                  <a:lnTo>
                    <a:pt x="68" y="19"/>
                  </a:lnTo>
                  <a:lnTo>
                    <a:pt x="66" y="36"/>
                  </a:lnTo>
                  <a:lnTo>
                    <a:pt x="66" y="57"/>
                  </a:lnTo>
                  <a:lnTo>
                    <a:pt x="66" y="77"/>
                  </a:lnTo>
                  <a:lnTo>
                    <a:pt x="65" y="93"/>
                  </a:lnTo>
                  <a:lnTo>
                    <a:pt x="65" y="107"/>
                  </a:lnTo>
                  <a:lnTo>
                    <a:pt x="62" y="123"/>
                  </a:lnTo>
                  <a:lnTo>
                    <a:pt x="64" y="135"/>
                  </a:lnTo>
                  <a:lnTo>
                    <a:pt x="62" y="1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64" name="Freeform 160"/>
            <p:cNvSpPr>
              <a:spLocks/>
            </p:cNvSpPr>
            <p:nvPr/>
          </p:nvSpPr>
          <p:spPr bwMode="auto">
            <a:xfrm>
              <a:off x="4536" y="2968"/>
              <a:ext cx="15" cy="12"/>
            </a:xfrm>
            <a:custGeom>
              <a:avLst/>
              <a:gdLst>
                <a:gd name="T0" fmla="*/ 14 w 15"/>
                <a:gd name="T1" fmla="*/ 12 h 12"/>
                <a:gd name="T2" fmla="*/ 15 w 15"/>
                <a:gd name="T3" fmla="*/ 3 h 12"/>
                <a:gd name="T4" fmla="*/ 0 w 15"/>
                <a:gd name="T5" fmla="*/ 0 h 12"/>
                <a:gd name="T6" fmla="*/ 0 w 15"/>
                <a:gd name="T7" fmla="*/ 11 h 12"/>
                <a:gd name="T8" fmla="*/ 14 w 15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12"/>
                <a:gd name="T17" fmla="*/ 15 w 15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12">
                  <a:moveTo>
                    <a:pt x="14" y="12"/>
                  </a:moveTo>
                  <a:lnTo>
                    <a:pt x="15" y="3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4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65" name="Freeform 161"/>
            <p:cNvSpPr>
              <a:spLocks/>
            </p:cNvSpPr>
            <p:nvPr/>
          </p:nvSpPr>
          <p:spPr bwMode="auto">
            <a:xfrm>
              <a:off x="4503" y="2968"/>
              <a:ext cx="26" cy="13"/>
            </a:xfrm>
            <a:custGeom>
              <a:avLst/>
              <a:gdLst>
                <a:gd name="T0" fmla="*/ 26 w 26"/>
                <a:gd name="T1" fmla="*/ 12 h 13"/>
                <a:gd name="T2" fmla="*/ 26 w 26"/>
                <a:gd name="T3" fmla="*/ 0 h 13"/>
                <a:gd name="T4" fmla="*/ 14 w 26"/>
                <a:gd name="T5" fmla="*/ 1 h 13"/>
                <a:gd name="T6" fmla="*/ 5 w 26"/>
                <a:gd name="T7" fmla="*/ 2 h 13"/>
                <a:gd name="T8" fmla="*/ 0 w 26"/>
                <a:gd name="T9" fmla="*/ 3 h 13"/>
                <a:gd name="T10" fmla="*/ 0 w 26"/>
                <a:gd name="T11" fmla="*/ 8 h 13"/>
                <a:gd name="T12" fmla="*/ 0 w 26"/>
                <a:gd name="T13" fmla="*/ 13 h 13"/>
                <a:gd name="T14" fmla="*/ 26 w 26"/>
                <a:gd name="T15" fmla="*/ 12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13"/>
                <a:gd name="T26" fmla="*/ 26 w 26"/>
                <a:gd name="T27" fmla="*/ 13 h 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13">
                  <a:moveTo>
                    <a:pt x="26" y="12"/>
                  </a:moveTo>
                  <a:lnTo>
                    <a:pt x="26" y="0"/>
                  </a:lnTo>
                  <a:lnTo>
                    <a:pt x="14" y="1"/>
                  </a:lnTo>
                  <a:lnTo>
                    <a:pt x="5" y="2"/>
                  </a:lnTo>
                  <a:lnTo>
                    <a:pt x="0" y="3"/>
                  </a:lnTo>
                  <a:lnTo>
                    <a:pt x="0" y="8"/>
                  </a:lnTo>
                  <a:lnTo>
                    <a:pt x="0" y="13"/>
                  </a:lnTo>
                  <a:lnTo>
                    <a:pt x="26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66" name="Freeform 162"/>
            <p:cNvSpPr>
              <a:spLocks/>
            </p:cNvSpPr>
            <p:nvPr/>
          </p:nvSpPr>
          <p:spPr bwMode="auto">
            <a:xfrm>
              <a:off x="4578" y="3225"/>
              <a:ext cx="36" cy="20"/>
            </a:xfrm>
            <a:custGeom>
              <a:avLst/>
              <a:gdLst>
                <a:gd name="T0" fmla="*/ 33 w 36"/>
                <a:gd name="T1" fmla="*/ 0 h 20"/>
                <a:gd name="T2" fmla="*/ 36 w 36"/>
                <a:gd name="T3" fmla="*/ 20 h 20"/>
                <a:gd name="T4" fmla="*/ 0 w 36"/>
                <a:gd name="T5" fmla="*/ 18 h 20"/>
                <a:gd name="T6" fmla="*/ 30 w 36"/>
                <a:gd name="T7" fmla="*/ 16 h 20"/>
                <a:gd name="T8" fmla="*/ 33 w 36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20"/>
                <a:gd name="T17" fmla="*/ 36 w 3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20">
                  <a:moveTo>
                    <a:pt x="33" y="0"/>
                  </a:moveTo>
                  <a:lnTo>
                    <a:pt x="36" y="20"/>
                  </a:lnTo>
                  <a:lnTo>
                    <a:pt x="0" y="18"/>
                  </a:lnTo>
                  <a:lnTo>
                    <a:pt x="30" y="16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67" name="Freeform 163"/>
            <p:cNvSpPr>
              <a:spLocks/>
            </p:cNvSpPr>
            <p:nvPr/>
          </p:nvSpPr>
          <p:spPr bwMode="auto">
            <a:xfrm>
              <a:off x="4334" y="3211"/>
              <a:ext cx="38" cy="19"/>
            </a:xfrm>
            <a:custGeom>
              <a:avLst/>
              <a:gdLst>
                <a:gd name="T0" fmla="*/ 38 w 38"/>
                <a:gd name="T1" fmla="*/ 19 h 19"/>
                <a:gd name="T2" fmla="*/ 1 w 38"/>
                <a:gd name="T3" fmla="*/ 19 h 19"/>
                <a:gd name="T4" fmla="*/ 0 w 38"/>
                <a:gd name="T5" fmla="*/ 0 h 19"/>
                <a:gd name="T6" fmla="*/ 5 w 38"/>
                <a:gd name="T7" fmla="*/ 16 h 19"/>
                <a:gd name="T8" fmla="*/ 38 w 38"/>
                <a:gd name="T9" fmla="*/ 19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19"/>
                <a:gd name="T17" fmla="*/ 38 w 38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19">
                  <a:moveTo>
                    <a:pt x="38" y="19"/>
                  </a:moveTo>
                  <a:lnTo>
                    <a:pt x="1" y="19"/>
                  </a:lnTo>
                  <a:lnTo>
                    <a:pt x="0" y="0"/>
                  </a:lnTo>
                  <a:lnTo>
                    <a:pt x="5" y="16"/>
                  </a:lnTo>
                  <a:lnTo>
                    <a:pt x="38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68" name="Freeform 164"/>
            <p:cNvSpPr>
              <a:spLocks/>
            </p:cNvSpPr>
            <p:nvPr/>
          </p:nvSpPr>
          <p:spPr bwMode="auto">
            <a:xfrm>
              <a:off x="4496" y="2958"/>
              <a:ext cx="61" cy="10"/>
            </a:xfrm>
            <a:custGeom>
              <a:avLst/>
              <a:gdLst>
                <a:gd name="T0" fmla="*/ 61 w 61"/>
                <a:gd name="T1" fmla="*/ 10 h 10"/>
                <a:gd name="T2" fmla="*/ 35 w 61"/>
                <a:gd name="T3" fmla="*/ 5 h 10"/>
                <a:gd name="T4" fmla="*/ 1 w 61"/>
                <a:gd name="T5" fmla="*/ 9 h 10"/>
                <a:gd name="T6" fmla="*/ 0 w 61"/>
                <a:gd name="T7" fmla="*/ 4 h 10"/>
                <a:gd name="T8" fmla="*/ 35 w 61"/>
                <a:gd name="T9" fmla="*/ 0 h 10"/>
                <a:gd name="T10" fmla="*/ 61 w 61"/>
                <a:gd name="T11" fmla="*/ 4 h 10"/>
                <a:gd name="T12" fmla="*/ 61 w 61"/>
                <a:gd name="T13" fmla="*/ 1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"/>
                <a:gd name="T22" fmla="*/ 0 h 10"/>
                <a:gd name="T23" fmla="*/ 61 w 61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" h="10">
                  <a:moveTo>
                    <a:pt x="61" y="10"/>
                  </a:moveTo>
                  <a:lnTo>
                    <a:pt x="35" y="5"/>
                  </a:lnTo>
                  <a:lnTo>
                    <a:pt x="1" y="9"/>
                  </a:lnTo>
                  <a:lnTo>
                    <a:pt x="0" y="4"/>
                  </a:lnTo>
                  <a:lnTo>
                    <a:pt x="35" y="0"/>
                  </a:lnTo>
                  <a:lnTo>
                    <a:pt x="61" y="4"/>
                  </a:lnTo>
                  <a:lnTo>
                    <a:pt x="61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69" name="Freeform 165"/>
            <p:cNvSpPr>
              <a:spLocks/>
            </p:cNvSpPr>
            <p:nvPr/>
          </p:nvSpPr>
          <p:spPr bwMode="auto">
            <a:xfrm>
              <a:off x="4623" y="3201"/>
              <a:ext cx="60" cy="41"/>
            </a:xfrm>
            <a:custGeom>
              <a:avLst/>
              <a:gdLst>
                <a:gd name="T0" fmla="*/ 0 w 60"/>
                <a:gd name="T1" fmla="*/ 37 h 41"/>
                <a:gd name="T2" fmla="*/ 60 w 60"/>
                <a:gd name="T3" fmla="*/ 0 h 41"/>
                <a:gd name="T4" fmla="*/ 0 w 60"/>
                <a:gd name="T5" fmla="*/ 41 h 41"/>
                <a:gd name="T6" fmla="*/ 0 w 60"/>
                <a:gd name="T7" fmla="*/ 37 h 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41"/>
                <a:gd name="T14" fmla="*/ 60 w 60"/>
                <a:gd name="T15" fmla="*/ 41 h 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41">
                  <a:moveTo>
                    <a:pt x="0" y="37"/>
                  </a:moveTo>
                  <a:lnTo>
                    <a:pt x="60" y="0"/>
                  </a:lnTo>
                  <a:lnTo>
                    <a:pt x="0" y="41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70" name="Freeform 166"/>
            <p:cNvSpPr>
              <a:spLocks/>
            </p:cNvSpPr>
            <p:nvPr/>
          </p:nvSpPr>
          <p:spPr bwMode="auto">
            <a:xfrm>
              <a:off x="4386" y="3250"/>
              <a:ext cx="117" cy="10"/>
            </a:xfrm>
            <a:custGeom>
              <a:avLst/>
              <a:gdLst>
                <a:gd name="T0" fmla="*/ 2 w 117"/>
                <a:gd name="T1" fmla="*/ 8 h 10"/>
                <a:gd name="T2" fmla="*/ 65 w 117"/>
                <a:gd name="T3" fmla="*/ 8 h 10"/>
                <a:gd name="T4" fmla="*/ 117 w 117"/>
                <a:gd name="T5" fmla="*/ 10 h 10"/>
                <a:gd name="T6" fmla="*/ 115 w 117"/>
                <a:gd name="T7" fmla="*/ 2 h 10"/>
                <a:gd name="T8" fmla="*/ 59 w 117"/>
                <a:gd name="T9" fmla="*/ 1 h 10"/>
                <a:gd name="T10" fmla="*/ 0 w 117"/>
                <a:gd name="T11" fmla="*/ 0 h 10"/>
                <a:gd name="T12" fmla="*/ 2 w 117"/>
                <a:gd name="T13" fmla="*/ 7 h 10"/>
                <a:gd name="T14" fmla="*/ 2 w 117"/>
                <a:gd name="T15" fmla="*/ 8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7"/>
                <a:gd name="T25" fmla="*/ 0 h 10"/>
                <a:gd name="T26" fmla="*/ 117 w 117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7" h="10">
                  <a:moveTo>
                    <a:pt x="2" y="8"/>
                  </a:moveTo>
                  <a:lnTo>
                    <a:pt x="65" y="8"/>
                  </a:lnTo>
                  <a:lnTo>
                    <a:pt x="117" y="10"/>
                  </a:lnTo>
                  <a:lnTo>
                    <a:pt x="115" y="2"/>
                  </a:lnTo>
                  <a:lnTo>
                    <a:pt x="59" y="1"/>
                  </a:lnTo>
                  <a:lnTo>
                    <a:pt x="0" y="0"/>
                  </a:lnTo>
                  <a:lnTo>
                    <a:pt x="2" y="7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71" name="Freeform 167"/>
            <p:cNvSpPr>
              <a:spLocks/>
            </p:cNvSpPr>
            <p:nvPr/>
          </p:nvSpPr>
          <p:spPr bwMode="auto">
            <a:xfrm>
              <a:off x="4375" y="3262"/>
              <a:ext cx="133" cy="20"/>
            </a:xfrm>
            <a:custGeom>
              <a:avLst/>
              <a:gdLst>
                <a:gd name="T0" fmla="*/ 133 w 133"/>
                <a:gd name="T1" fmla="*/ 2 h 20"/>
                <a:gd name="T2" fmla="*/ 73 w 133"/>
                <a:gd name="T3" fmla="*/ 1 h 20"/>
                <a:gd name="T4" fmla="*/ 13 w 133"/>
                <a:gd name="T5" fmla="*/ 0 h 20"/>
                <a:gd name="T6" fmla="*/ 8 w 133"/>
                <a:gd name="T7" fmla="*/ 9 h 20"/>
                <a:gd name="T8" fmla="*/ 0 w 133"/>
                <a:gd name="T9" fmla="*/ 17 h 20"/>
                <a:gd name="T10" fmla="*/ 61 w 133"/>
                <a:gd name="T11" fmla="*/ 19 h 20"/>
                <a:gd name="T12" fmla="*/ 125 w 133"/>
                <a:gd name="T13" fmla="*/ 20 h 20"/>
                <a:gd name="T14" fmla="*/ 129 w 133"/>
                <a:gd name="T15" fmla="*/ 11 h 20"/>
                <a:gd name="T16" fmla="*/ 133 w 133"/>
                <a:gd name="T17" fmla="*/ 2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3"/>
                <a:gd name="T28" fmla="*/ 0 h 20"/>
                <a:gd name="T29" fmla="*/ 133 w 133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3" h="20">
                  <a:moveTo>
                    <a:pt x="133" y="2"/>
                  </a:moveTo>
                  <a:lnTo>
                    <a:pt x="73" y="1"/>
                  </a:lnTo>
                  <a:lnTo>
                    <a:pt x="13" y="0"/>
                  </a:lnTo>
                  <a:lnTo>
                    <a:pt x="8" y="9"/>
                  </a:lnTo>
                  <a:lnTo>
                    <a:pt x="0" y="17"/>
                  </a:lnTo>
                  <a:lnTo>
                    <a:pt x="61" y="19"/>
                  </a:lnTo>
                  <a:lnTo>
                    <a:pt x="125" y="20"/>
                  </a:lnTo>
                  <a:lnTo>
                    <a:pt x="129" y="11"/>
                  </a:lnTo>
                  <a:lnTo>
                    <a:pt x="133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72" name="Freeform 168"/>
            <p:cNvSpPr>
              <a:spLocks/>
            </p:cNvSpPr>
            <p:nvPr/>
          </p:nvSpPr>
          <p:spPr bwMode="auto">
            <a:xfrm>
              <a:off x="4354" y="3284"/>
              <a:ext cx="142" cy="26"/>
            </a:xfrm>
            <a:custGeom>
              <a:avLst/>
              <a:gdLst>
                <a:gd name="T0" fmla="*/ 142 w 142"/>
                <a:gd name="T1" fmla="*/ 4 h 26"/>
                <a:gd name="T2" fmla="*/ 78 w 142"/>
                <a:gd name="T3" fmla="*/ 1 h 26"/>
                <a:gd name="T4" fmla="*/ 18 w 142"/>
                <a:gd name="T5" fmla="*/ 0 h 26"/>
                <a:gd name="T6" fmla="*/ 12 w 142"/>
                <a:gd name="T7" fmla="*/ 8 h 26"/>
                <a:gd name="T8" fmla="*/ 0 w 142"/>
                <a:gd name="T9" fmla="*/ 19 h 26"/>
                <a:gd name="T10" fmla="*/ 66 w 142"/>
                <a:gd name="T11" fmla="*/ 24 h 26"/>
                <a:gd name="T12" fmla="*/ 137 w 142"/>
                <a:gd name="T13" fmla="*/ 26 h 26"/>
                <a:gd name="T14" fmla="*/ 139 w 142"/>
                <a:gd name="T15" fmla="*/ 15 h 26"/>
                <a:gd name="T16" fmla="*/ 142 w 142"/>
                <a:gd name="T17" fmla="*/ 4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2"/>
                <a:gd name="T28" fmla="*/ 0 h 26"/>
                <a:gd name="T29" fmla="*/ 142 w 142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2" h="26">
                  <a:moveTo>
                    <a:pt x="142" y="4"/>
                  </a:moveTo>
                  <a:lnTo>
                    <a:pt x="78" y="1"/>
                  </a:lnTo>
                  <a:lnTo>
                    <a:pt x="18" y="0"/>
                  </a:lnTo>
                  <a:lnTo>
                    <a:pt x="12" y="8"/>
                  </a:lnTo>
                  <a:lnTo>
                    <a:pt x="0" y="19"/>
                  </a:lnTo>
                  <a:lnTo>
                    <a:pt x="66" y="24"/>
                  </a:lnTo>
                  <a:lnTo>
                    <a:pt x="137" y="26"/>
                  </a:lnTo>
                  <a:lnTo>
                    <a:pt x="139" y="15"/>
                  </a:lnTo>
                  <a:lnTo>
                    <a:pt x="142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73" name="Freeform 169"/>
            <p:cNvSpPr>
              <a:spLocks/>
            </p:cNvSpPr>
            <p:nvPr/>
          </p:nvSpPr>
          <p:spPr bwMode="auto">
            <a:xfrm>
              <a:off x="4387" y="3230"/>
              <a:ext cx="126" cy="18"/>
            </a:xfrm>
            <a:custGeom>
              <a:avLst/>
              <a:gdLst>
                <a:gd name="T0" fmla="*/ 126 w 126"/>
                <a:gd name="T1" fmla="*/ 1 h 18"/>
                <a:gd name="T2" fmla="*/ 66 w 126"/>
                <a:gd name="T3" fmla="*/ 0 h 18"/>
                <a:gd name="T4" fmla="*/ 15 w 126"/>
                <a:gd name="T5" fmla="*/ 0 h 18"/>
                <a:gd name="T6" fmla="*/ 0 w 126"/>
                <a:gd name="T7" fmla="*/ 17 h 18"/>
                <a:gd name="T8" fmla="*/ 61 w 126"/>
                <a:gd name="T9" fmla="*/ 17 h 18"/>
                <a:gd name="T10" fmla="*/ 114 w 126"/>
                <a:gd name="T11" fmla="*/ 18 h 18"/>
                <a:gd name="T12" fmla="*/ 126 w 126"/>
                <a:gd name="T13" fmla="*/ 1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18"/>
                <a:gd name="T23" fmla="*/ 126 w 126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18">
                  <a:moveTo>
                    <a:pt x="126" y="1"/>
                  </a:moveTo>
                  <a:lnTo>
                    <a:pt x="66" y="0"/>
                  </a:lnTo>
                  <a:lnTo>
                    <a:pt x="15" y="0"/>
                  </a:lnTo>
                  <a:lnTo>
                    <a:pt x="0" y="17"/>
                  </a:lnTo>
                  <a:lnTo>
                    <a:pt x="61" y="17"/>
                  </a:lnTo>
                  <a:lnTo>
                    <a:pt x="114" y="18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74" name="Freeform 170"/>
            <p:cNvSpPr>
              <a:spLocks/>
            </p:cNvSpPr>
            <p:nvPr/>
          </p:nvSpPr>
          <p:spPr bwMode="auto">
            <a:xfrm>
              <a:off x="4507" y="3236"/>
              <a:ext cx="11" cy="24"/>
            </a:xfrm>
            <a:custGeom>
              <a:avLst/>
              <a:gdLst>
                <a:gd name="T0" fmla="*/ 1 w 11"/>
                <a:gd name="T1" fmla="*/ 24 h 24"/>
                <a:gd name="T2" fmla="*/ 0 w 11"/>
                <a:gd name="T3" fmla="*/ 17 h 24"/>
                <a:gd name="T4" fmla="*/ 11 w 11"/>
                <a:gd name="T5" fmla="*/ 0 h 24"/>
                <a:gd name="T6" fmla="*/ 11 w 11"/>
                <a:gd name="T7" fmla="*/ 9 h 24"/>
                <a:gd name="T8" fmla="*/ 1 w 11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24"/>
                <a:gd name="T17" fmla="*/ 11 w 11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24">
                  <a:moveTo>
                    <a:pt x="1" y="24"/>
                  </a:moveTo>
                  <a:lnTo>
                    <a:pt x="0" y="17"/>
                  </a:lnTo>
                  <a:lnTo>
                    <a:pt x="11" y="0"/>
                  </a:lnTo>
                  <a:lnTo>
                    <a:pt x="11" y="9"/>
                  </a:lnTo>
                  <a:lnTo>
                    <a:pt x="1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75" name="Freeform 171"/>
            <p:cNvSpPr>
              <a:spLocks/>
            </p:cNvSpPr>
            <p:nvPr/>
          </p:nvSpPr>
          <p:spPr bwMode="auto">
            <a:xfrm>
              <a:off x="4437" y="3234"/>
              <a:ext cx="69" cy="9"/>
            </a:xfrm>
            <a:custGeom>
              <a:avLst/>
              <a:gdLst>
                <a:gd name="T0" fmla="*/ 69 w 69"/>
                <a:gd name="T1" fmla="*/ 0 h 9"/>
                <a:gd name="T2" fmla="*/ 63 w 69"/>
                <a:gd name="T3" fmla="*/ 9 h 9"/>
                <a:gd name="T4" fmla="*/ 0 w 69"/>
                <a:gd name="T5" fmla="*/ 9 h 9"/>
                <a:gd name="T6" fmla="*/ 59 w 69"/>
                <a:gd name="T7" fmla="*/ 7 h 9"/>
                <a:gd name="T8" fmla="*/ 69 w 69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9"/>
                <a:gd name="T17" fmla="*/ 69 w 69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9">
                  <a:moveTo>
                    <a:pt x="69" y="0"/>
                  </a:moveTo>
                  <a:lnTo>
                    <a:pt x="63" y="9"/>
                  </a:lnTo>
                  <a:lnTo>
                    <a:pt x="0" y="9"/>
                  </a:lnTo>
                  <a:lnTo>
                    <a:pt x="59" y="7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76" name="Freeform 172"/>
            <p:cNvSpPr>
              <a:spLocks/>
            </p:cNvSpPr>
            <p:nvPr/>
          </p:nvSpPr>
          <p:spPr bwMode="auto">
            <a:xfrm>
              <a:off x="4433" y="3268"/>
              <a:ext cx="69" cy="9"/>
            </a:xfrm>
            <a:custGeom>
              <a:avLst/>
              <a:gdLst>
                <a:gd name="T0" fmla="*/ 69 w 69"/>
                <a:gd name="T1" fmla="*/ 0 h 9"/>
                <a:gd name="T2" fmla="*/ 62 w 69"/>
                <a:gd name="T3" fmla="*/ 9 h 9"/>
                <a:gd name="T4" fmla="*/ 0 w 69"/>
                <a:gd name="T5" fmla="*/ 9 h 9"/>
                <a:gd name="T6" fmla="*/ 59 w 69"/>
                <a:gd name="T7" fmla="*/ 7 h 9"/>
                <a:gd name="T8" fmla="*/ 69 w 69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9"/>
                <a:gd name="T17" fmla="*/ 69 w 69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9">
                  <a:moveTo>
                    <a:pt x="69" y="0"/>
                  </a:moveTo>
                  <a:lnTo>
                    <a:pt x="62" y="9"/>
                  </a:lnTo>
                  <a:lnTo>
                    <a:pt x="0" y="9"/>
                  </a:lnTo>
                  <a:lnTo>
                    <a:pt x="59" y="7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77" name="Freeform 173"/>
            <p:cNvSpPr>
              <a:spLocks/>
            </p:cNvSpPr>
            <p:nvPr/>
          </p:nvSpPr>
          <p:spPr bwMode="auto">
            <a:xfrm>
              <a:off x="4420" y="3297"/>
              <a:ext cx="70" cy="10"/>
            </a:xfrm>
            <a:custGeom>
              <a:avLst/>
              <a:gdLst>
                <a:gd name="T0" fmla="*/ 70 w 70"/>
                <a:gd name="T1" fmla="*/ 0 h 10"/>
                <a:gd name="T2" fmla="*/ 62 w 70"/>
                <a:gd name="T3" fmla="*/ 10 h 10"/>
                <a:gd name="T4" fmla="*/ 0 w 70"/>
                <a:gd name="T5" fmla="*/ 8 h 10"/>
                <a:gd name="T6" fmla="*/ 58 w 70"/>
                <a:gd name="T7" fmla="*/ 8 h 10"/>
                <a:gd name="T8" fmla="*/ 70 w 70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"/>
                <a:gd name="T16" fmla="*/ 0 h 10"/>
                <a:gd name="T17" fmla="*/ 70 w 70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" h="10">
                  <a:moveTo>
                    <a:pt x="70" y="0"/>
                  </a:moveTo>
                  <a:lnTo>
                    <a:pt x="62" y="10"/>
                  </a:lnTo>
                  <a:lnTo>
                    <a:pt x="0" y="8"/>
                  </a:lnTo>
                  <a:lnTo>
                    <a:pt x="58" y="8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78" name="Freeform 174"/>
            <p:cNvSpPr>
              <a:spLocks/>
            </p:cNvSpPr>
            <p:nvPr/>
          </p:nvSpPr>
          <p:spPr bwMode="auto">
            <a:xfrm>
              <a:off x="4678" y="3184"/>
              <a:ext cx="23" cy="40"/>
            </a:xfrm>
            <a:custGeom>
              <a:avLst/>
              <a:gdLst>
                <a:gd name="T0" fmla="*/ 21 w 23"/>
                <a:gd name="T1" fmla="*/ 0 h 40"/>
                <a:gd name="T2" fmla="*/ 23 w 23"/>
                <a:gd name="T3" fmla="*/ 27 h 40"/>
                <a:gd name="T4" fmla="*/ 0 w 23"/>
                <a:gd name="T5" fmla="*/ 40 h 40"/>
                <a:gd name="T6" fmla="*/ 19 w 23"/>
                <a:gd name="T7" fmla="*/ 26 h 40"/>
                <a:gd name="T8" fmla="*/ 21 w 23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40"/>
                <a:gd name="T17" fmla="*/ 23 w 23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40">
                  <a:moveTo>
                    <a:pt x="21" y="0"/>
                  </a:moveTo>
                  <a:lnTo>
                    <a:pt x="23" y="27"/>
                  </a:lnTo>
                  <a:lnTo>
                    <a:pt x="0" y="40"/>
                  </a:lnTo>
                  <a:lnTo>
                    <a:pt x="19" y="26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79" name="Freeform 175"/>
            <p:cNvSpPr>
              <a:spLocks/>
            </p:cNvSpPr>
            <p:nvPr/>
          </p:nvSpPr>
          <p:spPr bwMode="auto">
            <a:xfrm>
              <a:off x="4578" y="3240"/>
              <a:ext cx="77" cy="19"/>
            </a:xfrm>
            <a:custGeom>
              <a:avLst/>
              <a:gdLst>
                <a:gd name="T0" fmla="*/ 77 w 77"/>
                <a:gd name="T1" fmla="*/ 0 h 19"/>
                <a:gd name="T2" fmla="*/ 50 w 77"/>
                <a:gd name="T3" fmla="*/ 19 h 19"/>
                <a:gd name="T4" fmla="*/ 0 w 77"/>
                <a:gd name="T5" fmla="*/ 16 h 19"/>
                <a:gd name="T6" fmla="*/ 46 w 77"/>
                <a:gd name="T7" fmla="*/ 15 h 19"/>
                <a:gd name="T8" fmla="*/ 77 w 7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"/>
                <a:gd name="T16" fmla="*/ 0 h 19"/>
                <a:gd name="T17" fmla="*/ 77 w 7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" h="19">
                  <a:moveTo>
                    <a:pt x="77" y="0"/>
                  </a:moveTo>
                  <a:lnTo>
                    <a:pt x="50" y="19"/>
                  </a:lnTo>
                  <a:lnTo>
                    <a:pt x="0" y="16"/>
                  </a:lnTo>
                  <a:lnTo>
                    <a:pt x="46" y="15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80" name="Freeform 176"/>
            <p:cNvSpPr>
              <a:spLocks/>
            </p:cNvSpPr>
            <p:nvPr/>
          </p:nvSpPr>
          <p:spPr bwMode="auto">
            <a:xfrm>
              <a:off x="4517" y="3251"/>
              <a:ext cx="35" cy="16"/>
            </a:xfrm>
            <a:custGeom>
              <a:avLst/>
              <a:gdLst>
                <a:gd name="T0" fmla="*/ 35 w 35"/>
                <a:gd name="T1" fmla="*/ 0 h 16"/>
                <a:gd name="T2" fmla="*/ 9 w 35"/>
                <a:gd name="T3" fmla="*/ 0 h 16"/>
                <a:gd name="T4" fmla="*/ 0 w 35"/>
                <a:gd name="T5" fmla="*/ 16 h 16"/>
                <a:gd name="T6" fmla="*/ 12 w 35"/>
                <a:gd name="T7" fmla="*/ 3 h 16"/>
                <a:gd name="T8" fmla="*/ 35 w 35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16"/>
                <a:gd name="T17" fmla="*/ 35 w 35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16">
                  <a:moveTo>
                    <a:pt x="35" y="0"/>
                  </a:moveTo>
                  <a:lnTo>
                    <a:pt x="9" y="0"/>
                  </a:lnTo>
                  <a:lnTo>
                    <a:pt x="0" y="16"/>
                  </a:lnTo>
                  <a:lnTo>
                    <a:pt x="12" y="3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81" name="Freeform 177"/>
            <p:cNvSpPr>
              <a:spLocks/>
            </p:cNvSpPr>
            <p:nvPr/>
          </p:nvSpPr>
          <p:spPr bwMode="auto">
            <a:xfrm>
              <a:off x="4340" y="3019"/>
              <a:ext cx="48" cy="37"/>
            </a:xfrm>
            <a:custGeom>
              <a:avLst/>
              <a:gdLst>
                <a:gd name="T0" fmla="*/ 1 w 48"/>
                <a:gd name="T1" fmla="*/ 37 h 37"/>
                <a:gd name="T2" fmla="*/ 0 w 48"/>
                <a:gd name="T3" fmla="*/ 29 h 37"/>
                <a:gd name="T4" fmla="*/ 2 w 48"/>
                <a:gd name="T5" fmla="*/ 23 h 37"/>
                <a:gd name="T6" fmla="*/ 1 w 48"/>
                <a:gd name="T7" fmla="*/ 15 h 37"/>
                <a:gd name="T8" fmla="*/ 2 w 48"/>
                <a:gd name="T9" fmla="*/ 9 h 37"/>
                <a:gd name="T10" fmla="*/ 1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8 w 48"/>
                <a:gd name="T19" fmla="*/ 0 h 37"/>
                <a:gd name="T20" fmla="*/ 46 w 48"/>
                <a:gd name="T21" fmla="*/ 8 h 37"/>
                <a:gd name="T22" fmla="*/ 48 w 48"/>
                <a:gd name="T23" fmla="*/ 15 h 37"/>
                <a:gd name="T24" fmla="*/ 46 w 48"/>
                <a:gd name="T25" fmla="*/ 19 h 37"/>
                <a:gd name="T26" fmla="*/ 48 w 48"/>
                <a:gd name="T27" fmla="*/ 28 h 37"/>
                <a:gd name="T28" fmla="*/ 47 w 48"/>
                <a:gd name="T29" fmla="*/ 37 h 37"/>
                <a:gd name="T30" fmla="*/ 1 w 48"/>
                <a:gd name="T31" fmla="*/ 37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1" y="37"/>
                  </a:moveTo>
                  <a:lnTo>
                    <a:pt x="0" y="29"/>
                  </a:lnTo>
                  <a:lnTo>
                    <a:pt x="2" y="23"/>
                  </a:lnTo>
                  <a:lnTo>
                    <a:pt x="1" y="15"/>
                  </a:lnTo>
                  <a:lnTo>
                    <a:pt x="2" y="9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46" y="8"/>
                  </a:lnTo>
                  <a:lnTo>
                    <a:pt x="48" y="15"/>
                  </a:lnTo>
                  <a:lnTo>
                    <a:pt x="46" y="19"/>
                  </a:lnTo>
                  <a:lnTo>
                    <a:pt x="48" y="28"/>
                  </a:lnTo>
                  <a:lnTo>
                    <a:pt x="47" y="37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82" name="Freeform 178"/>
            <p:cNvSpPr>
              <a:spLocks/>
            </p:cNvSpPr>
            <p:nvPr/>
          </p:nvSpPr>
          <p:spPr bwMode="auto">
            <a:xfrm>
              <a:off x="4349" y="3024"/>
              <a:ext cx="14" cy="12"/>
            </a:xfrm>
            <a:custGeom>
              <a:avLst/>
              <a:gdLst>
                <a:gd name="T0" fmla="*/ 0 w 14"/>
                <a:gd name="T1" fmla="*/ 4 h 12"/>
                <a:gd name="T2" fmla="*/ 0 w 14"/>
                <a:gd name="T3" fmla="*/ 0 h 12"/>
                <a:gd name="T4" fmla="*/ 7 w 14"/>
                <a:gd name="T5" fmla="*/ 0 h 12"/>
                <a:gd name="T6" fmla="*/ 14 w 14"/>
                <a:gd name="T7" fmla="*/ 0 h 12"/>
                <a:gd name="T8" fmla="*/ 14 w 14"/>
                <a:gd name="T9" fmla="*/ 4 h 12"/>
                <a:gd name="T10" fmla="*/ 14 w 14"/>
                <a:gd name="T11" fmla="*/ 12 h 12"/>
                <a:gd name="T12" fmla="*/ 7 w 14"/>
                <a:gd name="T13" fmla="*/ 12 h 12"/>
                <a:gd name="T14" fmla="*/ 0 w 14"/>
                <a:gd name="T15" fmla="*/ 12 h 12"/>
                <a:gd name="T16" fmla="*/ 0 w 14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83" name="Freeform 179"/>
            <p:cNvSpPr>
              <a:spLocks/>
            </p:cNvSpPr>
            <p:nvPr/>
          </p:nvSpPr>
          <p:spPr bwMode="auto">
            <a:xfrm>
              <a:off x="4367" y="3024"/>
              <a:ext cx="14" cy="12"/>
            </a:xfrm>
            <a:custGeom>
              <a:avLst/>
              <a:gdLst>
                <a:gd name="T0" fmla="*/ 0 w 14"/>
                <a:gd name="T1" fmla="*/ 4 h 12"/>
                <a:gd name="T2" fmla="*/ 0 w 14"/>
                <a:gd name="T3" fmla="*/ 0 h 12"/>
                <a:gd name="T4" fmla="*/ 6 w 14"/>
                <a:gd name="T5" fmla="*/ 0 h 12"/>
                <a:gd name="T6" fmla="*/ 14 w 14"/>
                <a:gd name="T7" fmla="*/ 0 h 12"/>
                <a:gd name="T8" fmla="*/ 13 w 14"/>
                <a:gd name="T9" fmla="*/ 4 h 12"/>
                <a:gd name="T10" fmla="*/ 14 w 14"/>
                <a:gd name="T11" fmla="*/ 12 h 12"/>
                <a:gd name="T12" fmla="*/ 8 w 14"/>
                <a:gd name="T13" fmla="*/ 12 h 12"/>
                <a:gd name="T14" fmla="*/ 0 w 14"/>
                <a:gd name="T15" fmla="*/ 12 h 12"/>
                <a:gd name="T16" fmla="*/ 0 w 14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4"/>
                  </a:lnTo>
                  <a:lnTo>
                    <a:pt x="14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84" name="Freeform 180"/>
            <p:cNvSpPr>
              <a:spLocks/>
            </p:cNvSpPr>
            <p:nvPr/>
          </p:nvSpPr>
          <p:spPr bwMode="auto">
            <a:xfrm>
              <a:off x="4367" y="3039"/>
              <a:ext cx="14" cy="13"/>
            </a:xfrm>
            <a:custGeom>
              <a:avLst/>
              <a:gdLst>
                <a:gd name="T0" fmla="*/ 0 w 14"/>
                <a:gd name="T1" fmla="*/ 3 h 13"/>
                <a:gd name="T2" fmla="*/ 0 w 14"/>
                <a:gd name="T3" fmla="*/ 0 h 13"/>
                <a:gd name="T4" fmla="*/ 6 w 14"/>
                <a:gd name="T5" fmla="*/ 0 h 13"/>
                <a:gd name="T6" fmla="*/ 14 w 14"/>
                <a:gd name="T7" fmla="*/ 0 h 13"/>
                <a:gd name="T8" fmla="*/ 13 w 14"/>
                <a:gd name="T9" fmla="*/ 3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3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85" name="Freeform 181"/>
            <p:cNvSpPr>
              <a:spLocks/>
            </p:cNvSpPr>
            <p:nvPr/>
          </p:nvSpPr>
          <p:spPr bwMode="auto">
            <a:xfrm>
              <a:off x="4349" y="3039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6 w 13"/>
                <a:gd name="T5" fmla="*/ 0 h 14"/>
                <a:gd name="T6" fmla="*/ 13 w 13"/>
                <a:gd name="T7" fmla="*/ 0 h 14"/>
                <a:gd name="T8" fmla="*/ 13 w 13"/>
                <a:gd name="T9" fmla="*/ 4 h 14"/>
                <a:gd name="T10" fmla="*/ 13 w 13"/>
                <a:gd name="T11" fmla="*/ 14 h 14"/>
                <a:gd name="T12" fmla="*/ 7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86" name="Freeform 182"/>
            <p:cNvSpPr>
              <a:spLocks/>
            </p:cNvSpPr>
            <p:nvPr/>
          </p:nvSpPr>
          <p:spPr bwMode="auto">
            <a:xfrm>
              <a:off x="4308" y="3108"/>
              <a:ext cx="7" cy="99"/>
            </a:xfrm>
            <a:custGeom>
              <a:avLst/>
              <a:gdLst>
                <a:gd name="T0" fmla="*/ 4 w 7"/>
                <a:gd name="T1" fmla="*/ 0 h 99"/>
                <a:gd name="T2" fmla="*/ 0 w 7"/>
                <a:gd name="T3" fmla="*/ 55 h 99"/>
                <a:gd name="T4" fmla="*/ 7 w 7"/>
                <a:gd name="T5" fmla="*/ 99 h 99"/>
                <a:gd name="T6" fmla="*/ 4 w 7"/>
                <a:gd name="T7" fmla="*/ 0 h 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"/>
                <a:gd name="T13" fmla="*/ 0 h 99"/>
                <a:gd name="T14" fmla="*/ 7 w 7"/>
                <a:gd name="T15" fmla="*/ 99 h 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" h="99">
                  <a:moveTo>
                    <a:pt x="4" y="0"/>
                  </a:moveTo>
                  <a:lnTo>
                    <a:pt x="0" y="55"/>
                  </a:lnTo>
                  <a:lnTo>
                    <a:pt x="7" y="9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87" name="Freeform 183"/>
            <p:cNvSpPr>
              <a:spLocks/>
            </p:cNvSpPr>
            <p:nvPr/>
          </p:nvSpPr>
          <p:spPr bwMode="auto">
            <a:xfrm>
              <a:off x="4312" y="3226"/>
              <a:ext cx="39" cy="16"/>
            </a:xfrm>
            <a:custGeom>
              <a:avLst/>
              <a:gdLst>
                <a:gd name="T0" fmla="*/ 3 w 39"/>
                <a:gd name="T1" fmla="*/ 0 h 16"/>
                <a:gd name="T2" fmla="*/ 3 w 39"/>
                <a:gd name="T3" fmla="*/ 12 h 16"/>
                <a:gd name="T4" fmla="*/ 39 w 39"/>
                <a:gd name="T5" fmla="*/ 16 h 16"/>
                <a:gd name="T6" fmla="*/ 0 w 39"/>
                <a:gd name="T7" fmla="*/ 15 h 16"/>
                <a:gd name="T8" fmla="*/ 3 w 39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6"/>
                <a:gd name="T17" fmla="*/ 39 w 39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6">
                  <a:moveTo>
                    <a:pt x="3" y="0"/>
                  </a:moveTo>
                  <a:lnTo>
                    <a:pt x="3" y="12"/>
                  </a:lnTo>
                  <a:lnTo>
                    <a:pt x="39" y="16"/>
                  </a:lnTo>
                  <a:lnTo>
                    <a:pt x="0" y="1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88" name="Freeform 184"/>
            <p:cNvSpPr>
              <a:spLocks/>
            </p:cNvSpPr>
            <p:nvPr/>
          </p:nvSpPr>
          <p:spPr bwMode="auto">
            <a:xfrm>
              <a:off x="4331" y="3288"/>
              <a:ext cx="48" cy="24"/>
            </a:xfrm>
            <a:custGeom>
              <a:avLst/>
              <a:gdLst>
                <a:gd name="T0" fmla="*/ 22 w 48"/>
                <a:gd name="T1" fmla="*/ 0 h 24"/>
                <a:gd name="T2" fmla="*/ 7 w 48"/>
                <a:gd name="T3" fmla="*/ 18 h 24"/>
                <a:gd name="T4" fmla="*/ 48 w 48"/>
                <a:gd name="T5" fmla="*/ 24 h 24"/>
                <a:gd name="T6" fmla="*/ 0 w 48"/>
                <a:gd name="T7" fmla="*/ 20 h 24"/>
                <a:gd name="T8" fmla="*/ 22 w 48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4"/>
                <a:gd name="T17" fmla="*/ 48 w 48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4">
                  <a:moveTo>
                    <a:pt x="22" y="0"/>
                  </a:moveTo>
                  <a:lnTo>
                    <a:pt x="7" y="18"/>
                  </a:lnTo>
                  <a:lnTo>
                    <a:pt x="48" y="24"/>
                  </a:lnTo>
                  <a:lnTo>
                    <a:pt x="0" y="2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89" name="Freeform 185"/>
            <p:cNvSpPr>
              <a:spLocks/>
            </p:cNvSpPr>
            <p:nvPr/>
          </p:nvSpPr>
          <p:spPr bwMode="auto">
            <a:xfrm>
              <a:off x="4457" y="3297"/>
              <a:ext cx="49" cy="27"/>
            </a:xfrm>
            <a:custGeom>
              <a:avLst/>
              <a:gdLst>
                <a:gd name="T0" fmla="*/ 0 w 49"/>
                <a:gd name="T1" fmla="*/ 19 h 27"/>
                <a:gd name="T2" fmla="*/ 40 w 49"/>
                <a:gd name="T3" fmla="*/ 22 h 27"/>
                <a:gd name="T4" fmla="*/ 49 w 49"/>
                <a:gd name="T5" fmla="*/ 0 h 27"/>
                <a:gd name="T6" fmla="*/ 45 w 49"/>
                <a:gd name="T7" fmla="*/ 27 h 27"/>
                <a:gd name="T8" fmla="*/ 0 w 49"/>
                <a:gd name="T9" fmla="*/ 19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7"/>
                <a:gd name="T17" fmla="*/ 49 w 49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7">
                  <a:moveTo>
                    <a:pt x="0" y="19"/>
                  </a:moveTo>
                  <a:lnTo>
                    <a:pt x="40" y="22"/>
                  </a:lnTo>
                  <a:lnTo>
                    <a:pt x="49" y="0"/>
                  </a:lnTo>
                  <a:lnTo>
                    <a:pt x="45" y="27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90" name="Freeform 186"/>
            <p:cNvSpPr>
              <a:spLocks/>
            </p:cNvSpPr>
            <p:nvPr/>
          </p:nvSpPr>
          <p:spPr bwMode="auto">
            <a:xfrm>
              <a:off x="4406" y="3019"/>
              <a:ext cx="48" cy="37"/>
            </a:xfrm>
            <a:custGeom>
              <a:avLst/>
              <a:gdLst>
                <a:gd name="T0" fmla="*/ 1 w 48"/>
                <a:gd name="T1" fmla="*/ 37 h 37"/>
                <a:gd name="T2" fmla="*/ 0 w 48"/>
                <a:gd name="T3" fmla="*/ 29 h 37"/>
                <a:gd name="T4" fmla="*/ 2 w 48"/>
                <a:gd name="T5" fmla="*/ 23 h 37"/>
                <a:gd name="T6" fmla="*/ 1 w 48"/>
                <a:gd name="T7" fmla="*/ 15 h 37"/>
                <a:gd name="T8" fmla="*/ 3 w 48"/>
                <a:gd name="T9" fmla="*/ 9 h 37"/>
                <a:gd name="T10" fmla="*/ 1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8 w 48"/>
                <a:gd name="T19" fmla="*/ 0 h 37"/>
                <a:gd name="T20" fmla="*/ 47 w 48"/>
                <a:gd name="T21" fmla="*/ 8 h 37"/>
                <a:gd name="T22" fmla="*/ 48 w 48"/>
                <a:gd name="T23" fmla="*/ 15 h 37"/>
                <a:gd name="T24" fmla="*/ 47 w 48"/>
                <a:gd name="T25" fmla="*/ 19 h 37"/>
                <a:gd name="T26" fmla="*/ 48 w 48"/>
                <a:gd name="T27" fmla="*/ 28 h 37"/>
                <a:gd name="T28" fmla="*/ 47 w 48"/>
                <a:gd name="T29" fmla="*/ 37 h 37"/>
                <a:gd name="T30" fmla="*/ 1 w 48"/>
                <a:gd name="T31" fmla="*/ 37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1" y="37"/>
                  </a:moveTo>
                  <a:lnTo>
                    <a:pt x="0" y="29"/>
                  </a:lnTo>
                  <a:lnTo>
                    <a:pt x="2" y="23"/>
                  </a:lnTo>
                  <a:lnTo>
                    <a:pt x="1" y="15"/>
                  </a:lnTo>
                  <a:lnTo>
                    <a:pt x="3" y="9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47" y="8"/>
                  </a:lnTo>
                  <a:lnTo>
                    <a:pt x="48" y="15"/>
                  </a:lnTo>
                  <a:lnTo>
                    <a:pt x="47" y="19"/>
                  </a:lnTo>
                  <a:lnTo>
                    <a:pt x="48" y="28"/>
                  </a:lnTo>
                  <a:lnTo>
                    <a:pt x="47" y="37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91" name="Freeform 187"/>
            <p:cNvSpPr>
              <a:spLocks/>
            </p:cNvSpPr>
            <p:nvPr/>
          </p:nvSpPr>
          <p:spPr bwMode="auto">
            <a:xfrm>
              <a:off x="4415" y="3024"/>
              <a:ext cx="13" cy="12"/>
            </a:xfrm>
            <a:custGeom>
              <a:avLst/>
              <a:gdLst>
                <a:gd name="T0" fmla="*/ 0 w 13"/>
                <a:gd name="T1" fmla="*/ 4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4 h 12"/>
                <a:gd name="T10" fmla="*/ 13 w 13"/>
                <a:gd name="T11" fmla="*/ 12 h 12"/>
                <a:gd name="T12" fmla="*/ 7 w 13"/>
                <a:gd name="T13" fmla="*/ 12 h 12"/>
                <a:gd name="T14" fmla="*/ 0 w 13"/>
                <a:gd name="T15" fmla="*/ 12 h 12"/>
                <a:gd name="T16" fmla="*/ 0 w 13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92" name="Freeform 188"/>
            <p:cNvSpPr>
              <a:spLocks/>
            </p:cNvSpPr>
            <p:nvPr/>
          </p:nvSpPr>
          <p:spPr bwMode="auto">
            <a:xfrm>
              <a:off x="4433" y="3024"/>
              <a:ext cx="14" cy="12"/>
            </a:xfrm>
            <a:custGeom>
              <a:avLst/>
              <a:gdLst>
                <a:gd name="T0" fmla="*/ 0 w 14"/>
                <a:gd name="T1" fmla="*/ 4 h 12"/>
                <a:gd name="T2" fmla="*/ 0 w 14"/>
                <a:gd name="T3" fmla="*/ 0 h 12"/>
                <a:gd name="T4" fmla="*/ 7 w 14"/>
                <a:gd name="T5" fmla="*/ 0 h 12"/>
                <a:gd name="T6" fmla="*/ 14 w 14"/>
                <a:gd name="T7" fmla="*/ 0 h 12"/>
                <a:gd name="T8" fmla="*/ 12 w 14"/>
                <a:gd name="T9" fmla="*/ 4 h 12"/>
                <a:gd name="T10" fmla="*/ 14 w 14"/>
                <a:gd name="T11" fmla="*/ 12 h 12"/>
                <a:gd name="T12" fmla="*/ 8 w 14"/>
                <a:gd name="T13" fmla="*/ 12 h 12"/>
                <a:gd name="T14" fmla="*/ 0 w 14"/>
                <a:gd name="T15" fmla="*/ 12 h 12"/>
                <a:gd name="T16" fmla="*/ 0 w 14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4"/>
                  </a:lnTo>
                  <a:lnTo>
                    <a:pt x="14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93" name="Freeform 189"/>
            <p:cNvSpPr>
              <a:spLocks/>
            </p:cNvSpPr>
            <p:nvPr/>
          </p:nvSpPr>
          <p:spPr bwMode="auto">
            <a:xfrm>
              <a:off x="4433" y="3039"/>
              <a:ext cx="14" cy="13"/>
            </a:xfrm>
            <a:custGeom>
              <a:avLst/>
              <a:gdLst>
                <a:gd name="T0" fmla="*/ 0 w 14"/>
                <a:gd name="T1" fmla="*/ 3 h 13"/>
                <a:gd name="T2" fmla="*/ 0 w 14"/>
                <a:gd name="T3" fmla="*/ 0 h 13"/>
                <a:gd name="T4" fmla="*/ 7 w 14"/>
                <a:gd name="T5" fmla="*/ 0 h 13"/>
                <a:gd name="T6" fmla="*/ 14 w 14"/>
                <a:gd name="T7" fmla="*/ 0 h 13"/>
                <a:gd name="T8" fmla="*/ 12 w 14"/>
                <a:gd name="T9" fmla="*/ 3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3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94" name="Freeform 190"/>
            <p:cNvSpPr>
              <a:spLocks/>
            </p:cNvSpPr>
            <p:nvPr/>
          </p:nvSpPr>
          <p:spPr bwMode="auto">
            <a:xfrm>
              <a:off x="4415" y="3039"/>
              <a:ext cx="12" cy="14"/>
            </a:xfrm>
            <a:custGeom>
              <a:avLst/>
              <a:gdLst>
                <a:gd name="T0" fmla="*/ 0 w 12"/>
                <a:gd name="T1" fmla="*/ 4 h 14"/>
                <a:gd name="T2" fmla="*/ 0 w 12"/>
                <a:gd name="T3" fmla="*/ 0 h 14"/>
                <a:gd name="T4" fmla="*/ 7 w 12"/>
                <a:gd name="T5" fmla="*/ 0 h 14"/>
                <a:gd name="T6" fmla="*/ 12 w 12"/>
                <a:gd name="T7" fmla="*/ 0 h 14"/>
                <a:gd name="T8" fmla="*/ 12 w 12"/>
                <a:gd name="T9" fmla="*/ 4 h 14"/>
                <a:gd name="T10" fmla="*/ 12 w 12"/>
                <a:gd name="T11" fmla="*/ 14 h 14"/>
                <a:gd name="T12" fmla="*/ 7 w 12"/>
                <a:gd name="T13" fmla="*/ 14 h 14"/>
                <a:gd name="T14" fmla="*/ 0 w 12"/>
                <a:gd name="T15" fmla="*/ 14 h 14"/>
                <a:gd name="T16" fmla="*/ 0 w 12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4"/>
                <a:gd name="T29" fmla="*/ 12 w 12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4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95" name="Freeform 191"/>
            <p:cNvSpPr>
              <a:spLocks/>
            </p:cNvSpPr>
            <p:nvPr/>
          </p:nvSpPr>
          <p:spPr bwMode="auto">
            <a:xfrm>
              <a:off x="4474" y="3019"/>
              <a:ext cx="48" cy="37"/>
            </a:xfrm>
            <a:custGeom>
              <a:avLst/>
              <a:gdLst>
                <a:gd name="T0" fmla="*/ 0 w 48"/>
                <a:gd name="T1" fmla="*/ 37 h 37"/>
                <a:gd name="T2" fmla="*/ 0 w 48"/>
                <a:gd name="T3" fmla="*/ 29 h 37"/>
                <a:gd name="T4" fmla="*/ 1 w 48"/>
                <a:gd name="T5" fmla="*/ 23 h 37"/>
                <a:gd name="T6" fmla="*/ 0 w 48"/>
                <a:gd name="T7" fmla="*/ 15 h 37"/>
                <a:gd name="T8" fmla="*/ 1 w 48"/>
                <a:gd name="T9" fmla="*/ 9 h 37"/>
                <a:gd name="T10" fmla="*/ 0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7 w 48"/>
                <a:gd name="T19" fmla="*/ 0 h 37"/>
                <a:gd name="T20" fmla="*/ 46 w 48"/>
                <a:gd name="T21" fmla="*/ 8 h 37"/>
                <a:gd name="T22" fmla="*/ 47 w 48"/>
                <a:gd name="T23" fmla="*/ 15 h 37"/>
                <a:gd name="T24" fmla="*/ 46 w 48"/>
                <a:gd name="T25" fmla="*/ 19 h 37"/>
                <a:gd name="T26" fmla="*/ 48 w 48"/>
                <a:gd name="T27" fmla="*/ 28 h 37"/>
                <a:gd name="T28" fmla="*/ 46 w 48"/>
                <a:gd name="T29" fmla="*/ 37 h 37"/>
                <a:gd name="T30" fmla="*/ 0 w 48"/>
                <a:gd name="T31" fmla="*/ 37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7" y="0"/>
                  </a:lnTo>
                  <a:lnTo>
                    <a:pt x="46" y="8"/>
                  </a:lnTo>
                  <a:lnTo>
                    <a:pt x="47" y="15"/>
                  </a:lnTo>
                  <a:lnTo>
                    <a:pt x="46" y="19"/>
                  </a:lnTo>
                  <a:lnTo>
                    <a:pt x="48" y="28"/>
                  </a:lnTo>
                  <a:lnTo>
                    <a:pt x="46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96" name="Freeform 192"/>
            <p:cNvSpPr>
              <a:spLocks/>
            </p:cNvSpPr>
            <p:nvPr/>
          </p:nvSpPr>
          <p:spPr bwMode="auto">
            <a:xfrm>
              <a:off x="4482" y="3024"/>
              <a:ext cx="13" cy="12"/>
            </a:xfrm>
            <a:custGeom>
              <a:avLst/>
              <a:gdLst>
                <a:gd name="T0" fmla="*/ 1 w 13"/>
                <a:gd name="T1" fmla="*/ 4 h 12"/>
                <a:gd name="T2" fmla="*/ 1 w 13"/>
                <a:gd name="T3" fmla="*/ 0 h 12"/>
                <a:gd name="T4" fmla="*/ 8 w 13"/>
                <a:gd name="T5" fmla="*/ 0 h 12"/>
                <a:gd name="T6" fmla="*/ 13 w 13"/>
                <a:gd name="T7" fmla="*/ 0 h 12"/>
                <a:gd name="T8" fmla="*/ 13 w 13"/>
                <a:gd name="T9" fmla="*/ 4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1 w 13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1" y="4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97" name="Freeform 193"/>
            <p:cNvSpPr>
              <a:spLocks/>
            </p:cNvSpPr>
            <p:nvPr/>
          </p:nvSpPr>
          <p:spPr bwMode="auto">
            <a:xfrm>
              <a:off x="4501" y="3024"/>
              <a:ext cx="12" cy="12"/>
            </a:xfrm>
            <a:custGeom>
              <a:avLst/>
              <a:gdLst>
                <a:gd name="T0" fmla="*/ 0 w 12"/>
                <a:gd name="T1" fmla="*/ 4 h 12"/>
                <a:gd name="T2" fmla="*/ 0 w 12"/>
                <a:gd name="T3" fmla="*/ 0 h 12"/>
                <a:gd name="T4" fmla="*/ 6 w 12"/>
                <a:gd name="T5" fmla="*/ 0 h 12"/>
                <a:gd name="T6" fmla="*/ 12 w 12"/>
                <a:gd name="T7" fmla="*/ 0 h 12"/>
                <a:gd name="T8" fmla="*/ 12 w 12"/>
                <a:gd name="T9" fmla="*/ 4 h 12"/>
                <a:gd name="T10" fmla="*/ 12 w 12"/>
                <a:gd name="T11" fmla="*/ 12 h 12"/>
                <a:gd name="T12" fmla="*/ 7 w 12"/>
                <a:gd name="T13" fmla="*/ 12 h 12"/>
                <a:gd name="T14" fmla="*/ 0 w 12"/>
                <a:gd name="T15" fmla="*/ 12 h 12"/>
                <a:gd name="T16" fmla="*/ 0 w 12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98" name="Freeform 194"/>
            <p:cNvSpPr>
              <a:spLocks/>
            </p:cNvSpPr>
            <p:nvPr/>
          </p:nvSpPr>
          <p:spPr bwMode="auto">
            <a:xfrm>
              <a:off x="4501" y="3039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99" name="Freeform 195"/>
            <p:cNvSpPr>
              <a:spLocks/>
            </p:cNvSpPr>
            <p:nvPr/>
          </p:nvSpPr>
          <p:spPr bwMode="auto">
            <a:xfrm>
              <a:off x="4482" y="3039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7 w 13"/>
                <a:gd name="T5" fmla="*/ 0 h 14"/>
                <a:gd name="T6" fmla="*/ 13 w 13"/>
                <a:gd name="T7" fmla="*/ 0 h 14"/>
                <a:gd name="T8" fmla="*/ 13 w 13"/>
                <a:gd name="T9" fmla="*/ 4 h 14"/>
                <a:gd name="T10" fmla="*/ 13 w 13"/>
                <a:gd name="T11" fmla="*/ 14 h 14"/>
                <a:gd name="T12" fmla="*/ 8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00" name="Freeform 196"/>
            <p:cNvSpPr>
              <a:spLocks/>
            </p:cNvSpPr>
            <p:nvPr/>
          </p:nvSpPr>
          <p:spPr bwMode="auto">
            <a:xfrm>
              <a:off x="4543" y="3019"/>
              <a:ext cx="47" cy="37"/>
            </a:xfrm>
            <a:custGeom>
              <a:avLst/>
              <a:gdLst>
                <a:gd name="T0" fmla="*/ 0 w 47"/>
                <a:gd name="T1" fmla="*/ 37 h 37"/>
                <a:gd name="T2" fmla="*/ 0 w 47"/>
                <a:gd name="T3" fmla="*/ 29 h 37"/>
                <a:gd name="T4" fmla="*/ 1 w 47"/>
                <a:gd name="T5" fmla="*/ 23 h 37"/>
                <a:gd name="T6" fmla="*/ 0 w 47"/>
                <a:gd name="T7" fmla="*/ 15 h 37"/>
                <a:gd name="T8" fmla="*/ 1 w 47"/>
                <a:gd name="T9" fmla="*/ 9 h 37"/>
                <a:gd name="T10" fmla="*/ 0 w 47"/>
                <a:gd name="T11" fmla="*/ 0 h 37"/>
                <a:gd name="T12" fmla="*/ 14 w 47"/>
                <a:gd name="T13" fmla="*/ 0 h 37"/>
                <a:gd name="T14" fmla="*/ 26 w 47"/>
                <a:gd name="T15" fmla="*/ 0 h 37"/>
                <a:gd name="T16" fmla="*/ 36 w 47"/>
                <a:gd name="T17" fmla="*/ 0 h 37"/>
                <a:gd name="T18" fmla="*/ 47 w 47"/>
                <a:gd name="T19" fmla="*/ 0 h 37"/>
                <a:gd name="T20" fmla="*/ 45 w 47"/>
                <a:gd name="T21" fmla="*/ 8 h 37"/>
                <a:gd name="T22" fmla="*/ 47 w 47"/>
                <a:gd name="T23" fmla="*/ 15 h 37"/>
                <a:gd name="T24" fmla="*/ 45 w 47"/>
                <a:gd name="T25" fmla="*/ 19 h 37"/>
                <a:gd name="T26" fmla="*/ 47 w 47"/>
                <a:gd name="T27" fmla="*/ 28 h 37"/>
                <a:gd name="T28" fmla="*/ 46 w 47"/>
                <a:gd name="T29" fmla="*/ 37 h 37"/>
                <a:gd name="T30" fmla="*/ 0 w 47"/>
                <a:gd name="T31" fmla="*/ 37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37"/>
                <a:gd name="T50" fmla="*/ 47 w 47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37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7" y="0"/>
                  </a:lnTo>
                  <a:lnTo>
                    <a:pt x="45" y="8"/>
                  </a:lnTo>
                  <a:lnTo>
                    <a:pt x="47" y="15"/>
                  </a:lnTo>
                  <a:lnTo>
                    <a:pt x="45" y="19"/>
                  </a:lnTo>
                  <a:lnTo>
                    <a:pt x="47" y="28"/>
                  </a:lnTo>
                  <a:lnTo>
                    <a:pt x="46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01" name="Freeform 197"/>
            <p:cNvSpPr>
              <a:spLocks/>
            </p:cNvSpPr>
            <p:nvPr/>
          </p:nvSpPr>
          <p:spPr bwMode="auto">
            <a:xfrm>
              <a:off x="4551" y="3024"/>
              <a:ext cx="13" cy="12"/>
            </a:xfrm>
            <a:custGeom>
              <a:avLst/>
              <a:gdLst>
                <a:gd name="T0" fmla="*/ 0 w 13"/>
                <a:gd name="T1" fmla="*/ 4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4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0 w 13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02" name="Freeform 198"/>
            <p:cNvSpPr>
              <a:spLocks/>
            </p:cNvSpPr>
            <p:nvPr/>
          </p:nvSpPr>
          <p:spPr bwMode="auto">
            <a:xfrm>
              <a:off x="4570" y="3024"/>
              <a:ext cx="12" cy="12"/>
            </a:xfrm>
            <a:custGeom>
              <a:avLst/>
              <a:gdLst>
                <a:gd name="T0" fmla="*/ 0 w 12"/>
                <a:gd name="T1" fmla="*/ 4 h 12"/>
                <a:gd name="T2" fmla="*/ 0 w 12"/>
                <a:gd name="T3" fmla="*/ 0 h 12"/>
                <a:gd name="T4" fmla="*/ 6 w 12"/>
                <a:gd name="T5" fmla="*/ 0 h 12"/>
                <a:gd name="T6" fmla="*/ 12 w 12"/>
                <a:gd name="T7" fmla="*/ 0 h 12"/>
                <a:gd name="T8" fmla="*/ 12 w 12"/>
                <a:gd name="T9" fmla="*/ 4 h 12"/>
                <a:gd name="T10" fmla="*/ 12 w 12"/>
                <a:gd name="T11" fmla="*/ 12 h 12"/>
                <a:gd name="T12" fmla="*/ 7 w 12"/>
                <a:gd name="T13" fmla="*/ 12 h 12"/>
                <a:gd name="T14" fmla="*/ 0 w 12"/>
                <a:gd name="T15" fmla="*/ 12 h 12"/>
                <a:gd name="T16" fmla="*/ 0 w 12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03" name="Freeform 199"/>
            <p:cNvSpPr>
              <a:spLocks/>
            </p:cNvSpPr>
            <p:nvPr/>
          </p:nvSpPr>
          <p:spPr bwMode="auto">
            <a:xfrm>
              <a:off x="4570" y="3039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04" name="Freeform 200"/>
            <p:cNvSpPr>
              <a:spLocks/>
            </p:cNvSpPr>
            <p:nvPr/>
          </p:nvSpPr>
          <p:spPr bwMode="auto">
            <a:xfrm>
              <a:off x="4551" y="3039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7 w 13"/>
                <a:gd name="T5" fmla="*/ 0 h 14"/>
                <a:gd name="T6" fmla="*/ 13 w 13"/>
                <a:gd name="T7" fmla="*/ 0 h 14"/>
                <a:gd name="T8" fmla="*/ 12 w 13"/>
                <a:gd name="T9" fmla="*/ 4 h 14"/>
                <a:gd name="T10" fmla="*/ 13 w 13"/>
                <a:gd name="T11" fmla="*/ 14 h 14"/>
                <a:gd name="T12" fmla="*/ 8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2" y="4"/>
                  </a:lnTo>
                  <a:lnTo>
                    <a:pt x="13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05" name="Freeform 201"/>
            <p:cNvSpPr>
              <a:spLocks/>
            </p:cNvSpPr>
            <p:nvPr/>
          </p:nvSpPr>
          <p:spPr bwMode="auto">
            <a:xfrm>
              <a:off x="4340" y="3068"/>
              <a:ext cx="48" cy="38"/>
            </a:xfrm>
            <a:custGeom>
              <a:avLst/>
              <a:gdLst>
                <a:gd name="T0" fmla="*/ 1 w 48"/>
                <a:gd name="T1" fmla="*/ 37 h 38"/>
                <a:gd name="T2" fmla="*/ 0 w 48"/>
                <a:gd name="T3" fmla="*/ 29 h 38"/>
                <a:gd name="T4" fmla="*/ 2 w 48"/>
                <a:gd name="T5" fmla="*/ 23 h 38"/>
                <a:gd name="T6" fmla="*/ 1 w 48"/>
                <a:gd name="T7" fmla="*/ 15 h 38"/>
                <a:gd name="T8" fmla="*/ 2 w 48"/>
                <a:gd name="T9" fmla="*/ 9 h 38"/>
                <a:gd name="T10" fmla="*/ 1 w 48"/>
                <a:gd name="T11" fmla="*/ 1 h 38"/>
                <a:gd name="T12" fmla="*/ 14 w 48"/>
                <a:gd name="T13" fmla="*/ 0 h 38"/>
                <a:gd name="T14" fmla="*/ 27 w 48"/>
                <a:gd name="T15" fmla="*/ 1 h 38"/>
                <a:gd name="T16" fmla="*/ 37 w 48"/>
                <a:gd name="T17" fmla="*/ 1 h 38"/>
                <a:gd name="T18" fmla="*/ 48 w 48"/>
                <a:gd name="T19" fmla="*/ 1 h 38"/>
                <a:gd name="T20" fmla="*/ 46 w 48"/>
                <a:gd name="T21" fmla="*/ 9 h 38"/>
                <a:gd name="T22" fmla="*/ 48 w 48"/>
                <a:gd name="T23" fmla="*/ 15 h 38"/>
                <a:gd name="T24" fmla="*/ 46 w 48"/>
                <a:gd name="T25" fmla="*/ 20 h 38"/>
                <a:gd name="T26" fmla="*/ 48 w 48"/>
                <a:gd name="T27" fmla="*/ 27 h 38"/>
                <a:gd name="T28" fmla="*/ 47 w 48"/>
                <a:gd name="T29" fmla="*/ 38 h 38"/>
                <a:gd name="T30" fmla="*/ 1 w 48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1" y="37"/>
                  </a:moveTo>
                  <a:lnTo>
                    <a:pt x="0" y="29"/>
                  </a:lnTo>
                  <a:lnTo>
                    <a:pt x="2" y="23"/>
                  </a:lnTo>
                  <a:lnTo>
                    <a:pt x="1" y="15"/>
                  </a:lnTo>
                  <a:lnTo>
                    <a:pt x="2" y="9"/>
                  </a:lnTo>
                  <a:lnTo>
                    <a:pt x="1" y="1"/>
                  </a:lnTo>
                  <a:lnTo>
                    <a:pt x="14" y="0"/>
                  </a:lnTo>
                  <a:lnTo>
                    <a:pt x="27" y="1"/>
                  </a:lnTo>
                  <a:lnTo>
                    <a:pt x="37" y="1"/>
                  </a:lnTo>
                  <a:lnTo>
                    <a:pt x="48" y="1"/>
                  </a:lnTo>
                  <a:lnTo>
                    <a:pt x="46" y="9"/>
                  </a:lnTo>
                  <a:lnTo>
                    <a:pt x="48" y="15"/>
                  </a:lnTo>
                  <a:lnTo>
                    <a:pt x="46" y="20"/>
                  </a:lnTo>
                  <a:lnTo>
                    <a:pt x="48" y="27"/>
                  </a:lnTo>
                  <a:lnTo>
                    <a:pt x="47" y="38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06" name="Freeform 202"/>
            <p:cNvSpPr>
              <a:spLocks/>
            </p:cNvSpPr>
            <p:nvPr/>
          </p:nvSpPr>
          <p:spPr bwMode="auto">
            <a:xfrm>
              <a:off x="4349" y="3073"/>
              <a:ext cx="14" cy="13"/>
            </a:xfrm>
            <a:custGeom>
              <a:avLst/>
              <a:gdLst>
                <a:gd name="T0" fmla="*/ 0 w 14"/>
                <a:gd name="T1" fmla="*/ 4 h 13"/>
                <a:gd name="T2" fmla="*/ 0 w 14"/>
                <a:gd name="T3" fmla="*/ 0 h 13"/>
                <a:gd name="T4" fmla="*/ 7 w 14"/>
                <a:gd name="T5" fmla="*/ 0 h 13"/>
                <a:gd name="T6" fmla="*/ 14 w 14"/>
                <a:gd name="T7" fmla="*/ 0 h 13"/>
                <a:gd name="T8" fmla="*/ 14 w 14"/>
                <a:gd name="T9" fmla="*/ 4 h 13"/>
                <a:gd name="T10" fmla="*/ 14 w 14"/>
                <a:gd name="T11" fmla="*/ 12 h 13"/>
                <a:gd name="T12" fmla="*/ 7 w 14"/>
                <a:gd name="T13" fmla="*/ 12 h 13"/>
                <a:gd name="T14" fmla="*/ 0 w 14"/>
                <a:gd name="T15" fmla="*/ 13 h 13"/>
                <a:gd name="T16" fmla="*/ 0 w 14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12"/>
                  </a:lnTo>
                  <a:lnTo>
                    <a:pt x="7" y="12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07" name="Freeform 203"/>
            <p:cNvSpPr>
              <a:spLocks/>
            </p:cNvSpPr>
            <p:nvPr/>
          </p:nvSpPr>
          <p:spPr bwMode="auto">
            <a:xfrm>
              <a:off x="4367" y="3073"/>
              <a:ext cx="14" cy="13"/>
            </a:xfrm>
            <a:custGeom>
              <a:avLst/>
              <a:gdLst>
                <a:gd name="T0" fmla="*/ 0 w 14"/>
                <a:gd name="T1" fmla="*/ 4 h 13"/>
                <a:gd name="T2" fmla="*/ 0 w 14"/>
                <a:gd name="T3" fmla="*/ 0 h 13"/>
                <a:gd name="T4" fmla="*/ 6 w 14"/>
                <a:gd name="T5" fmla="*/ 0 h 13"/>
                <a:gd name="T6" fmla="*/ 14 w 14"/>
                <a:gd name="T7" fmla="*/ 0 h 13"/>
                <a:gd name="T8" fmla="*/ 13 w 14"/>
                <a:gd name="T9" fmla="*/ 4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4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08" name="Freeform 204"/>
            <p:cNvSpPr>
              <a:spLocks/>
            </p:cNvSpPr>
            <p:nvPr/>
          </p:nvSpPr>
          <p:spPr bwMode="auto">
            <a:xfrm>
              <a:off x="4367" y="3088"/>
              <a:ext cx="14" cy="14"/>
            </a:xfrm>
            <a:custGeom>
              <a:avLst/>
              <a:gdLst>
                <a:gd name="T0" fmla="*/ 0 w 14"/>
                <a:gd name="T1" fmla="*/ 4 h 14"/>
                <a:gd name="T2" fmla="*/ 0 w 14"/>
                <a:gd name="T3" fmla="*/ 0 h 14"/>
                <a:gd name="T4" fmla="*/ 6 w 14"/>
                <a:gd name="T5" fmla="*/ 0 h 14"/>
                <a:gd name="T6" fmla="*/ 14 w 14"/>
                <a:gd name="T7" fmla="*/ 0 h 14"/>
                <a:gd name="T8" fmla="*/ 13 w 14"/>
                <a:gd name="T9" fmla="*/ 3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3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09" name="Freeform 205"/>
            <p:cNvSpPr>
              <a:spLocks/>
            </p:cNvSpPr>
            <p:nvPr/>
          </p:nvSpPr>
          <p:spPr bwMode="auto">
            <a:xfrm>
              <a:off x="4349" y="3088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6 w 13"/>
                <a:gd name="T5" fmla="*/ 0 h 14"/>
                <a:gd name="T6" fmla="*/ 13 w 13"/>
                <a:gd name="T7" fmla="*/ 0 h 14"/>
                <a:gd name="T8" fmla="*/ 13 w 13"/>
                <a:gd name="T9" fmla="*/ 4 h 14"/>
                <a:gd name="T10" fmla="*/ 13 w 13"/>
                <a:gd name="T11" fmla="*/ 14 h 14"/>
                <a:gd name="T12" fmla="*/ 7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10" name="Freeform 206"/>
            <p:cNvSpPr>
              <a:spLocks/>
            </p:cNvSpPr>
            <p:nvPr/>
          </p:nvSpPr>
          <p:spPr bwMode="auto">
            <a:xfrm>
              <a:off x="4406" y="3068"/>
              <a:ext cx="48" cy="38"/>
            </a:xfrm>
            <a:custGeom>
              <a:avLst/>
              <a:gdLst>
                <a:gd name="T0" fmla="*/ 1 w 48"/>
                <a:gd name="T1" fmla="*/ 38 h 38"/>
                <a:gd name="T2" fmla="*/ 0 w 48"/>
                <a:gd name="T3" fmla="*/ 30 h 38"/>
                <a:gd name="T4" fmla="*/ 2 w 48"/>
                <a:gd name="T5" fmla="*/ 24 h 38"/>
                <a:gd name="T6" fmla="*/ 1 w 48"/>
                <a:gd name="T7" fmla="*/ 15 h 38"/>
                <a:gd name="T8" fmla="*/ 3 w 48"/>
                <a:gd name="T9" fmla="*/ 10 h 38"/>
                <a:gd name="T10" fmla="*/ 1 w 48"/>
                <a:gd name="T11" fmla="*/ 1 h 38"/>
                <a:gd name="T12" fmla="*/ 14 w 48"/>
                <a:gd name="T13" fmla="*/ 0 h 38"/>
                <a:gd name="T14" fmla="*/ 27 w 48"/>
                <a:gd name="T15" fmla="*/ 1 h 38"/>
                <a:gd name="T16" fmla="*/ 37 w 48"/>
                <a:gd name="T17" fmla="*/ 1 h 38"/>
                <a:gd name="T18" fmla="*/ 48 w 48"/>
                <a:gd name="T19" fmla="*/ 1 h 38"/>
                <a:gd name="T20" fmla="*/ 47 w 48"/>
                <a:gd name="T21" fmla="*/ 9 h 38"/>
                <a:gd name="T22" fmla="*/ 48 w 48"/>
                <a:gd name="T23" fmla="*/ 15 h 38"/>
                <a:gd name="T24" fmla="*/ 47 w 48"/>
                <a:gd name="T25" fmla="*/ 20 h 38"/>
                <a:gd name="T26" fmla="*/ 48 w 48"/>
                <a:gd name="T27" fmla="*/ 29 h 38"/>
                <a:gd name="T28" fmla="*/ 47 w 48"/>
                <a:gd name="T29" fmla="*/ 38 h 38"/>
                <a:gd name="T30" fmla="*/ 1 w 48"/>
                <a:gd name="T31" fmla="*/ 38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1" y="38"/>
                  </a:moveTo>
                  <a:lnTo>
                    <a:pt x="0" y="30"/>
                  </a:lnTo>
                  <a:lnTo>
                    <a:pt x="2" y="24"/>
                  </a:lnTo>
                  <a:lnTo>
                    <a:pt x="1" y="15"/>
                  </a:lnTo>
                  <a:lnTo>
                    <a:pt x="3" y="10"/>
                  </a:lnTo>
                  <a:lnTo>
                    <a:pt x="1" y="1"/>
                  </a:lnTo>
                  <a:lnTo>
                    <a:pt x="14" y="0"/>
                  </a:lnTo>
                  <a:lnTo>
                    <a:pt x="27" y="1"/>
                  </a:lnTo>
                  <a:lnTo>
                    <a:pt x="37" y="1"/>
                  </a:lnTo>
                  <a:lnTo>
                    <a:pt x="48" y="1"/>
                  </a:lnTo>
                  <a:lnTo>
                    <a:pt x="47" y="9"/>
                  </a:lnTo>
                  <a:lnTo>
                    <a:pt x="48" y="15"/>
                  </a:lnTo>
                  <a:lnTo>
                    <a:pt x="47" y="20"/>
                  </a:lnTo>
                  <a:lnTo>
                    <a:pt x="48" y="29"/>
                  </a:lnTo>
                  <a:lnTo>
                    <a:pt x="47" y="38"/>
                  </a:lnTo>
                  <a:lnTo>
                    <a:pt x="1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11" name="Freeform 207"/>
            <p:cNvSpPr>
              <a:spLocks/>
            </p:cNvSpPr>
            <p:nvPr/>
          </p:nvSpPr>
          <p:spPr bwMode="auto">
            <a:xfrm>
              <a:off x="4415" y="3074"/>
              <a:ext cx="13" cy="12"/>
            </a:xfrm>
            <a:custGeom>
              <a:avLst/>
              <a:gdLst>
                <a:gd name="T0" fmla="*/ 0 w 13"/>
                <a:gd name="T1" fmla="*/ 3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3 h 12"/>
                <a:gd name="T10" fmla="*/ 13 w 13"/>
                <a:gd name="T11" fmla="*/ 12 h 12"/>
                <a:gd name="T12" fmla="*/ 7 w 13"/>
                <a:gd name="T13" fmla="*/ 12 h 12"/>
                <a:gd name="T14" fmla="*/ 0 w 13"/>
                <a:gd name="T15" fmla="*/ 12 h 12"/>
                <a:gd name="T16" fmla="*/ 0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12" name="Freeform 208"/>
            <p:cNvSpPr>
              <a:spLocks/>
            </p:cNvSpPr>
            <p:nvPr/>
          </p:nvSpPr>
          <p:spPr bwMode="auto">
            <a:xfrm>
              <a:off x="4433" y="3074"/>
              <a:ext cx="14" cy="12"/>
            </a:xfrm>
            <a:custGeom>
              <a:avLst/>
              <a:gdLst>
                <a:gd name="T0" fmla="*/ 0 w 14"/>
                <a:gd name="T1" fmla="*/ 3 h 12"/>
                <a:gd name="T2" fmla="*/ 0 w 14"/>
                <a:gd name="T3" fmla="*/ 0 h 12"/>
                <a:gd name="T4" fmla="*/ 7 w 14"/>
                <a:gd name="T5" fmla="*/ 0 h 12"/>
                <a:gd name="T6" fmla="*/ 14 w 14"/>
                <a:gd name="T7" fmla="*/ 0 h 12"/>
                <a:gd name="T8" fmla="*/ 12 w 14"/>
                <a:gd name="T9" fmla="*/ 3 h 12"/>
                <a:gd name="T10" fmla="*/ 14 w 14"/>
                <a:gd name="T11" fmla="*/ 12 h 12"/>
                <a:gd name="T12" fmla="*/ 8 w 14"/>
                <a:gd name="T13" fmla="*/ 12 h 12"/>
                <a:gd name="T14" fmla="*/ 0 w 14"/>
                <a:gd name="T15" fmla="*/ 12 h 12"/>
                <a:gd name="T16" fmla="*/ 0 w 14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3"/>
                  </a:lnTo>
                  <a:lnTo>
                    <a:pt x="14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13" name="Freeform 209"/>
            <p:cNvSpPr>
              <a:spLocks/>
            </p:cNvSpPr>
            <p:nvPr/>
          </p:nvSpPr>
          <p:spPr bwMode="auto">
            <a:xfrm>
              <a:off x="4433" y="3088"/>
              <a:ext cx="14" cy="14"/>
            </a:xfrm>
            <a:custGeom>
              <a:avLst/>
              <a:gdLst>
                <a:gd name="T0" fmla="*/ 0 w 14"/>
                <a:gd name="T1" fmla="*/ 4 h 14"/>
                <a:gd name="T2" fmla="*/ 0 w 14"/>
                <a:gd name="T3" fmla="*/ 0 h 14"/>
                <a:gd name="T4" fmla="*/ 7 w 14"/>
                <a:gd name="T5" fmla="*/ 0 h 14"/>
                <a:gd name="T6" fmla="*/ 14 w 14"/>
                <a:gd name="T7" fmla="*/ 0 h 14"/>
                <a:gd name="T8" fmla="*/ 12 w 14"/>
                <a:gd name="T9" fmla="*/ 4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4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14" name="Freeform 210"/>
            <p:cNvSpPr>
              <a:spLocks/>
            </p:cNvSpPr>
            <p:nvPr/>
          </p:nvSpPr>
          <p:spPr bwMode="auto">
            <a:xfrm>
              <a:off x="4415" y="3088"/>
              <a:ext cx="12" cy="14"/>
            </a:xfrm>
            <a:custGeom>
              <a:avLst/>
              <a:gdLst>
                <a:gd name="T0" fmla="*/ 0 w 12"/>
                <a:gd name="T1" fmla="*/ 4 h 14"/>
                <a:gd name="T2" fmla="*/ 0 w 12"/>
                <a:gd name="T3" fmla="*/ 0 h 14"/>
                <a:gd name="T4" fmla="*/ 7 w 12"/>
                <a:gd name="T5" fmla="*/ 1 h 14"/>
                <a:gd name="T6" fmla="*/ 12 w 12"/>
                <a:gd name="T7" fmla="*/ 1 h 14"/>
                <a:gd name="T8" fmla="*/ 12 w 12"/>
                <a:gd name="T9" fmla="*/ 4 h 14"/>
                <a:gd name="T10" fmla="*/ 12 w 12"/>
                <a:gd name="T11" fmla="*/ 14 h 14"/>
                <a:gd name="T12" fmla="*/ 7 w 12"/>
                <a:gd name="T13" fmla="*/ 14 h 14"/>
                <a:gd name="T14" fmla="*/ 0 w 12"/>
                <a:gd name="T15" fmla="*/ 14 h 14"/>
                <a:gd name="T16" fmla="*/ 0 w 12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4"/>
                <a:gd name="T29" fmla="*/ 12 w 12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4">
                  <a:moveTo>
                    <a:pt x="0" y="4"/>
                  </a:moveTo>
                  <a:lnTo>
                    <a:pt x="0" y="0"/>
                  </a:lnTo>
                  <a:lnTo>
                    <a:pt x="7" y="1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2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15" name="Freeform 211"/>
            <p:cNvSpPr>
              <a:spLocks/>
            </p:cNvSpPr>
            <p:nvPr/>
          </p:nvSpPr>
          <p:spPr bwMode="auto">
            <a:xfrm>
              <a:off x="4474" y="3069"/>
              <a:ext cx="48" cy="38"/>
            </a:xfrm>
            <a:custGeom>
              <a:avLst/>
              <a:gdLst>
                <a:gd name="T0" fmla="*/ 0 w 48"/>
                <a:gd name="T1" fmla="*/ 37 h 38"/>
                <a:gd name="T2" fmla="*/ 0 w 48"/>
                <a:gd name="T3" fmla="*/ 29 h 38"/>
                <a:gd name="T4" fmla="*/ 1 w 48"/>
                <a:gd name="T5" fmla="*/ 23 h 38"/>
                <a:gd name="T6" fmla="*/ 0 w 48"/>
                <a:gd name="T7" fmla="*/ 15 h 38"/>
                <a:gd name="T8" fmla="*/ 1 w 48"/>
                <a:gd name="T9" fmla="*/ 9 h 38"/>
                <a:gd name="T10" fmla="*/ 0 w 48"/>
                <a:gd name="T11" fmla="*/ 0 h 38"/>
                <a:gd name="T12" fmla="*/ 14 w 48"/>
                <a:gd name="T13" fmla="*/ 0 h 38"/>
                <a:gd name="T14" fmla="*/ 27 w 48"/>
                <a:gd name="T15" fmla="*/ 0 h 38"/>
                <a:gd name="T16" fmla="*/ 37 w 48"/>
                <a:gd name="T17" fmla="*/ 0 h 38"/>
                <a:gd name="T18" fmla="*/ 47 w 48"/>
                <a:gd name="T19" fmla="*/ 0 h 38"/>
                <a:gd name="T20" fmla="*/ 46 w 48"/>
                <a:gd name="T21" fmla="*/ 9 h 38"/>
                <a:gd name="T22" fmla="*/ 47 w 48"/>
                <a:gd name="T23" fmla="*/ 15 h 38"/>
                <a:gd name="T24" fmla="*/ 46 w 48"/>
                <a:gd name="T25" fmla="*/ 20 h 38"/>
                <a:gd name="T26" fmla="*/ 48 w 48"/>
                <a:gd name="T27" fmla="*/ 28 h 38"/>
                <a:gd name="T28" fmla="*/ 46 w 48"/>
                <a:gd name="T29" fmla="*/ 38 h 38"/>
                <a:gd name="T30" fmla="*/ 0 w 48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7" y="0"/>
                  </a:lnTo>
                  <a:lnTo>
                    <a:pt x="46" y="9"/>
                  </a:lnTo>
                  <a:lnTo>
                    <a:pt x="47" y="15"/>
                  </a:lnTo>
                  <a:lnTo>
                    <a:pt x="46" y="20"/>
                  </a:lnTo>
                  <a:lnTo>
                    <a:pt x="48" y="28"/>
                  </a:lnTo>
                  <a:lnTo>
                    <a:pt x="46" y="38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16" name="Freeform 212"/>
            <p:cNvSpPr>
              <a:spLocks/>
            </p:cNvSpPr>
            <p:nvPr/>
          </p:nvSpPr>
          <p:spPr bwMode="auto">
            <a:xfrm>
              <a:off x="4482" y="3074"/>
              <a:ext cx="13" cy="13"/>
            </a:xfrm>
            <a:custGeom>
              <a:avLst/>
              <a:gdLst>
                <a:gd name="T0" fmla="*/ 1 w 13"/>
                <a:gd name="T1" fmla="*/ 4 h 13"/>
                <a:gd name="T2" fmla="*/ 1 w 13"/>
                <a:gd name="T3" fmla="*/ 0 h 13"/>
                <a:gd name="T4" fmla="*/ 8 w 13"/>
                <a:gd name="T5" fmla="*/ 0 h 13"/>
                <a:gd name="T6" fmla="*/ 13 w 13"/>
                <a:gd name="T7" fmla="*/ 0 h 13"/>
                <a:gd name="T8" fmla="*/ 13 w 13"/>
                <a:gd name="T9" fmla="*/ 3 h 13"/>
                <a:gd name="T10" fmla="*/ 13 w 13"/>
                <a:gd name="T11" fmla="*/ 12 h 13"/>
                <a:gd name="T12" fmla="*/ 8 w 13"/>
                <a:gd name="T13" fmla="*/ 12 h 13"/>
                <a:gd name="T14" fmla="*/ 0 w 13"/>
                <a:gd name="T15" fmla="*/ 13 h 13"/>
                <a:gd name="T16" fmla="*/ 1 w 13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1" y="4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3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17" name="Freeform 213"/>
            <p:cNvSpPr>
              <a:spLocks/>
            </p:cNvSpPr>
            <p:nvPr/>
          </p:nvSpPr>
          <p:spPr bwMode="auto">
            <a:xfrm>
              <a:off x="4501" y="3074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18" name="Freeform 214"/>
            <p:cNvSpPr>
              <a:spLocks/>
            </p:cNvSpPr>
            <p:nvPr/>
          </p:nvSpPr>
          <p:spPr bwMode="auto">
            <a:xfrm>
              <a:off x="4501" y="3089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19" name="Freeform 215"/>
            <p:cNvSpPr>
              <a:spLocks/>
            </p:cNvSpPr>
            <p:nvPr/>
          </p:nvSpPr>
          <p:spPr bwMode="auto">
            <a:xfrm>
              <a:off x="4482" y="3089"/>
              <a:ext cx="13" cy="13"/>
            </a:xfrm>
            <a:custGeom>
              <a:avLst/>
              <a:gdLst>
                <a:gd name="T0" fmla="*/ 0 w 13"/>
                <a:gd name="T1" fmla="*/ 4 h 13"/>
                <a:gd name="T2" fmla="*/ 0 w 13"/>
                <a:gd name="T3" fmla="*/ 0 h 13"/>
                <a:gd name="T4" fmla="*/ 7 w 13"/>
                <a:gd name="T5" fmla="*/ 1 h 13"/>
                <a:gd name="T6" fmla="*/ 13 w 13"/>
                <a:gd name="T7" fmla="*/ 1 h 13"/>
                <a:gd name="T8" fmla="*/ 13 w 13"/>
                <a:gd name="T9" fmla="*/ 4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4"/>
                  </a:moveTo>
                  <a:lnTo>
                    <a:pt x="0" y="0"/>
                  </a:lnTo>
                  <a:lnTo>
                    <a:pt x="7" y="1"/>
                  </a:lnTo>
                  <a:lnTo>
                    <a:pt x="13" y="1"/>
                  </a:lnTo>
                  <a:lnTo>
                    <a:pt x="13" y="4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20" name="Freeform 216"/>
            <p:cNvSpPr>
              <a:spLocks/>
            </p:cNvSpPr>
            <p:nvPr/>
          </p:nvSpPr>
          <p:spPr bwMode="auto">
            <a:xfrm>
              <a:off x="4543" y="3070"/>
              <a:ext cx="47" cy="37"/>
            </a:xfrm>
            <a:custGeom>
              <a:avLst/>
              <a:gdLst>
                <a:gd name="T0" fmla="*/ 0 w 47"/>
                <a:gd name="T1" fmla="*/ 36 h 37"/>
                <a:gd name="T2" fmla="*/ 0 w 47"/>
                <a:gd name="T3" fmla="*/ 28 h 37"/>
                <a:gd name="T4" fmla="*/ 1 w 47"/>
                <a:gd name="T5" fmla="*/ 23 h 37"/>
                <a:gd name="T6" fmla="*/ 0 w 47"/>
                <a:gd name="T7" fmla="*/ 14 h 37"/>
                <a:gd name="T8" fmla="*/ 1 w 47"/>
                <a:gd name="T9" fmla="*/ 8 h 37"/>
                <a:gd name="T10" fmla="*/ 0 w 47"/>
                <a:gd name="T11" fmla="*/ 0 h 37"/>
                <a:gd name="T12" fmla="*/ 14 w 47"/>
                <a:gd name="T13" fmla="*/ 0 h 37"/>
                <a:gd name="T14" fmla="*/ 26 w 47"/>
                <a:gd name="T15" fmla="*/ 0 h 37"/>
                <a:gd name="T16" fmla="*/ 36 w 47"/>
                <a:gd name="T17" fmla="*/ 0 h 37"/>
                <a:gd name="T18" fmla="*/ 47 w 47"/>
                <a:gd name="T19" fmla="*/ 0 h 37"/>
                <a:gd name="T20" fmla="*/ 45 w 47"/>
                <a:gd name="T21" fmla="*/ 8 h 37"/>
                <a:gd name="T22" fmla="*/ 47 w 47"/>
                <a:gd name="T23" fmla="*/ 14 h 37"/>
                <a:gd name="T24" fmla="*/ 45 w 47"/>
                <a:gd name="T25" fmla="*/ 19 h 37"/>
                <a:gd name="T26" fmla="*/ 47 w 47"/>
                <a:gd name="T27" fmla="*/ 27 h 37"/>
                <a:gd name="T28" fmla="*/ 46 w 47"/>
                <a:gd name="T29" fmla="*/ 37 h 37"/>
                <a:gd name="T30" fmla="*/ 0 w 47"/>
                <a:gd name="T31" fmla="*/ 36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37"/>
                <a:gd name="T50" fmla="*/ 47 w 47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37">
                  <a:moveTo>
                    <a:pt x="0" y="36"/>
                  </a:moveTo>
                  <a:lnTo>
                    <a:pt x="0" y="28"/>
                  </a:lnTo>
                  <a:lnTo>
                    <a:pt x="1" y="23"/>
                  </a:lnTo>
                  <a:lnTo>
                    <a:pt x="0" y="14"/>
                  </a:lnTo>
                  <a:lnTo>
                    <a:pt x="1" y="8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7" y="0"/>
                  </a:lnTo>
                  <a:lnTo>
                    <a:pt x="45" y="8"/>
                  </a:lnTo>
                  <a:lnTo>
                    <a:pt x="47" y="14"/>
                  </a:lnTo>
                  <a:lnTo>
                    <a:pt x="45" y="19"/>
                  </a:lnTo>
                  <a:lnTo>
                    <a:pt x="47" y="27"/>
                  </a:lnTo>
                  <a:lnTo>
                    <a:pt x="46" y="37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21" name="Freeform 217"/>
            <p:cNvSpPr>
              <a:spLocks/>
            </p:cNvSpPr>
            <p:nvPr/>
          </p:nvSpPr>
          <p:spPr bwMode="auto">
            <a:xfrm>
              <a:off x="4551" y="3075"/>
              <a:ext cx="13" cy="12"/>
            </a:xfrm>
            <a:custGeom>
              <a:avLst/>
              <a:gdLst>
                <a:gd name="T0" fmla="*/ 0 w 13"/>
                <a:gd name="T1" fmla="*/ 3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3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0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22" name="Freeform 218"/>
            <p:cNvSpPr>
              <a:spLocks/>
            </p:cNvSpPr>
            <p:nvPr/>
          </p:nvSpPr>
          <p:spPr bwMode="auto">
            <a:xfrm>
              <a:off x="4570" y="3075"/>
              <a:ext cx="12" cy="12"/>
            </a:xfrm>
            <a:custGeom>
              <a:avLst/>
              <a:gdLst>
                <a:gd name="T0" fmla="*/ 0 w 12"/>
                <a:gd name="T1" fmla="*/ 3 h 12"/>
                <a:gd name="T2" fmla="*/ 0 w 12"/>
                <a:gd name="T3" fmla="*/ 0 h 12"/>
                <a:gd name="T4" fmla="*/ 6 w 12"/>
                <a:gd name="T5" fmla="*/ 0 h 12"/>
                <a:gd name="T6" fmla="*/ 12 w 12"/>
                <a:gd name="T7" fmla="*/ 0 h 12"/>
                <a:gd name="T8" fmla="*/ 12 w 12"/>
                <a:gd name="T9" fmla="*/ 3 h 12"/>
                <a:gd name="T10" fmla="*/ 12 w 12"/>
                <a:gd name="T11" fmla="*/ 11 h 12"/>
                <a:gd name="T12" fmla="*/ 7 w 12"/>
                <a:gd name="T13" fmla="*/ 11 h 12"/>
                <a:gd name="T14" fmla="*/ 0 w 12"/>
                <a:gd name="T15" fmla="*/ 12 h 12"/>
                <a:gd name="T16" fmla="*/ 0 w 12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1"/>
                  </a:lnTo>
                  <a:lnTo>
                    <a:pt x="7" y="11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23" name="Freeform 219"/>
            <p:cNvSpPr>
              <a:spLocks/>
            </p:cNvSpPr>
            <p:nvPr/>
          </p:nvSpPr>
          <p:spPr bwMode="auto">
            <a:xfrm>
              <a:off x="4570" y="3090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24" name="Freeform 220"/>
            <p:cNvSpPr>
              <a:spLocks/>
            </p:cNvSpPr>
            <p:nvPr/>
          </p:nvSpPr>
          <p:spPr bwMode="auto">
            <a:xfrm>
              <a:off x="4551" y="3090"/>
              <a:ext cx="13" cy="13"/>
            </a:xfrm>
            <a:custGeom>
              <a:avLst/>
              <a:gdLst>
                <a:gd name="T0" fmla="*/ 0 w 13"/>
                <a:gd name="T1" fmla="*/ 3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0 h 13"/>
                <a:gd name="T8" fmla="*/ 12 w 13"/>
                <a:gd name="T9" fmla="*/ 3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2" y="3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25" name="Freeform 221"/>
            <p:cNvSpPr>
              <a:spLocks/>
            </p:cNvSpPr>
            <p:nvPr/>
          </p:nvSpPr>
          <p:spPr bwMode="auto">
            <a:xfrm>
              <a:off x="4340" y="3116"/>
              <a:ext cx="48" cy="37"/>
            </a:xfrm>
            <a:custGeom>
              <a:avLst/>
              <a:gdLst>
                <a:gd name="T0" fmla="*/ 1 w 48"/>
                <a:gd name="T1" fmla="*/ 36 h 37"/>
                <a:gd name="T2" fmla="*/ 0 w 48"/>
                <a:gd name="T3" fmla="*/ 27 h 37"/>
                <a:gd name="T4" fmla="*/ 2 w 48"/>
                <a:gd name="T5" fmla="*/ 22 h 37"/>
                <a:gd name="T6" fmla="*/ 1 w 48"/>
                <a:gd name="T7" fmla="*/ 14 h 37"/>
                <a:gd name="T8" fmla="*/ 2 w 48"/>
                <a:gd name="T9" fmla="*/ 8 h 37"/>
                <a:gd name="T10" fmla="*/ 1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8 w 48"/>
                <a:gd name="T19" fmla="*/ 0 h 37"/>
                <a:gd name="T20" fmla="*/ 46 w 48"/>
                <a:gd name="T21" fmla="*/ 8 h 37"/>
                <a:gd name="T22" fmla="*/ 48 w 48"/>
                <a:gd name="T23" fmla="*/ 14 h 37"/>
                <a:gd name="T24" fmla="*/ 46 w 48"/>
                <a:gd name="T25" fmla="*/ 19 h 37"/>
                <a:gd name="T26" fmla="*/ 48 w 48"/>
                <a:gd name="T27" fmla="*/ 27 h 37"/>
                <a:gd name="T28" fmla="*/ 47 w 48"/>
                <a:gd name="T29" fmla="*/ 37 h 37"/>
                <a:gd name="T30" fmla="*/ 1 w 48"/>
                <a:gd name="T31" fmla="*/ 36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1" y="36"/>
                  </a:moveTo>
                  <a:lnTo>
                    <a:pt x="0" y="27"/>
                  </a:lnTo>
                  <a:lnTo>
                    <a:pt x="2" y="22"/>
                  </a:lnTo>
                  <a:lnTo>
                    <a:pt x="1" y="14"/>
                  </a:lnTo>
                  <a:lnTo>
                    <a:pt x="2" y="8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46" y="8"/>
                  </a:lnTo>
                  <a:lnTo>
                    <a:pt x="48" y="14"/>
                  </a:lnTo>
                  <a:lnTo>
                    <a:pt x="46" y="19"/>
                  </a:lnTo>
                  <a:lnTo>
                    <a:pt x="48" y="27"/>
                  </a:lnTo>
                  <a:lnTo>
                    <a:pt x="47" y="37"/>
                  </a:lnTo>
                  <a:lnTo>
                    <a:pt x="1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26" name="Freeform 222"/>
            <p:cNvSpPr>
              <a:spLocks/>
            </p:cNvSpPr>
            <p:nvPr/>
          </p:nvSpPr>
          <p:spPr bwMode="auto">
            <a:xfrm>
              <a:off x="4349" y="3119"/>
              <a:ext cx="14" cy="14"/>
            </a:xfrm>
            <a:custGeom>
              <a:avLst/>
              <a:gdLst>
                <a:gd name="T0" fmla="*/ 0 w 14"/>
                <a:gd name="T1" fmla="*/ 5 h 14"/>
                <a:gd name="T2" fmla="*/ 0 w 14"/>
                <a:gd name="T3" fmla="*/ 0 h 14"/>
                <a:gd name="T4" fmla="*/ 7 w 14"/>
                <a:gd name="T5" fmla="*/ 0 h 14"/>
                <a:gd name="T6" fmla="*/ 14 w 14"/>
                <a:gd name="T7" fmla="*/ 0 h 14"/>
                <a:gd name="T8" fmla="*/ 14 w 14"/>
                <a:gd name="T9" fmla="*/ 5 h 14"/>
                <a:gd name="T10" fmla="*/ 14 w 14"/>
                <a:gd name="T11" fmla="*/ 14 h 14"/>
                <a:gd name="T12" fmla="*/ 7 w 14"/>
                <a:gd name="T13" fmla="*/ 14 h 14"/>
                <a:gd name="T14" fmla="*/ 0 w 14"/>
                <a:gd name="T15" fmla="*/ 14 h 14"/>
                <a:gd name="T16" fmla="*/ 0 w 14"/>
                <a:gd name="T17" fmla="*/ 5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5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5"/>
                  </a:lnTo>
                  <a:lnTo>
                    <a:pt x="14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27" name="Freeform 223"/>
            <p:cNvSpPr>
              <a:spLocks/>
            </p:cNvSpPr>
            <p:nvPr/>
          </p:nvSpPr>
          <p:spPr bwMode="auto">
            <a:xfrm>
              <a:off x="4367" y="3119"/>
              <a:ext cx="14" cy="14"/>
            </a:xfrm>
            <a:custGeom>
              <a:avLst/>
              <a:gdLst>
                <a:gd name="T0" fmla="*/ 0 w 14"/>
                <a:gd name="T1" fmla="*/ 5 h 14"/>
                <a:gd name="T2" fmla="*/ 0 w 14"/>
                <a:gd name="T3" fmla="*/ 0 h 14"/>
                <a:gd name="T4" fmla="*/ 6 w 14"/>
                <a:gd name="T5" fmla="*/ 2 h 14"/>
                <a:gd name="T6" fmla="*/ 14 w 14"/>
                <a:gd name="T7" fmla="*/ 2 h 14"/>
                <a:gd name="T8" fmla="*/ 13 w 14"/>
                <a:gd name="T9" fmla="*/ 5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5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5"/>
                  </a:moveTo>
                  <a:lnTo>
                    <a:pt x="0" y="0"/>
                  </a:lnTo>
                  <a:lnTo>
                    <a:pt x="6" y="2"/>
                  </a:lnTo>
                  <a:lnTo>
                    <a:pt x="14" y="2"/>
                  </a:lnTo>
                  <a:lnTo>
                    <a:pt x="13" y="5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28" name="Freeform 224"/>
            <p:cNvSpPr>
              <a:spLocks/>
            </p:cNvSpPr>
            <p:nvPr/>
          </p:nvSpPr>
          <p:spPr bwMode="auto">
            <a:xfrm>
              <a:off x="4367" y="3135"/>
              <a:ext cx="14" cy="14"/>
            </a:xfrm>
            <a:custGeom>
              <a:avLst/>
              <a:gdLst>
                <a:gd name="T0" fmla="*/ 0 w 14"/>
                <a:gd name="T1" fmla="*/ 4 h 14"/>
                <a:gd name="T2" fmla="*/ 0 w 14"/>
                <a:gd name="T3" fmla="*/ 0 h 14"/>
                <a:gd name="T4" fmla="*/ 6 w 14"/>
                <a:gd name="T5" fmla="*/ 1 h 14"/>
                <a:gd name="T6" fmla="*/ 14 w 14"/>
                <a:gd name="T7" fmla="*/ 1 h 14"/>
                <a:gd name="T8" fmla="*/ 13 w 14"/>
                <a:gd name="T9" fmla="*/ 4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4"/>
                  </a:moveTo>
                  <a:lnTo>
                    <a:pt x="0" y="0"/>
                  </a:lnTo>
                  <a:lnTo>
                    <a:pt x="6" y="1"/>
                  </a:lnTo>
                  <a:lnTo>
                    <a:pt x="14" y="1"/>
                  </a:lnTo>
                  <a:lnTo>
                    <a:pt x="13" y="4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29" name="Freeform 225"/>
            <p:cNvSpPr>
              <a:spLocks/>
            </p:cNvSpPr>
            <p:nvPr/>
          </p:nvSpPr>
          <p:spPr bwMode="auto">
            <a:xfrm>
              <a:off x="4349" y="3136"/>
              <a:ext cx="13" cy="13"/>
            </a:xfrm>
            <a:custGeom>
              <a:avLst/>
              <a:gdLst>
                <a:gd name="T0" fmla="*/ 0 w 13"/>
                <a:gd name="T1" fmla="*/ 3 h 13"/>
                <a:gd name="T2" fmla="*/ 0 w 13"/>
                <a:gd name="T3" fmla="*/ 0 h 13"/>
                <a:gd name="T4" fmla="*/ 6 w 13"/>
                <a:gd name="T5" fmla="*/ 0 h 13"/>
                <a:gd name="T6" fmla="*/ 13 w 13"/>
                <a:gd name="T7" fmla="*/ 0 h 13"/>
                <a:gd name="T8" fmla="*/ 13 w 13"/>
                <a:gd name="T9" fmla="*/ 3 h 13"/>
                <a:gd name="T10" fmla="*/ 13 w 13"/>
                <a:gd name="T11" fmla="*/ 13 h 13"/>
                <a:gd name="T12" fmla="*/ 7 w 13"/>
                <a:gd name="T13" fmla="*/ 13 h 13"/>
                <a:gd name="T14" fmla="*/ 0 w 13"/>
                <a:gd name="T15" fmla="*/ 13 h 13"/>
                <a:gd name="T16" fmla="*/ 0 w 13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30" name="Freeform 226"/>
            <p:cNvSpPr>
              <a:spLocks/>
            </p:cNvSpPr>
            <p:nvPr/>
          </p:nvSpPr>
          <p:spPr bwMode="auto">
            <a:xfrm>
              <a:off x="4406" y="3117"/>
              <a:ext cx="48" cy="37"/>
            </a:xfrm>
            <a:custGeom>
              <a:avLst/>
              <a:gdLst>
                <a:gd name="T0" fmla="*/ 1 w 48"/>
                <a:gd name="T1" fmla="*/ 36 h 37"/>
                <a:gd name="T2" fmla="*/ 0 w 48"/>
                <a:gd name="T3" fmla="*/ 29 h 37"/>
                <a:gd name="T4" fmla="*/ 2 w 48"/>
                <a:gd name="T5" fmla="*/ 23 h 37"/>
                <a:gd name="T6" fmla="*/ 1 w 48"/>
                <a:gd name="T7" fmla="*/ 14 h 37"/>
                <a:gd name="T8" fmla="*/ 3 w 48"/>
                <a:gd name="T9" fmla="*/ 9 h 37"/>
                <a:gd name="T10" fmla="*/ 1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8 w 48"/>
                <a:gd name="T19" fmla="*/ 0 h 37"/>
                <a:gd name="T20" fmla="*/ 47 w 48"/>
                <a:gd name="T21" fmla="*/ 8 h 37"/>
                <a:gd name="T22" fmla="*/ 48 w 48"/>
                <a:gd name="T23" fmla="*/ 15 h 37"/>
                <a:gd name="T24" fmla="*/ 47 w 48"/>
                <a:gd name="T25" fmla="*/ 20 h 37"/>
                <a:gd name="T26" fmla="*/ 48 w 48"/>
                <a:gd name="T27" fmla="*/ 27 h 37"/>
                <a:gd name="T28" fmla="*/ 47 w 48"/>
                <a:gd name="T29" fmla="*/ 37 h 37"/>
                <a:gd name="T30" fmla="*/ 1 w 48"/>
                <a:gd name="T31" fmla="*/ 36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1" y="36"/>
                  </a:moveTo>
                  <a:lnTo>
                    <a:pt x="0" y="29"/>
                  </a:lnTo>
                  <a:lnTo>
                    <a:pt x="2" y="23"/>
                  </a:lnTo>
                  <a:lnTo>
                    <a:pt x="1" y="14"/>
                  </a:lnTo>
                  <a:lnTo>
                    <a:pt x="3" y="9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47" y="8"/>
                  </a:lnTo>
                  <a:lnTo>
                    <a:pt x="48" y="15"/>
                  </a:lnTo>
                  <a:lnTo>
                    <a:pt x="47" y="20"/>
                  </a:lnTo>
                  <a:lnTo>
                    <a:pt x="48" y="27"/>
                  </a:lnTo>
                  <a:lnTo>
                    <a:pt x="47" y="37"/>
                  </a:lnTo>
                  <a:lnTo>
                    <a:pt x="1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31" name="Freeform 227"/>
            <p:cNvSpPr>
              <a:spLocks/>
            </p:cNvSpPr>
            <p:nvPr/>
          </p:nvSpPr>
          <p:spPr bwMode="auto">
            <a:xfrm>
              <a:off x="4415" y="3122"/>
              <a:ext cx="13" cy="12"/>
            </a:xfrm>
            <a:custGeom>
              <a:avLst/>
              <a:gdLst>
                <a:gd name="T0" fmla="*/ 0 w 13"/>
                <a:gd name="T1" fmla="*/ 3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3 h 12"/>
                <a:gd name="T10" fmla="*/ 13 w 13"/>
                <a:gd name="T11" fmla="*/ 12 h 12"/>
                <a:gd name="T12" fmla="*/ 7 w 13"/>
                <a:gd name="T13" fmla="*/ 12 h 12"/>
                <a:gd name="T14" fmla="*/ 0 w 13"/>
                <a:gd name="T15" fmla="*/ 12 h 12"/>
                <a:gd name="T16" fmla="*/ 0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32" name="Freeform 228"/>
            <p:cNvSpPr>
              <a:spLocks/>
            </p:cNvSpPr>
            <p:nvPr/>
          </p:nvSpPr>
          <p:spPr bwMode="auto">
            <a:xfrm>
              <a:off x="4433" y="3122"/>
              <a:ext cx="14" cy="13"/>
            </a:xfrm>
            <a:custGeom>
              <a:avLst/>
              <a:gdLst>
                <a:gd name="T0" fmla="*/ 0 w 14"/>
                <a:gd name="T1" fmla="*/ 3 h 13"/>
                <a:gd name="T2" fmla="*/ 0 w 14"/>
                <a:gd name="T3" fmla="*/ 0 h 13"/>
                <a:gd name="T4" fmla="*/ 7 w 14"/>
                <a:gd name="T5" fmla="*/ 1 h 13"/>
                <a:gd name="T6" fmla="*/ 14 w 14"/>
                <a:gd name="T7" fmla="*/ 1 h 13"/>
                <a:gd name="T8" fmla="*/ 12 w 14"/>
                <a:gd name="T9" fmla="*/ 4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3"/>
                  </a:moveTo>
                  <a:lnTo>
                    <a:pt x="0" y="0"/>
                  </a:lnTo>
                  <a:lnTo>
                    <a:pt x="7" y="1"/>
                  </a:lnTo>
                  <a:lnTo>
                    <a:pt x="14" y="1"/>
                  </a:lnTo>
                  <a:lnTo>
                    <a:pt x="12" y="4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33" name="Freeform 229"/>
            <p:cNvSpPr>
              <a:spLocks/>
            </p:cNvSpPr>
            <p:nvPr/>
          </p:nvSpPr>
          <p:spPr bwMode="auto">
            <a:xfrm>
              <a:off x="4433" y="3137"/>
              <a:ext cx="14" cy="13"/>
            </a:xfrm>
            <a:custGeom>
              <a:avLst/>
              <a:gdLst>
                <a:gd name="T0" fmla="*/ 0 w 14"/>
                <a:gd name="T1" fmla="*/ 3 h 13"/>
                <a:gd name="T2" fmla="*/ 0 w 14"/>
                <a:gd name="T3" fmla="*/ 0 h 13"/>
                <a:gd name="T4" fmla="*/ 7 w 14"/>
                <a:gd name="T5" fmla="*/ 0 h 13"/>
                <a:gd name="T6" fmla="*/ 14 w 14"/>
                <a:gd name="T7" fmla="*/ 0 h 13"/>
                <a:gd name="T8" fmla="*/ 12 w 14"/>
                <a:gd name="T9" fmla="*/ 3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3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34" name="Freeform 230"/>
            <p:cNvSpPr>
              <a:spLocks/>
            </p:cNvSpPr>
            <p:nvPr/>
          </p:nvSpPr>
          <p:spPr bwMode="auto">
            <a:xfrm>
              <a:off x="4415" y="3137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7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35" name="Freeform 231"/>
            <p:cNvSpPr>
              <a:spLocks/>
            </p:cNvSpPr>
            <p:nvPr/>
          </p:nvSpPr>
          <p:spPr bwMode="auto">
            <a:xfrm>
              <a:off x="4474" y="3118"/>
              <a:ext cx="48" cy="38"/>
            </a:xfrm>
            <a:custGeom>
              <a:avLst/>
              <a:gdLst>
                <a:gd name="T0" fmla="*/ 0 w 48"/>
                <a:gd name="T1" fmla="*/ 37 h 38"/>
                <a:gd name="T2" fmla="*/ 0 w 48"/>
                <a:gd name="T3" fmla="*/ 29 h 38"/>
                <a:gd name="T4" fmla="*/ 1 w 48"/>
                <a:gd name="T5" fmla="*/ 23 h 38"/>
                <a:gd name="T6" fmla="*/ 0 w 48"/>
                <a:gd name="T7" fmla="*/ 14 h 38"/>
                <a:gd name="T8" fmla="*/ 1 w 48"/>
                <a:gd name="T9" fmla="*/ 9 h 38"/>
                <a:gd name="T10" fmla="*/ 0 w 48"/>
                <a:gd name="T11" fmla="*/ 0 h 38"/>
                <a:gd name="T12" fmla="*/ 14 w 48"/>
                <a:gd name="T13" fmla="*/ 0 h 38"/>
                <a:gd name="T14" fmla="*/ 27 w 48"/>
                <a:gd name="T15" fmla="*/ 0 h 38"/>
                <a:gd name="T16" fmla="*/ 37 w 48"/>
                <a:gd name="T17" fmla="*/ 0 h 38"/>
                <a:gd name="T18" fmla="*/ 47 w 48"/>
                <a:gd name="T19" fmla="*/ 0 h 38"/>
                <a:gd name="T20" fmla="*/ 46 w 48"/>
                <a:gd name="T21" fmla="*/ 8 h 38"/>
                <a:gd name="T22" fmla="*/ 47 w 48"/>
                <a:gd name="T23" fmla="*/ 15 h 38"/>
                <a:gd name="T24" fmla="*/ 46 w 48"/>
                <a:gd name="T25" fmla="*/ 20 h 38"/>
                <a:gd name="T26" fmla="*/ 48 w 48"/>
                <a:gd name="T27" fmla="*/ 28 h 38"/>
                <a:gd name="T28" fmla="*/ 46 w 48"/>
                <a:gd name="T29" fmla="*/ 38 h 38"/>
                <a:gd name="T30" fmla="*/ 0 w 48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4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7" y="0"/>
                  </a:lnTo>
                  <a:lnTo>
                    <a:pt x="46" y="8"/>
                  </a:lnTo>
                  <a:lnTo>
                    <a:pt x="47" y="15"/>
                  </a:lnTo>
                  <a:lnTo>
                    <a:pt x="46" y="20"/>
                  </a:lnTo>
                  <a:lnTo>
                    <a:pt x="48" y="28"/>
                  </a:lnTo>
                  <a:lnTo>
                    <a:pt x="46" y="38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36" name="Freeform 232"/>
            <p:cNvSpPr>
              <a:spLocks/>
            </p:cNvSpPr>
            <p:nvPr/>
          </p:nvSpPr>
          <p:spPr bwMode="auto">
            <a:xfrm>
              <a:off x="4482" y="3123"/>
              <a:ext cx="13" cy="12"/>
            </a:xfrm>
            <a:custGeom>
              <a:avLst/>
              <a:gdLst>
                <a:gd name="T0" fmla="*/ 1 w 13"/>
                <a:gd name="T1" fmla="*/ 3 h 12"/>
                <a:gd name="T2" fmla="*/ 1 w 13"/>
                <a:gd name="T3" fmla="*/ 0 h 12"/>
                <a:gd name="T4" fmla="*/ 8 w 13"/>
                <a:gd name="T5" fmla="*/ 0 h 12"/>
                <a:gd name="T6" fmla="*/ 13 w 13"/>
                <a:gd name="T7" fmla="*/ 0 h 12"/>
                <a:gd name="T8" fmla="*/ 13 w 13"/>
                <a:gd name="T9" fmla="*/ 3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1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1" y="3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37" name="Freeform 233"/>
            <p:cNvSpPr>
              <a:spLocks/>
            </p:cNvSpPr>
            <p:nvPr/>
          </p:nvSpPr>
          <p:spPr bwMode="auto">
            <a:xfrm>
              <a:off x="4501" y="3123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38" name="Freeform 234"/>
            <p:cNvSpPr>
              <a:spLocks/>
            </p:cNvSpPr>
            <p:nvPr/>
          </p:nvSpPr>
          <p:spPr bwMode="auto">
            <a:xfrm>
              <a:off x="4501" y="3138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1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39" name="Freeform 235"/>
            <p:cNvSpPr>
              <a:spLocks/>
            </p:cNvSpPr>
            <p:nvPr/>
          </p:nvSpPr>
          <p:spPr bwMode="auto">
            <a:xfrm>
              <a:off x="4482" y="3138"/>
              <a:ext cx="13" cy="13"/>
            </a:xfrm>
            <a:custGeom>
              <a:avLst/>
              <a:gdLst>
                <a:gd name="T0" fmla="*/ 0 w 13"/>
                <a:gd name="T1" fmla="*/ 3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0 h 13"/>
                <a:gd name="T8" fmla="*/ 13 w 13"/>
                <a:gd name="T9" fmla="*/ 3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40" name="Freeform 236"/>
            <p:cNvSpPr>
              <a:spLocks/>
            </p:cNvSpPr>
            <p:nvPr/>
          </p:nvSpPr>
          <p:spPr bwMode="auto">
            <a:xfrm>
              <a:off x="4543" y="3119"/>
              <a:ext cx="47" cy="38"/>
            </a:xfrm>
            <a:custGeom>
              <a:avLst/>
              <a:gdLst>
                <a:gd name="T0" fmla="*/ 0 w 47"/>
                <a:gd name="T1" fmla="*/ 37 h 38"/>
                <a:gd name="T2" fmla="*/ 0 w 47"/>
                <a:gd name="T3" fmla="*/ 29 h 38"/>
                <a:gd name="T4" fmla="*/ 1 w 47"/>
                <a:gd name="T5" fmla="*/ 23 h 38"/>
                <a:gd name="T6" fmla="*/ 0 w 47"/>
                <a:gd name="T7" fmla="*/ 15 h 38"/>
                <a:gd name="T8" fmla="*/ 1 w 47"/>
                <a:gd name="T9" fmla="*/ 9 h 38"/>
                <a:gd name="T10" fmla="*/ 0 w 47"/>
                <a:gd name="T11" fmla="*/ 0 h 38"/>
                <a:gd name="T12" fmla="*/ 14 w 47"/>
                <a:gd name="T13" fmla="*/ 0 h 38"/>
                <a:gd name="T14" fmla="*/ 26 w 47"/>
                <a:gd name="T15" fmla="*/ 2 h 38"/>
                <a:gd name="T16" fmla="*/ 36 w 47"/>
                <a:gd name="T17" fmla="*/ 2 h 38"/>
                <a:gd name="T18" fmla="*/ 47 w 47"/>
                <a:gd name="T19" fmla="*/ 2 h 38"/>
                <a:gd name="T20" fmla="*/ 45 w 47"/>
                <a:gd name="T21" fmla="*/ 9 h 38"/>
                <a:gd name="T22" fmla="*/ 47 w 47"/>
                <a:gd name="T23" fmla="*/ 15 h 38"/>
                <a:gd name="T24" fmla="*/ 45 w 47"/>
                <a:gd name="T25" fmla="*/ 20 h 38"/>
                <a:gd name="T26" fmla="*/ 47 w 47"/>
                <a:gd name="T27" fmla="*/ 28 h 38"/>
                <a:gd name="T28" fmla="*/ 46 w 47"/>
                <a:gd name="T29" fmla="*/ 38 h 38"/>
                <a:gd name="T30" fmla="*/ 0 w 47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38"/>
                <a:gd name="T50" fmla="*/ 47 w 47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38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2"/>
                  </a:lnTo>
                  <a:lnTo>
                    <a:pt x="36" y="2"/>
                  </a:lnTo>
                  <a:lnTo>
                    <a:pt x="47" y="2"/>
                  </a:lnTo>
                  <a:lnTo>
                    <a:pt x="45" y="9"/>
                  </a:lnTo>
                  <a:lnTo>
                    <a:pt x="47" y="15"/>
                  </a:lnTo>
                  <a:lnTo>
                    <a:pt x="45" y="20"/>
                  </a:lnTo>
                  <a:lnTo>
                    <a:pt x="47" y="28"/>
                  </a:lnTo>
                  <a:lnTo>
                    <a:pt x="46" y="38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41" name="Freeform 237"/>
            <p:cNvSpPr>
              <a:spLocks/>
            </p:cNvSpPr>
            <p:nvPr/>
          </p:nvSpPr>
          <p:spPr bwMode="auto">
            <a:xfrm>
              <a:off x="4551" y="3124"/>
              <a:ext cx="13" cy="13"/>
            </a:xfrm>
            <a:custGeom>
              <a:avLst/>
              <a:gdLst>
                <a:gd name="T0" fmla="*/ 0 w 13"/>
                <a:gd name="T1" fmla="*/ 4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0 h 13"/>
                <a:gd name="T8" fmla="*/ 13 w 13"/>
                <a:gd name="T9" fmla="*/ 4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42" name="Freeform 238"/>
            <p:cNvSpPr>
              <a:spLocks/>
            </p:cNvSpPr>
            <p:nvPr/>
          </p:nvSpPr>
          <p:spPr bwMode="auto">
            <a:xfrm>
              <a:off x="4570" y="3124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1 h 13"/>
                <a:gd name="T6" fmla="*/ 12 w 12"/>
                <a:gd name="T7" fmla="*/ 1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1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43" name="Freeform 239"/>
            <p:cNvSpPr>
              <a:spLocks/>
            </p:cNvSpPr>
            <p:nvPr/>
          </p:nvSpPr>
          <p:spPr bwMode="auto">
            <a:xfrm>
              <a:off x="4570" y="3140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44" name="Freeform 240"/>
            <p:cNvSpPr>
              <a:spLocks/>
            </p:cNvSpPr>
            <p:nvPr/>
          </p:nvSpPr>
          <p:spPr bwMode="auto">
            <a:xfrm>
              <a:off x="4551" y="3140"/>
              <a:ext cx="13" cy="13"/>
            </a:xfrm>
            <a:custGeom>
              <a:avLst/>
              <a:gdLst>
                <a:gd name="T0" fmla="*/ 0 w 13"/>
                <a:gd name="T1" fmla="*/ 3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0 h 13"/>
                <a:gd name="T8" fmla="*/ 12 w 13"/>
                <a:gd name="T9" fmla="*/ 3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2" y="3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45" name="Freeform 241"/>
            <p:cNvSpPr>
              <a:spLocks/>
            </p:cNvSpPr>
            <p:nvPr/>
          </p:nvSpPr>
          <p:spPr bwMode="auto">
            <a:xfrm>
              <a:off x="4340" y="3166"/>
              <a:ext cx="48" cy="38"/>
            </a:xfrm>
            <a:custGeom>
              <a:avLst/>
              <a:gdLst>
                <a:gd name="T0" fmla="*/ 1 w 48"/>
                <a:gd name="T1" fmla="*/ 37 h 38"/>
                <a:gd name="T2" fmla="*/ 0 w 48"/>
                <a:gd name="T3" fmla="*/ 28 h 38"/>
                <a:gd name="T4" fmla="*/ 2 w 48"/>
                <a:gd name="T5" fmla="*/ 23 h 38"/>
                <a:gd name="T6" fmla="*/ 1 w 48"/>
                <a:gd name="T7" fmla="*/ 15 h 38"/>
                <a:gd name="T8" fmla="*/ 2 w 48"/>
                <a:gd name="T9" fmla="*/ 9 h 38"/>
                <a:gd name="T10" fmla="*/ 1 w 48"/>
                <a:gd name="T11" fmla="*/ 0 h 38"/>
                <a:gd name="T12" fmla="*/ 14 w 48"/>
                <a:gd name="T13" fmla="*/ 0 h 38"/>
                <a:gd name="T14" fmla="*/ 27 w 48"/>
                <a:gd name="T15" fmla="*/ 1 h 38"/>
                <a:gd name="T16" fmla="*/ 37 w 48"/>
                <a:gd name="T17" fmla="*/ 1 h 38"/>
                <a:gd name="T18" fmla="*/ 48 w 48"/>
                <a:gd name="T19" fmla="*/ 1 h 38"/>
                <a:gd name="T20" fmla="*/ 46 w 48"/>
                <a:gd name="T21" fmla="*/ 9 h 38"/>
                <a:gd name="T22" fmla="*/ 48 w 48"/>
                <a:gd name="T23" fmla="*/ 16 h 38"/>
                <a:gd name="T24" fmla="*/ 46 w 48"/>
                <a:gd name="T25" fmla="*/ 20 h 38"/>
                <a:gd name="T26" fmla="*/ 48 w 48"/>
                <a:gd name="T27" fmla="*/ 28 h 38"/>
                <a:gd name="T28" fmla="*/ 47 w 48"/>
                <a:gd name="T29" fmla="*/ 38 h 38"/>
                <a:gd name="T30" fmla="*/ 1 w 48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1" y="37"/>
                  </a:moveTo>
                  <a:lnTo>
                    <a:pt x="0" y="28"/>
                  </a:lnTo>
                  <a:lnTo>
                    <a:pt x="2" y="23"/>
                  </a:lnTo>
                  <a:lnTo>
                    <a:pt x="1" y="15"/>
                  </a:lnTo>
                  <a:lnTo>
                    <a:pt x="2" y="9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1"/>
                  </a:lnTo>
                  <a:lnTo>
                    <a:pt x="37" y="1"/>
                  </a:lnTo>
                  <a:lnTo>
                    <a:pt x="48" y="1"/>
                  </a:lnTo>
                  <a:lnTo>
                    <a:pt x="46" y="9"/>
                  </a:lnTo>
                  <a:lnTo>
                    <a:pt x="48" y="16"/>
                  </a:lnTo>
                  <a:lnTo>
                    <a:pt x="46" y="20"/>
                  </a:lnTo>
                  <a:lnTo>
                    <a:pt x="48" y="28"/>
                  </a:lnTo>
                  <a:lnTo>
                    <a:pt x="47" y="38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46" name="Freeform 242"/>
            <p:cNvSpPr>
              <a:spLocks/>
            </p:cNvSpPr>
            <p:nvPr/>
          </p:nvSpPr>
          <p:spPr bwMode="auto">
            <a:xfrm>
              <a:off x="4349" y="3172"/>
              <a:ext cx="14" cy="12"/>
            </a:xfrm>
            <a:custGeom>
              <a:avLst/>
              <a:gdLst>
                <a:gd name="T0" fmla="*/ 0 w 14"/>
                <a:gd name="T1" fmla="*/ 3 h 12"/>
                <a:gd name="T2" fmla="*/ 0 w 14"/>
                <a:gd name="T3" fmla="*/ 0 h 12"/>
                <a:gd name="T4" fmla="*/ 7 w 14"/>
                <a:gd name="T5" fmla="*/ 0 h 12"/>
                <a:gd name="T6" fmla="*/ 14 w 14"/>
                <a:gd name="T7" fmla="*/ 0 h 12"/>
                <a:gd name="T8" fmla="*/ 14 w 14"/>
                <a:gd name="T9" fmla="*/ 3 h 12"/>
                <a:gd name="T10" fmla="*/ 14 w 14"/>
                <a:gd name="T11" fmla="*/ 12 h 12"/>
                <a:gd name="T12" fmla="*/ 7 w 14"/>
                <a:gd name="T13" fmla="*/ 12 h 12"/>
                <a:gd name="T14" fmla="*/ 0 w 14"/>
                <a:gd name="T15" fmla="*/ 12 h 12"/>
                <a:gd name="T16" fmla="*/ 0 w 14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3"/>
                  </a:lnTo>
                  <a:lnTo>
                    <a:pt x="14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47" name="Freeform 243"/>
            <p:cNvSpPr>
              <a:spLocks/>
            </p:cNvSpPr>
            <p:nvPr/>
          </p:nvSpPr>
          <p:spPr bwMode="auto">
            <a:xfrm>
              <a:off x="4367" y="3172"/>
              <a:ext cx="14" cy="12"/>
            </a:xfrm>
            <a:custGeom>
              <a:avLst/>
              <a:gdLst>
                <a:gd name="T0" fmla="*/ 0 w 14"/>
                <a:gd name="T1" fmla="*/ 3 h 12"/>
                <a:gd name="T2" fmla="*/ 0 w 14"/>
                <a:gd name="T3" fmla="*/ 0 h 12"/>
                <a:gd name="T4" fmla="*/ 6 w 14"/>
                <a:gd name="T5" fmla="*/ 0 h 12"/>
                <a:gd name="T6" fmla="*/ 14 w 14"/>
                <a:gd name="T7" fmla="*/ 0 h 12"/>
                <a:gd name="T8" fmla="*/ 13 w 14"/>
                <a:gd name="T9" fmla="*/ 3 h 12"/>
                <a:gd name="T10" fmla="*/ 14 w 14"/>
                <a:gd name="T11" fmla="*/ 12 h 12"/>
                <a:gd name="T12" fmla="*/ 8 w 14"/>
                <a:gd name="T13" fmla="*/ 12 h 12"/>
                <a:gd name="T14" fmla="*/ 0 w 14"/>
                <a:gd name="T15" fmla="*/ 12 h 12"/>
                <a:gd name="T16" fmla="*/ 0 w 14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3"/>
                  </a:lnTo>
                  <a:lnTo>
                    <a:pt x="14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48" name="Freeform 244"/>
            <p:cNvSpPr>
              <a:spLocks/>
            </p:cNvSpPr>
            <p:nvPr/>
          </p:nvSpPr>
          <p:spPr bwMode="auto">
            <a:xfrm>
              <a:off x="4367" y="3186"/>
              <a:ext cx="14" cy="14"/>
            </a:xfrm>
            <a:custGeom>
              <a:avLst/>
              <a:gdLst>
                <a:gd name="T0" fmla="*/ 0 w 14"/>
                <a:gd name="T1" fmla="*/ 4 h 14"/>
                <a:gd name="T2" fmla="*/ 0 w 14"/>
                <a:gd name="T3" fmla="*/ 0 h 14"/>
                <a:gd name="T4" fmla="*/ 6 w 14"/>
                <a:gd name="T5" fmla="*/ 0 h 14"/>
                <a:gd name="T6" fmla="*/ 14 w 14"/>
                <a:gd name="T7" fmla="*/ 0 h 14"/>
                <a:gd name="T8" fmla="*/ 13 w 14"/>
                <a:gd name="T9" fmla="*/ 4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4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49" name="Freeform 245"/>
            <p:cNvSpPr>
              <a:spLocks/>
            </p:cNvSpPr>
            <p:nvPr/>
          </p:nvSpPr>
          <p:spPr bwMode="auto">
            <a:xfrm>
              <a:off x="4349" y="3186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6 w 13"/>
                <a:gd name="T5" fmla="*/ 0 h 14"/>
                <a:gd name="T6" fmla="*/ 13 w 13"/>
                <a:gd name="T7" fmla="*/ 1 h 14"/>
                <a:gd name="T8" fmla="*/ 13 w 13"/>
                <a:gd name="T9" fmla="*/ 4 h 14"/>
                <a:gd name="T10" fmla="*/ 13 w 13"/>
                <a:gd name="T11" fmla="*/ 14 h 14"/>
                <a:gd name="T12" fmla="*/ 7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3" y="1"/>
                  </a:lnTo>
                  <a:lnTo>
                    <a:pt x="13" y="4"/>
                  </a:lnTo>
                  <a:lnTo>
                    <a:pt x="13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50" name="Freeform 246"/>
            <p:cNvSpPr>
              <a:spLocks/>
            </p:cNvSpPr>
            <p:nvPr/>
          </p:nvSpPr>
          <p:spPr bwMode="auto">
            <a:xfrm>
              <a:off x="4543" y="3171"/>
              <a:ext cx="47" cy="37"/>
            </a:xfrm>
            <a:custGeom>
              <a:avLst/>
              <a:gdLst>
                <a:gd name="T0" fmla="*/ 0 w 47"/>
                <a:gd name="T1" fmla="*/ 36 h 37"/>
                <a:gd name="T2" fmla="*/ 0 w 47"/>
                <a:gd name="T3" fmla="*/ 28 h 37"/>
                <a:gd name="T4" fmla="*/ 1 w 47"/>
                <a:gd name="T5" fmla="*/ 22 h 37"/>
                <a:gd name="T6" fmla="*/ 0 w 47"/>
                <a:gd name="T7" fmla="*/ 13 h 37"/>
                <a:gd name="T8" fmla="*/ 1 w 47"/>
                <a:gd name="T9" fmla="*/ 8 h 37"/>
                <a:gd name="T10" fmla="*/ 0 w 47"/>
                <a:gd name="T11" fmla="*/ 0 h 37"/>
                <a:gd name="T12" fmla="*/ 14 w 47"/>
                <a:gd name="T13" fmla="*/ 0 h 37"/>
                <a:gd name="T14" fmla="*/ 26 w 47"/>
                <a:gd name="T15" fmla="*/ 1 h 37"/>
                <a:gd name="T16" fmla="*/ 36 w 47"/>
                <a:gd name="T17" fmla="*/ 1 h 37"/>
                <a:gd name="T18" fmla="*/ 47 w 47"/>
                <a:gd name="T19" fmla="*/ 1 h 37"/>
                <a:gd name="T20" fmla="*/ 45 w 47"/>
                <a:gd name="T21" fmla="*/ 8 h 37"/>
                <a:gd name="T22" fmla="*/ 47 w 47"/>
                <a:gd name="T23" fmla="*/ 14 h 37"/>
                <a:gd name="T24" fmla="*/ 45 w 47"/>
                <a:gd name="T25" fmla="*/ 19 h 37"/>
                <a:gd name="T26" fmla="*/ 47 w 47"/>
                <a:gd name="T27" fmla="*/ 27 h 37"/>
                <a:gd name="T28" fmla="*/ 46 w 47"/>
                <a:gd name="T29" fmla="*/ 37 h 37"/>
                <a:gd name="T30" fmla="*/ 0 w 47"/>
                <a:gd name="T31" fmla="*/ 36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37"/>
                <a:gd name="T50" fmla="*/ 47 w 47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37">
                  <a:moveTo>
                    <a:pt x="0" y="36"/>
                  </a:moveTo>
                  <a:lnTo>
                    <a:pt x="0" y="28"/>
                  </a:lnTo>
                  <a:lnTo>
                    <a:pt x="1" y="22"/>
                  </a:lnTo>
                  <a:lnTo>
                    <a:pt x="0" y="13"/>
                  </a:lnTo>
                  <a:lnTo>
                    <a:pt x="1" y="8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1"/>
                  </a:lnTo>
                  <a:lnTo>
                    <a:pt x="36" y="1"/>
                  </a:lnTo>
                  <a:lnTo>
                    <a:pt x="47" y="1"/>
                  </a:lnTo>
                  <a:lnTo>
                    <a:pt x="45" y="8"/>
                  </a:lnTo>
                  <a:lnTo>
                    <a:pt x="47" y="14"/>
                  </a:lnTo>
                  <a:lnTo>
                    <a:pt x="45" y="19"/>
                  </a:lnTo>
                  <a:lnTo>
                    <a:pt x="47" y="27"/>
                  </a:lnTo>
                  <a:lnTo>
                    <a:pt x="46" y="37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51" name="Freeform 247"/>
            <p:cNvSpPr>
              <a:spLocks/>
            </p:cNvSpPr>
            <p:nvPr/>
          </p:nvSpPr>
          <p:spPr bwMode="auto">
            <a:xfrm>
              <a:off x="4551" y="3175"/>
              <a:ext cx="13" cy="12"/>
            </a:xfrm>
            <a:custGeom>
              <a:avLst/>
              <a:gdLst>
                <a:gd name="T0" fmla="*/ 0 w 13"/>
                <a:gd name="T1" fmla="*/ 3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4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0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52" name="Freeform 248"/>
            <p:cNvSpPr>
              <a:spLocks/>
            </p:cNvSpPr>
            <p:nvPr/>
          </p:nvSpPr>
          <p:spPr bwMode="auto">
            <a:xfrm>
              <a:off x="4570" y="3175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53" name="Freeform 249"/>
            <p:cNvSpPr>
              <a:spLocks/>
            </p:cNvSpPr>
            <p:nvPr/>
          </p:nvSpPr>
          <p:spPr bwMode="auto">
            <a:xfrm>
              <a:off x="4570" y="3190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1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54" name="Freeform 250"/>
            <p:cNvSpPr>
              <a:spLocks/>
            </p:cNvSpPr>
            <p:nvPr/>
          </p:nvSpPr>
          <p:spPr bwMode="auto">
            <a:xfrm>
              <a:off x="4551" y="3190"/>
              <a:ext cx="13" cy="13"/>
            </a:xfrm>
            <a:custGeom>
              <a:avLst/>
              <a:gdLst>
                <a:gd name="T0" fmla="*/ 0 w 13"/>
                <a:gd name="T1" fmla="*/ 4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1 h 13"/>
                <a:gd name="T8" fmla="*/ 12 w 13"/>
                <a:gd name="T9" fmla="*/ 4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12" y="4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55" name="Freeform 251"/>
            <p:cNvSpPr>
              <a:spLocks/>
            </p:cNvSpPr>
            <p:nvPr/>
          </p:nvSpPr>
          <p:spPr bwMode="auto">
            <a:xfrm>
              <a:off x="4403" y="3171"/>
              <a:ext cx="54" cy="55"/>
            </a:xfrm>
            <a:custGeom>
              <a:avLst/>
              <a:gdLst>
                <a:gd name="T0" fmla="*/ 1 w 54"/>
                <a:gd name="T1" fmla="*/ 45 h 55"/>
                <a:gd name="T2" fmla="*/ 0 w 54"/>
                <a:gd name="T3" fmla="*/ 35 h 55"/>
                <a:gd name="T4" fmla="*/ 2 w 54"/>
                <a:gd name="T5" fmla="*/ 28 h 55"/>
                <a:gd name="T6" fmla="*/ 1 w 54"/>
                <a:gd name="T7" fmla="*/ 18 h 55"/>
                <a:gd name="T8" fmla="*/ 3 w 54"/>
                <a:gd name="T9" fmla="*/ 8 h 55"/>
                <a:gd name="T10" fmla="*/ 2 w 54"/>
                <a:gd name="T11" fmla="*/ 0 h 55"/>
                <a:gd name="T12" fmla="*/ 16 w 54"/>
                <a:gd name="T13" fmla="*/ 0 h 55"/>
                <a:gd name="T14" fmla="*/ 30 w 54"/>
                <a:gd name="T15" fmla="*/ 1 h 55"/>
                <a:gd name="T16" fmla="*/ 41 w 54"/>
                <a:gd name="T17" fmla="*/ 1 h 55"/>
                <a:gd name="T18" fmla="*/ 52 w 54"/>
                <a:gd name="T19" fmla="*/ 1 h 55"/>
                <a:gd name="T20" fmla="*/ 51 w 54"/>
                <a:gd name="T21" fmla="*/ 8 h 55"/>
                <a:gd name="T22" fmla="*/ 53 w 54"/>
                <a:gd name="T23" fmla="*/ 15 h 55"/>
                <a:gd name="T24" fmla="*/ 52 w 54"/>
                <a:gd name="T25" fmla="*/ 25 h 55"/>
                <a:gd name="T26" fmla="*/ 54 w 54"/>
                <a:gd name="T27" fmla="*/ 35 h 55"/>
                <a:gd name="T28" fmla="*/ 52 w 54"/>
                <a:gd name="T29" fmla="*/ 43 h 55"/>
                <a:gd name="T30" fmla="*/ 52 w 54"/>
                <a:gd name="T31" fmla="*/ 51 h 55"/>
                <a:gd name="T32" fmla="*/ 53 w 54"/>
                <a:gd name="T33" fmla="*/ 55 h 55"/>
                <a:gd name="T34" fmla="*/ 33 w 54"/>
                <a:gd name="T35" fmla="*/ 54 h 55"/>
                <a:gd name="T36" fmla="*/ 16 w 54"/>
                <a:gd name="T37" fmla="*/ 54 h 55"/>
                <a:gd name="T38" fmla="*/ 0 w 54"/>
                <a:gd name="T39" fmla="*/ 54 h 55"/>
                <a:gd name="T40" fmla="*/ 1 w 54"/>
                <a:gd name="T41" fmla="*/ 45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4"/>
                <a:gd name="T64" fmla="*/ 0 h 55"/>
                <a:gd name="T65" fmla="*/ 54 w 54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4" h="55">
                  <a:moveTo>
                    <a:pt x="1" y="45"/>
                  </a:moveTo>
                  <a:lnTo>
                    <a:pt x="0" y="35"/>
                  </a:lnTo>
                  <a:lnTo>
                    <a:pt x="2" y="28"/>
                  </a:lnTo>
                  <a:lnTo>
                    <a:pt x="1" y="18"/>
                  </a:lnTo>
                  <a:lnTo>
                    <a:pt x="3" y="8"/>
                  </a:lnTo>
                  <a:lnTo>
                    <a:pt x="2" y="0"/>
                  </a:lnTo>
                  <a:lnTo>
                    <a:pt x="16" y="0"/>
                  </a:lnTo>
                  <a:lnTo>
                    <a:pt x="30" y="1"/>
                  </a:lnTo>
                  <a:lnTo>
                    <a:pt x="41" y="1"/>
                  </a:lnTo>
                  <a:lnTo>
                    <a:pt x="52" y="1"/>
                  </a:lnTo>
                  <a:lnTo>
                    <a:pt x="51" y="8"/>
                  </a:lnTo>
                  <a:lnTo>
                    <a:pt x="53" y="15"/>
                  </a:lnTo>
                  <a:lnTo>
                    <a:pt x="52" y="25"/>
                  </a:lnTo>
                  <a:lnTo>
                    <a:pt x="54" y="35"/>
                  </a:lnTo>
                  <a:lnTo>
                    <a:pt x="52" y="43"/>
                  </a:lnTo>
                  <a:lnTo>
                    <a:pt x="52" y="51"/>
                  </a:lnTo>
                  <a:lnTo>
                    <a:pt x="53" y="55"/>
                  </a:lnTo>
                  <a:lnTo>
                    <a:pt x="33" y="54"/>
                  </a:lnTo>
                  <a:lnTo>
                    <a:pt x="16" y="54"/>
                  </a:lnTo>
                  <a:lnTo>
                    <a:pt x="0" y="54"/>
                  </a:lnTo>
                  <a:lnTo>
                    <a:pt x="1" y="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56" name="Freeform 252"/>
            <p:cNvSpPr>
              <a:spLocks/>
            </p:cNvSpPr>
            <p:nvPr/>
          </p:nvSpPr>
          <p:spPr bwMode="auto">
            <a:xfrm>
              <a:off x="4462" y="3172"/>
              <a:ext cx="54" cy="55"/>
            </a:xfrm>
            <a:custGeom>
              <a:avLst/>
              <a:gdLst>
                <a:gd name="T0" fmla="*/ 1 w 54"/>
                <a:gd name="T1" fmla="*/ 46 h 55"/>
                <a:gd name="T2" fmla="*/ 0 w 54"/>
                <a:gd name="T3" fmla="*/ 36 h 55"/>
                <a:gd name="T4" fmla="*/ 3 w 54"/>
                <a:gd name="T5" fmla="*/ 29 h 55"/>
                <a:gd name="T6" fmla="*/ 1 w 54"/>
                <a:gd name="T7" fmla="*/ 18 h 55"/>
                <a:gd name="T8" fmla="*/ 3 w 54"/>
                <a:gd name="T9" fmla="*/ 8 h 55"/>
                <a:gd name="T10" fmla="*/ 1 w 54"/>
                <a:gd name="T11" fmla="*/ 0 h 55"/>
                <a:gd name="T12" fmla="*/ 16 w 54"/>
                <a:gd name="T13" fmla="*/ 0 h 55"/>
                <a:gd name="T14" fmla="*/ 29 w 54"/>
                <a:gd name="T15" fmla="*/ 1 h 55"/>
                <a:gd name="T16" fmla="*/ 42 w 54"/>
                <a:gd name="T17" fmla="*/ 2 h 55"/>
                <a:gd name="T18" fmla="*/ 52 w 54"/>
                <a:gd name="T19" fmla="*/ 2 h 55"/>
                <a:gd name="T20" fmla="*/ 51 w 54"/>
                <a:gd name="T21" fmla="*/ 9 h 55"/>
                <a:gd name="T22" fmla="*/ 52 w 54"/>
                <a:gd name="T23" fmla="*/ 16 h 55"/>
                <a:gd name="T24" fmla="*/ 51 w 54"/>
                <a:gd name="T25" fmla="*/ 26 h 55"/>
                <a:gd name="T26" fmla="*/ 54 w 54"/>
                <a:gd name="T27" fmla="*/ 36 h 55"/>
                <a:gd name="T28" fmla="*/ 51 w 54"/>
                <a:gd name="T29" fmla="*/ 44 h 55"/>
                <a:gd name="T30" fmla="*/ 51 w 54"/>
                <a:gd name="T31" fmla="*/ 51 h 55"/>
                <a:gd name="T32" fmla="*/ 52 w 54"/>
                <a:gd name="T33" fmla="*/ 55 h 55"/>
                <a:gd name="T34" fmla="*/ 33 w 54"/>
                <a:gd name="T35" fmla="*/ 55 h 55"/>
                <a:gd name="T36" fmla="*/ 16 w 54"/>
                <a:gd name="T37" fmla="*/ 55 h 55"/>
                <a:gd name="T38" fmla="*/ 0 w 54"/>
                <a:gd name="T39" fmla="*/ 55 h 55"/>
                <a:gd name="T40" fmla="*/ 1 w 54"/>
                <a:gd name="T41" fmla="*/ 46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4"/>
                <a:gd name="T64" fmla="*/ 0 h 55"/>
                <a:gd name="T65" fmla="*/ 54 w 54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4" h="55">
                  <a:moveTo>
                    <a:pt x="1" y="46"/>
                  </a:moveTo>
                  <a:lnTo>
                    <a:pt x="0" y="36"/>
                  </a:lnTo>
                  <a:lnTo>
                    <a:pt x="3" y="29"/>
                  </a:lnTo>
                  <a:lnTo>
                    <a:pt x="1" y="18"/>
                  </a:lnTo>
                  <a:lnTo>
                    <a:pt x="3" y="8"/>
                  </a:lnTo>
                  <a:lnTo>
                    <a:pt x="1" y="0"/>
                  </a:lnTo>
                  <a:lnTo>
                    <a:pt x="16" y="0"/>
                  </a:lnTo>
                  <a:lnTo>
                    <a:pt x="29" y="1"/>
                  </a:lnTo>
                  <a:lnTo>
                    <a:pt x="42" y="2"/>
                  </a:lnTo>
                  <a:lnTo>
                    <a:pt x="52" y="2"/>
                  </a:lnTo>
                  <a:lnTo>
                    <a:pt x="51" y="9"/>
                  </a:lnTo>
                  <a:lnTo>
                    <a:pt x="52" y="16"/>
                  </a:lnTo>
                  <a:lnTo>
                    <a:pt x="51" y="26"/>
                  </a:lnTo>
                  <a:lnTo>
                    <a:pt x="54" y="36"/>
                  </a:lnTo>
                  <a:lnTo>
                    <a:pt x="51" y="44"/>
                  </a:lnTo>
                  <a:lnTo>
                    <a:pt x="51" y="51"/>
                  </a:lnTo>
                  <a:lnTo>
                    <a:pt x="52" y="55"/>
                  </a:lnTo>
                  <a:lnTo>
                    <a:pt x="33" y="55"/>
                  </a:lnTo>
                  <a:lnTo>
                    <a:pt x="16" y="55"/>
                  </a:lnTo>
                  <a:lnTo>
                    <a:pt x="0" y="55"/>
                  </a:lnTo>
                  <a:lnTo>
                    <a:pt x="1" y="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57" name="Freeform 253"/>
            <p:cNvSpPr>
              <a:spLocks/>
            </p:cNvSpPr>
            <p:nvPr/>
          </p:nvSpPr>
          <p:spPr bwMode="auto">
            <a:xfrm>
              <a:off x="4474" y="3175"/>
              <a:ext cx="37" cy="25"/>
            </a:xfrm>
            <a:custGeom>
              <a:avLst/>
              <a:gdLst>
                <a:gd name="T0" fmla="*/ 35 w 37"/>
                <a:gd name="T1" fmla="*/ 0 h 25"/>
                <a:gd name="T2" fmla="*/ 0 w 37"/>
                <a:gd name="T3" fmla="*/ 1 h 25"/>
                <a:gd name="T4" fmla="*/ 29 w 37"/>
                <a:gd name="T5" fmla="*/ 3 h 25"/>
                <a:gd name="T6" fmla="*/ 31 w 37"/>
                <a:gd name="T7" fmla="*/ 6 h 25"/>
                <a:gd name="T8" fmla="*/ 34 w 37"/>
                <a:gd name="T9" fmla="*/ 15 h 25"/>
                <a:gd name="T10" fmla="*/ 35 w 37"/>
                <a:gd name="T11" fmla="*/ 25 h 25"/>
                <a:gd name="T12" fmla="*/ 37 w 37"/>
                <a:gd name="T13" fmla="*/ 13 h 25"/>
                <a:gd name="T14" fmla="*/ 35 w 37"/>
                <a:gd name="T15" fmla="*/ 6 h 25"/>
                <a:gd name="T16" fmla="*/ 35 w 37"/>
                <a:gd name="T17" fmla="*/ 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7"/>
                <a:gd name="T28" fmla="*/ 0 h 25"/>
                <a:gd name="T29" fmla="*/ 37 w 37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7" h="25">
                  <a:moveTo>
                    <a:pt x="35" y="0"/>
                  </a:moveTo>
                  <a:lnTo>
                    <a:pt x="0" y="1"/>
                  </a:lnTo>
                  <a:lnTo>
                    <a:pt x="29" y="3"/>
                  </a:lnTo>
                  <a:lnTo>
                    <a:pt x="31" y="6"/>
                  </a:lnTo>
                  <a:lnTo>
                    <a:pt x="34" y="15"/>
                  </a:lnTo>
                  <a:lnTo>
                    <a:pt x="35" y="25"/>
                  </a:lnTo>
                  <a:lnTo>
                    <a:pt x="37" y="13"/>
                  </a:lnTo>
                  <a:lnTo>
                    <a:pt x="35" y="6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58" name="Freeform 254"/>
            <p:cNvSpPr>
              <a:spLocks/>
            </p:cNvSpPr>
            <p:nvPr/>
          </p:nvSpPr>
          <p:spPr bwMode="auto">
            <a:xfrm>
              <a:off x="4469" y="3213"/>
              <a:ext cx="15" cy="11"/>
            </a:xfrm>
            <a:custGeom>
              <a:avLst/>
              <a:gdLst>
                <a:gd name="T0" fmla="*/ 15 w 15"/>
                <a:gd name="T1" fmla="*/ 10 h 11"/>
                <a:gd name="T2" fmla="*/ 1 w 15"/>
                <a:gd name="T3" fmla="*/ 11 h 11"/>
                <a:gd name="T4" fmla="*/ 0 w 15"/>
                <a:gd name="T5" fmla="*/ 0 h 11"/>
                <a:gd name="T6" fmla="*/ 3 w 15"/>
                <a:gd name="T7" fmla="*/ 9 h 11"/>
                <a:gd name="T8" fmla="*/ 15 w 15"/>
                <a:gd name="T9" fmla="*/ 1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11"/>
                <a:gd name="T17" fmla="*/ 15 w 15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11">
                  <a:moveTo>
                    <a:pt x="15" y="10"/>
                  </a:moveTo>
                  <a:lnTo>
                    <a:pt x="1" y="11"/>
                  </a:lnTo>
                  <a:lnTo>
                    <a:pt x="0" y="0"/>
                  </a:lnTo>
                  <a:lnTo>
                    <a:pt x="3" y="9"/>
                  </a:lnTo>
                  <a:lnTo>
                    <a:pt x="15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59" name="Freeform 255"/>
            <p:cNvSpPr>
              <a:spLocks/>
            </p:cNvSpPr>
            <p:nvPr/>
          </p:nvSpPr>
          <p:spPr bwMode="auto">
            <a:xfrm>
              <a:off x="4469" y="3200"/>
              <a:ext cx="8" cy="5"/>
            </a:xfrm>
            <a:custGeom>
              <a:avLst/>
              <a:gdLst>
                <a:gd name="T0" fmla="*/ 6 w 8"/>
                <a:gd name="T1" fmla="*/ 0 h 5"/>
                <a:gd name="T2" fmla="*/ 8 w 8"/>
                <a:gd name="T3" fmla="*/ 3 h 5"/>
                <a:gd name="T4" fmla="*/ 2 w 8"/>
                <a:gd name="T5" fmla="*/ 5 h 5"/>
                <a:gd name="T6" fmla="*/ 0 w 8"/>
                <a:gd name="T7" fmla="*/ 2 h 5"/>
                <a:gd name="T8" fmla="*/ 3 w 8"/>
                <a:gd name="T9" fmla="*/ 0 h 5"/>
                <a:gd name="T10" fmla="*/ 6 w 8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"/>
                <a:gd name="T19" fmla="*/ 0 h 5"/>
                <a:gd name="T20" fmla="*/ 8 w 8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" h="5">
                  <a:moveTo>
                    <a:pt x="6" y="0"/>
                  </a:moveTo>
                  <a:lnTo>
                    <a:pt x="8" y="3"/>
                  </a:lnTo>
                  <a:lnTo>
                    <a:pt x="2" y="5"/>
                  </a:lnTo>
                  <a:lnTo>
                    <a:pt x="0" y="2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60" name="Freeform 256"/>
            <p:cNvSpPr>
              <a:spLocks/>
            </p:cNvSpPr>
            <p:nvPr/>
          </p:nvSpPr>
          <p:spPr bwMode="auto">
            <a:xfrm>
              <a:off x="4307" y="2981"/>
              <a:ext cx="317" cy="26"/>
            </a:xfrm>
            <a:custGeom>
              <a:avLst/>
              <a:gdLst>
                <a:gd name="T0" fmla="*/ 0 w 317"/>
                <a:gd name="T1" fmla="*/ 13 h 26"/>
                <a:gd name="T2" fmla="*/ 24 w 317"/>
                <a:gd name="T3" fmla="*/ 11 h 26"/>
                <a:gd name="T4" fmla="*/ 52 w 317"/>
                <a:gd name="T5" fmla="*/ 10 h 26"/>
                <a:gd name="T6" fmla="*/ 96 w 317"/>
                <a:gd name="T7" fmla="*/ 9 h 26"/>
                <a:gd name="T8" fmla="*/ 147 w 317"/>
                <a:gd name="T9" fmla="*/ 7 h 26"/>
                <a:gd name="T10" fmla="*/ 178 w 317"/>
                <a:gd name="T11" fmla="*/ 6 h 26"/>
                <a:gd name="T12" fmla="*/ 212 w 317"/>
                <a:gd name="T13" fmla="*/ 5 h 26"/>
                <a:gd name="T14" fmla="*/ 247 w 317"/>
                <a:gd name="T15" fmla="*/ 3 h 26"/>
                <a:gd name="T16" fmla="*/ 278 w 317"/>
                <a:gd name="T17" fmla="*/ 2 h 26"/>
                <a:gd name="T18" fmla="*/ 300 w 317"/>
                <a:gd name="T19" fmla="*/ 1 h 26"/>
                <a:gd name="T20" fmla="*/ 317 w 317"/>
                <a:gd name="T21" fmla="*/ 0 h 26"/>
                <a:gd name="T22" fmla="*/ 317 w 317"/>
                <a:gd name="T23" fmla="*/ 7 h 26"/>
                <a:gd name="T24" fmla="*/ 316 w 317"/>
                <a:gd name="T25" fmla="*/ 13 h 26"/>
                <a:gd name="T26" fmla="*/ 315 w 317"/>
                <a:gd name="T27" fmla="*/ 18 h 26"/>
                <a:gd name="T28" fmla="*/ 286 w 317"/>
                <a:gd name="T29" fmla="*/ 19 h 26"/>
                <a:gd name="T30" fmla="*/ 263 w 317"/>
                <a:gd name="T31" fmla="*/ 19 h 26"/>
                <a:gd name="T32" fmla="*/ 235 w 317"/>
                <a:gd name="T33" fmla="*/ 21 h 26"/>
                <a:gd name="T34" fmla="*/ 196 w 317"/>
                <a:gd name="T35" fmla="*/ 21 h 26"/>
                <a:gd name="T36" fmla="*/ 165 w 317"/>
                <a:gd name="T37" fmla="*/ 23 h 26"/>
                <a:gd name="T38" fmla="*/ 129 w 317"/>
                <a:gd name="T39" fmla="*/ 23 h 26"/>
                <a:gd name="T40" fmla="*/ 99 w 317"/>
                <a:gd name="T41" fmla="*/ 25 h 26"/>
                <a:gd name="T42" fmla="*/ 72 w 317"/>
                <a:gd name="T43" fmla="*/ 25 h 26"/>
                <a:gd name="T44" fmla="*/ 42 w 317"/>
                <a:gd name="T45" fmla="*/ 25 h 26"/>
                <a:gd name="T46" fmla="*/ 20 w 317"/>
                <a:gd name="T47" fmla="*/ 26 h 26"/>
                <a:gd name="T48" fmla="*/ 1 w 317"/>
                <a:gd name="T49" fmla="*/ 25 h 26"/>
                <a:gd name="T50" fmla="*/ 0 w 317"/>
                <a:gd name="T51" fmla="*/ 13 h 2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17"/>
                <a:gd name="T79" fmla="*/ 0 h 26"/>
                <a:gd name="T80" fmla="*/ 317 w 317"/>
                <a:gd name="T81" fmla="*/ 26 h 2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17" h="26">
                  <a:moveTo>
                    <a:pt x="0" y="13"/>
                  </a:moveTo>
                  <a:lnTo>
                    <a:pt x="24" y="11"/>
                  </a:lnTo>
                  <a:lnTo>
                    <a:pt x="52" y="10"/>
                  </a:lnTo>
                  <a:lnTo>
                    <a:pt x="96" y="9"/>
                  </a:lnTo>
                  <a:lnTo>
                    <a:pt x="147" y="7"/>
                  </a:lnTo>
                  <a:lnTo>
                    <a:pt x="178" y="6"/>
                  </a:lnTo>
                  <a:lnTo>
                    <a:pt x="212" y="5"/>
                  </a:lnTo>
                  <a:lnTo>
                    <a:pt x="247" y="3"/>
                  </a:lnTo>
                  <a:lnTo>
                    <a:pt x="278" y="2"/>
                  </a:lnTo>
                  <a:lnTo>
                    <a:pt x="300" y="1"/>
                  </a:lnTo>
                  <a:lnTo>
                    <a:pt x="317" y="0"/>
                  </a:lnTo>
                  <a:lnTo>
                    <a:pt x="317" y="7"/>
                  </a:lnTo>
                  <a:lnTo>
                    <a:pt x="316" y="13"/>
                  </a:lnTo>
                  <a:lnTo>
                    <a:pt x="315" y="18"/>
                  </a:lnTo>
                  <a:lnTo>
                    <a:pt x="286" y="19"/>
                  </a:lnTo>
                  <a:lnTo>
                    <a:pt x="263" y="19"/>
                  </a:lnTo>
                  <a:lnTo>
                    <a:pt x="235" y="21"/>
                  </a:lnTo>
                  <a:lnTo>
                    <a:pt x="196" y="21"/>
                  </a:lnTo>
                  <a:lnTo>
                    <a:pt x="165" y="23"/>
                  </a:lnTo>
                  <a:lnTo>
                    <a:pt x="129" y="23"/>
                  </a:lnTo>
                  <a:lnTo>
                    <a:pt x="99" y="25"/>
                  </a:lnTo>
                  <a:lnTo>
                    <a:pt x="72" y="25"/>
                  </a:lnTo>
                  <a:lnTo>
                    <a:pt x="42" y="25"/>
                  </a:lnTo>
                  <a:lnTo>
                    <a:pt x="20" y="26"/>
                  </a:lnTo>
                  <a:lnTo>
                    <a:pt x="1" y="25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61" name="Freeform 257"/>
            <p:cNvSpPr>
              <a:spLocks/>
            </p:cNvSpPr>
            <p:nvPr/>
          </p:nvSpPr>
          <p:spPr bwMode="auto">
            <a:xfrm>
              <a:off x="4630" y="2982"/>
              <a:ext cx="68" cy="32"/>
            </a:xfrm>
            <a:custGeom>
              <a:avLst/>
              <a:gdLst>
                <a:gd name="T0" fmla="*/ 2 w 68"/>
                <a:gd name="T1" fmla="*/ 0 h 32"/>
                <a:gd name="T2" fmla="*/ 15 w 68"/>
                <a:gd name="T3" fmla="*/ 3 h 32"/>
                <a:gd name="T4" fmla="*/ 28 w 68"/>
                <a:gd name="T5" fmla="*/ 7 h 32"/>
                <a:gd name="T6" fmla="*/ 42 w 68"/>
                <a:gd name="T7" fmla="*/ 11 h 32"/>
                <a:gd name="T8" fmla="*/ 54 w 68"/>
                <a:gd name="T9" fmla="*/ 18 h 32"/>
                <a:gd name="T10" fmla="*/ 68 w 68"/>
                <a:gd name="T11" fmla="*/ 23 h 32"/>
                <a:gd name="T12" fmla="*/ 67 w 68"/>
                <a:gd name="T13" fmla="*/ 32 h 32"/>
                <a:gd name="T14" fmla="*/ 52 w 68"/>
                <a:gd name="T15" fmla="*/ 28 h 32"/>
                <a:gd name="T16" fmla="*/ 33 w 68"/>
                <a:gd name="T17" fmla="*/ 22 h 32"/>
                <a:gd name="T18" fmla="*/ 19 w 68"/>
                <a:gd name="T19" fmla="*/ 19 h 32"/>
                <a:gd name="T20" fmla="*/ 6 w 68"/>
                <a:gd name="T21" fmla="*/ 17 h 32"/>
                <a:gd name="T22" fmla="*/ 0 w 68"/>
                <a:gd name="T23" fmla="*/ 16 h 32"/>
                <a:gd name="T24" fmla="*/ 2 w 68"/>
                <a:gd name="T25" fmla="*/ 6 h 32"/>
                <a:gd name="T26" fmla="*/ 2 w 68"/>
                <a:gd name="T27" fmla="*/ 0 h 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8"/>
                <a:gd name="T43" fmla="*/ 0 h 32"/>
                <a:gd name="T44" fmla="*/ 68 w 68"/>
                <a:gd name="T45" fmla="*/ 32 h 3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8" h="32">
                  <a:moveTo>
                    <a:pt x="2" y="0"/>
                  </a:moveTo>
                  <a:lnTo>
                    <a:pt x="15" y="3"/>
                  </a:lnTo>
                  <a:lnTo>
                    <a:pt x="28" y="7"/>
                  </a:lnTo>
                  <a:lnTo>
                    <a:pt x="42" y="11"/>
                  </a:lnTo>
                  <a:lnTo>
                    <a:pt x="54" y="18"/>
                  </a:lnTo>
                  <a:lnTo>
                    <a:pt x="68" y="23"/>
                  </a:lnTo>
                  <a:lnTo>
                    <a:pt x="67" y="32"/>
                  </a:lnTo>
                  <a:lnTo>
                    <a:pt x="52" y="28"/>
                  </a:lnTo>
                  <a:lnTo>
                    <a:pt x="33" y="22"/>
                  </a:lnTo>
                  <a:lnTo>
                    <a:pt x="19" y="19"/>
                  </a:lnTo>
                  <a:lnTo>
                    <a:pt x="6" y="17"/>
                  </a:lnTo>
                  <a:lnTo>
                    <a:pt x="0" y="16"/>
                  </a:lnTo>
                  <a:lnTo>
                    <a:pt x="2" y="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62" name="Freeform 258"/>
            <p:cNvSpPr>
              <a:spLocks/>
            </p:cNvSpPr>
            <p:nvPr/>
          </p:nvSpPr>
          <p:spPr bwMode="auto">
            <a:xfrm>
              <a:off x="4302" y="3011"/>
              <a:ext cx="10" cy="20"/>
            </a:xfrm>
            <a:custGeom>
              <a:avLst/>
              <a:gdLst>
                <a:gd name="T0" fmla="*/ 8 w 10"/>
                <a:gd name="T1" fmla="*/ 1 h 20"/>
                <a:gd name="T2" fmla="*/ 0 w 10"/>
                <a:gd name="T3" fmla="*/ 0 h 20"/>
                <a:gd name="T4" fmla="*/ 4 w 10"/>
                <a:gd name="T5" fmla="*/ 3 h 20"/>
                <a:gd name="T6" fmla="*/ 10 w 10"/>
                <a:gd name="T7" fmla="*/ 20 h 20"/>
                <a:gd name="T8" fmla="*/ 8 w 10"/>
                <a:gd name="T9" fmla="*/ 1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20"/>
                <a:gd name="T17" fmla="*/ 10 w 10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20">
                  <a:moveTo>
                    <a:pt x="8" y="1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10" y="20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63" name="Freeform 259"/>
            <p:cNvSpPr>
              <a:spLocks/>
            </p:cNvSpPr>
            <p:nvPr/>
          </p:nvSpPr>
          <p:spPr bwMode="auto">
            <a:xfrm>
              <a:off x="4702" y="3009"/>
              <a:ext cx="11" cy="41"/>
            </a:xfrm>
            <a:custGeom>
              <a:avLst/>
              <a:gdLst>
                <a:gd name="T0" fmla="*/ 0 w 11"/>
                <a:gd name="T1" fmla="*/ 14 h 41"/>
                <a:gd name="T2" fmla="*/ 6 w 11"/>
                <a:gd name="T3" fmla="*/ 11 h 41"/>
                <a:gd name="T4" fmla="*/ 8 w 11"/>
                <a:gd name="T5" fmla="*/ 0 h 41"/>
                <a:gd name="T6" fmla="*/ 11 w 11"/>
                <a:gd name="T7" fmla="*/ 14 h 41"/>
                <a:gd name="T8" fmla="*/ 5 w 11"/>
                <a:gd name="T9" fmla="*/ 16 h 41"/>
                <a:gd name="T10" fmla="*/ 1 w 11"/>
                <a:gd name="T11" fmla="*/ 41 h 41"/>
                <a:gd name="T12" fmla="*/ 0 w 11"/>
                <a:gd name="T13" fmla="*/ 14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"/>
                <a:gd name="T22" fmla="*/ 0 h 41"/>
                <a:gd name="T23" fmla="*/ 11 w 11"/>
                <a:gd name="T24" fmla="*/ 41 h 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" h="41">
                  <a:moveTo>
                    <a:pt x="0" y="14"/>
                  </a:moveTo>
                  <a:lnTo>
                    <a:pt x="6" y="11"/>
                  </a:lnTo>
                  <a:lnTo>
                    <a:pt x="8" y="0"/>
                  </a:lnTo>
                  <a:lnTo>
                    <a:pt x="11" y="14"/>
                  </a:lnTo>
                  <a:lnTo>
                    <a:pt x="5" y="16"/>
                  </a:lnTo>
                  <a:lnTo>
                    <a:pt x="1" y="41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64" name="Freeform 260"/>
            <p:cNvSpPr>
              <a:spLocks/>
            </p:cNvSpPr>
            <p:nvPr/>
          </p:nvSpPr>
          <p:spPr bwMode="auto">
            <a:xfrm>
              <a:off x="4578" y="2969"/>
              <a:ext cx="94" cy="16"/>
            </a:xfrm>
            <a:custGeom>
              <a:avLst/>
              <a:gdLst>
                <a:gd name="T0" fmla="*/ 94 w 94"/>
                <a:gd name="T1" fmla="*/ 16 h 16"/>
                <a:gd name="T2" fmla="*/ 51 w 94"/>
                <a:gd name="T3" fmla="*/ 4 h 16"/>
                <a:gd name="T4" fmla="*/ 43 w 94"/>
                <a:gd name="T5" fmla="*/ 5 h 16"/>
                <a:gd name="T6" fmla="*/ 0 w 94"/>
                <a:gd name="T7" fmla="*/ 6 h 16"/>
                <a:gd name="T8" fmla="*/ 51 w 94"/>
                <a:gd name="T9" fmla="*/ 0 h 16"/>
                <a:gd name="T10" fmla="*/ 94 w 94"/>
                <a:gd name="T11" fmla="*/ 16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4"/>
                <a:gd name="T19" fmla="*/ 0 h 16"/>
                <a:gd name="T20" fmla="*/ 94 w 94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4" h="16">
                  <a:moveTo>
                    <a:pt x="94" y="16"/>
                  </a:moveTo>
                  <a:lnTo>
                    <a:pt x="51" y="4"/>
                  </a:lnTo>
                  <a:lnTo>
                    <a:pt x="43" y="5"/>
                  </a:lnTo>
                  <a:lnTo>
                    <a:pt x="0" y="6"/>
                  </a:lnTo>
                  <a:lnTo>
                    <a:pt x="51" y="0"/>
                  </a:lnTo>
                  <a:lnTo>
                    <a:pt x="94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65" name="Freeform 261"/>
            <p:cNvSpPr>
              <a:spLocks/>
            </p:cNvSpPr>
            <p:nvPr/>
          </p:nvSpPr>
          <p:spPr bwMode="auto">
            <a:xfrm>
              <a:off x="4418" y="2975"/>
              <a:ext cx="73" cy="7"/>
            </a:xfrm>
            <a:custGeom>
              <a:avLst/>
              <a:gdLst>
                <a:gd name="T0" fmla="*/ 73 w 73"/>
                <a:gd name="T1" fmla="*/ 0 h 7"/>
                <a:gd name="T2" fmla="*/ 73 w 73"/>
                <a:gd name="T3" fmla="*/ 4 h 7"/>
                <a:gd name="T4" fmla="*/ 0 w 73"/>
                <a:gd name="T5" fmla="*/ 7 h 7"/>
                <a:gd name="T6" fmla="*/ 73 w 73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7"/>
                <a:gd name="T14" fmla="*/ 73 w 73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7">
                  <a:moveTo>
                    <a:pt x="73" y="0"/>
                  </a:moveTo>
                  <a:lnTo>
                    <a:pt x="73" y="4"/>
                  </a:lnTo>
                  <a:lnTo>
                    <a:pt x="0" y="7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66" name="Freeform 262"/>
            <p:cNvSpPr>
              <a:spLocks/>
            </p:cNvSpPr>
            <p:nvPr/>
          </p:nvSpPr>
          <p:spPr bwMode="auto">
            <a:xfrm>
              <a:off x="4497" y="2948"/>
              <a:ext cx="59" cy="8"/>
            </a:xfrm>
            <a:custGeom>
              <a:avLst/>
              <a:gdLst>
                <a:gd name="T0" fmla="*/ 59 w 59"/>
                <a:gd name="T1" fmla="*/ 8 h 8"/>
                <a:gd name="T2" fmla="*/ 36 w 59"/>
                <a:gd name="T3" fmla="*/ 4 h 8"/>
                <a:gd name="T4" fmla="*/ 0 w 59"/>
                <a:gd name="T5" fmla="*/ 8 h 8"/>
                <a:gd name="T6" fmla="*/ 36 w 59"/>
                <a:gd name="T7" fmla="*/ 0 h 8"/>
                <a:gd name="T8" fmla="*/ 59 w 59"/>
                <a:gd name="T9" fmla="*/ 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8"/>
                <a:gd name="T17" fmla="*/ 59 w 59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8">
                  <a:moveTo>
                    <a:pt x="59" y="8"/>
                  </a:moveTo>
                  <a:lnTo>
                    <a:pt x="36" y="4"/>
                  </a:lnTo>
                  <a:lnTo>
                    <a:pt x="0" y="8"/>
                  </a:lnTo>
                  <a:lnTo>
                    <a:pt x="36" y="0"/>
                  </a:lnTo>
                  <a:lnTo>
                    <a:pt x="5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67" name="Freeform 263"/>
            <p:cNvSpPr>
              <a:spLocks/>
            </p:cNvSpPr>
            <p:nvPr/>
          </p:nvSpPr>
          <p:spPr bwMode="auto">
            <a:xfrm>
              <a:off x="4295" y="2985"/>
              <a:ext cx="22" cy="15"/>
            </a:xfrm>
            <a:custGeom>
              <a:avLst/>
              <a:gdLst>
                <a:gd name="T0" fmla="*/ 22 w 22"/>
                <a:gd name="T1" fmla="*/ 1 h 15"/>
                <a:gd name="T2" fmla="*/ 4 w 22"/>
                <a:gd name="T3" fmla="*/ 3 h 15"/>
                <a:gd name="T4" fmla="*/ 4 w 22"/>
                <a:gd name="T5" fmla="*/ 15 h 15"/>
                <a:gd name="T6" fmla="*/ 0 w 22"/>
                <a:gd name="T7" fmla="*/ 0 h 15"/>
                <a:gd name="T8" fmla="*/ 22 w 22"/>
                <a:gd name="T9" fmla="*/ 1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15"/>
                <a:gd name="T17" fmla="*/ 22 w 22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15">
                  <a:moveTo>
                    <a:pt x="22" y="1"/>
                  </a:moveTo>
                  <a:lnTo>
                    <a:pt x="4" y="3"/>
                  </a:lnTo>
                  <a:lnTo>
                    <a:pt x="4" y="15"/>
                  </a:lnTo>
                  <a:lnTo>
                    <a:pt x="0" y="0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68" name="Freeform 264"/>
            <p:cNvSpPr>
              <a:spLocks/>
            </p:cNvSpPr>
            <p:nvPr/>
          </p:nvSpPr>
          <p:spPr bwMode="auto">
            <a:xfrm>
              <a:off x="4410" y="3174"/>
              <a:ext cx="38" cy="24"/>
            </a:xfrm>
            <a:custGeom>
              <a:avLst/>
              <a:gdLst>
                <a:gd name="T0" fmla="*/ 1 w 38"/>
                <a:gd name="T1" fmla="*/ 0 h 24"/>
                <a:gd name="T2" fmla="*/ 38 w 38"/>
                <a:gd name="T3" fmla="*/ 0 h 24"/>
                <a:gd name="T4" fmla="*/ 8 w 38"/>
                <a:gd name="T5" fmla="*/ 2 h 24"/>
                <a:gd name="T6" fmla="*/ 5 w 38"/>
                <a:gd name="T7" fmla="*/ 6 h 24"/>
                <a:gd name="T8" fmla="*/ 3 w 38"/>
                <a:gd name="T9" fmla="*/ 14 h 24"/>
                <a:gd name="T10" fmla="*/ 1 w 38"/>
                <a:gd name="T11" fmla="*/ 24 h 24"/>
                <a:gd name="T12" fmla="*/ 0 w 38"/>
                <a:gd name="T13" fmla="*/ 13 h 24"/>
                <a:gd name="T14" fmla="*/ 1 w 38"/>
                <a:gd name="T15" fmla="*/ 5 h 24"/>
                <a:gd name="T16" fmla="*/ 1 w 38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8"/>
                <a:gd name="T28" fmla="*/ 0 h 24"/>
                <a:gd name="T29" fmla="*/ 38 w 3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8" h="24">
                  <a:moveTo>
                    <a:pt x="1" y="0"/>
                  </a:moveTo>
                  <a:lnTo>
                    <a:pt x="38" y="0"/>
                  </a:lnTo>
                  <a:lnTo>
                    <a:pt x="8" y="2"/>
                  </a:lnTo>
                  <a:lnTo>
                    <a:pt x="5" y="6"/>
                  </a:lnTo>
                  <a:lnTo>
                    <a:pt x="3" y="14"/>
                  </a:lnTo>
                  <a:lnTo>
                    <a:pt x="1" y="24"/>
                  </a:lnTo>
                  <a:lnTo>
                    <a:pt x="0" y="13"/>
                  </a:lnTo>
                  <a:lnTo>
                    <a:pt x="1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69" name="Freeform 265"/>
            <p:cNvSpPr>
              <a:spLocks/>
            </p:cNvSpPr>
            <p:nvPr/>
          </p:nvSpPr>
          <p:spPr bwMode="auto">
            <a:xfrm>
              <a:off x="4437" y="3211"/>
              <a:ext cx="15" cy="12"/>
            </a:xfrm>
            <a:custGeom>
              <a:avLst/>
              <a:gdLst>
                <a:gd name="T0" fmla="*/ 0 w 15"/>
                <a:gd name="T1" fmla="*/ 11 h 12"/>
                <a:gd name="T2" fmla="*/ 14 w 15"/>
                <a:gd name="T3" fmla="*/ 12 h 12"/>
                <a:gd name="T4" fmla="*/ 15 w 15"/>
                <a:gd name="T5" fmla="*/ 0 h 12"/>
                <a:gd name="T6" fmla="*/ 12 w 15"/>
                <a:gd name="T7" fmla="*/ 9 h 12"/>
                <a:gd name="T8" fmla="*/ 0 w 15"/>
                <a:gd name="T9" fmla="*/ 11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12"/>
                <a:gd name="T17" fmla="*/ 15 w 15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12">
                  <a:moveTo>
                    <a:pt x="0" y="11"/>
                  </a:moveTo>
                  <a:lnTo>
                    <a:pt x="14" y="12"/>
                  </a:lnTo>
                  <a:lnTo>
                    <a:pt x="15" y="0"/>
                  </a:lnTo>
                  <a:lnTo>
                    <a:pt x="12" y="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70" name="Freeform 266"/>
            <p:cNvSpPr>
              <a:spLocks/>
            </p:cNvSpPr>
            <p:nvPr/>
          </p:nvSpPr>
          <p:spPr bwMode="auto">
            <a:xfrm>
              <a:off x="4443" y="3198"/>
              <a:ext cx="9" cy="5"/>
            </a:xfrm>
            <a:custGeom>
              <a:avLst/>
              <a:gdLst>
                <a:gd name="T0" fmla="*/ 1 w 9"/>
                <a:gd name="T1" fmla="*/ 1 h 5"/>
                <a:gd name="T2" fmla="*/ 0 w 9"/>
                <a:gd name="T3" fmla="*/ 4 h 5"/>
                <a:gd name="T4" fmla="*/ 7 w 9"/>
                <a:gd name="T5" fmla="*/ 5 h 5"/>
                <a:gd name="T6" fmla="*/ 9 w 9"/>
                <a:gd name="T7" fmla="*/ 2 h 5"/>
                <a:gd name="T8" fmla="*/ 6 w 9"/>
                <a:gd name="T9" fmla="*/ 0 h 5"/>
                <a:gd name="T10" fmla="*/ 1 w 9"/>
                <a:gd name="T11" fmla="*/ 1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"/>
                <a:gd name="T19" fmla="*/ 0 h 5"/>
                <a:gd name="T20" fmla="*/ 9 w 9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" h="5">
                  <a:moveTo>
                    <a:pt x="1" y="1"/>
                  </a:moveTo>
                  <a:lnTo>
                    <a:pt x="0" y="4"/>
                  </a:lnTo>
                  <a:lnTo>
                    <a:pt x="7" y="5"/>
                  </a:lnTo>
                  <a:lnTo>
                    <a:pt x="9" y="2"/>
                  </a:lnTo>
                  <a:lnTo>
                    <a:pt x="6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71" name="Freeform 267"/>
            <p:cNvSpPr>
              <a:spLocks/>
            </p:cNvSpPr>
            <p:nvPr/>
          </p:nvSpPr>
          <p:spPr bwMode="auto">
            <a:xfrm>
              <a:off x="4623" y="3196"/>
              <a:ext cx="60" cy="39"/>
            </a:xfrm>
            <a:custGeom>
              <a:avLst/>
              <a:gdLst>
                <a:gd name="T0" fmla="*/ 0 w 60"/>
                <a:gd name="T1" fmla="*/ 35 h 39"/>
                <a:gd name="T2" fmla="*/ 60 w 60"/>
                <a:gd name="T3" fmla="*/ 0 h 39"/>
                <a:gd name="T4" fmla="*/ 0 w 60"/>
                <a:gd name="T5" fmla="*/ 39 h 39"/>
                <a:gd name="T6" fmla="*/ 0 w 60"/>
                <a:gd name="T7" fmla="*/ 35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9"/>
                <a:gd name="T14" fmla="*/ 60 w 60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9">
                  <a:moveTo>
                    <a:pt x="0" y="35"/>
                  </a:moveTo>
                  <a:lnTo>
                    <a:pt x="60" y="0"/>
                  </a:lnTo>
                  <a:lnTo>
                    <a:pt x="0" y="39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72" name="Freeform 268"/>
            <p:cNvSpPr>
              <a:spLocks/>
            </p:cNvSpPr>
            <p:nvPr/>
          </p:nvSpPr>
          <p:spPr bwMode="auto">
            <a:xfrm>
              <a:off x="4623" y="3188"/>
              <a:ext cx="60" cy="38"/>
            </a:xfrm>
            <a:custGeom>
              <a:avLst/>
              <a:gdLst>
                <a:gd name="T0" fmla="*/ 0 w 60"/>
                <a:gd name="T1" fmla="*/ 34 h 38"/>
                <a:gd name="T2" fmla="*/ 60 w 60"/>
                <a:gd name="T3" fmla="*/ 0 h 38"/>
                <a:gd name="T4" fmla="*/ 0 w 60"/>
                <a:gd name="T5" fmla="*/ 38 h 38"/>
                <a:gd name="T6" fmla="*/ 0 w 60"/>
                <a:gd name="T7" fmla="*/ 34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8"/>
                <a:gd name="T14" fmla="*/ 60 w 60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8">
                  <a:moveTo>
                    <a:pt x="0" y="34"/>
                  </a:moveTo>
                  <a:lnTo>
                    <a:pt x="60" y="0"/>
                  </a:lnTo>
                  <a:lnTo>
                    <a:pt x="0" y="38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73" name="Freeform 269"/>
            <p:cNvSpPr>
              <a:spLocks/>
            </p:cNvSpPr>
            <p:nvPr/>
          </p:nvSpPr>
          <p:spPr bwMode="auto">
            <a:xfrm>
              <a:off x="4623" y="3182"/>
              <a:ext cx="60" cy="35"/>
            </a:xfrm>
            <a:custGeom>
              <a:avLst/>
              <a:gdLst>
                <a:gd name="T0" fmla="*/ 0 w 60"/>
                <a:gd name="T1" fmla="*/ 30 h 35"/>
                <a:gd name="T2" fmla="*/ 60 w 60"/>
                <a:gd name="T3" fmla="*/ 0 h 35"/>
                <a:gd name="T4" fmla="*/ 0 w 60"/>
                <a:gd name="T5" fmla="*/ 35 h 35"/>
                <a:gd name="T6" fmla="*/ 0 w 60"/>
                <a:gd name="T7" fmla="*/ 30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5"/>
                <a:gd name="T14" fmla="*/ 60 w 60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5">
                  <a:moveTo>
                    <a:pt x="0" y="30"/>
                  </a:moveTo>
                  <a:lnTo>
                    <a:pt x="60" y="0"/>
                  </a:lnTo>
                  <a:lnTo>
                    <a:pt x="0" y="35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74" name="Freeform 270"/>
            <p:cNvSpPr>
              <a:spLocks/>
            </p:cNvSpPr>
            <p:nvPr/>
          </p:nvSpPr>
          <p:spPr bwMode="auto">
            <a:xfrm>
              <a:off x="4623" y="3176"/>
              <a:ext cx="60" cy="32"/>
            </a:xfrm>
            <a:custGeom>
              <a:avLst/>
              <a:gdLst>
                <a:gd name="T0" fmla="*/ 0 w 60"/>
                <a:gd name="T1" fmla="*/ 27 h 32"/>
                <a:gd name="T2" fmla="*/ 60 w 60"/>
                <a:gd name="T3" fmla="*/ 0 h 32"/>
                <a:gd name="T4" fmla="*/ 0 w 60"/>
                <a:gd name="T5" fmla="*/ 32 h 32"/>
                <a:gd name="T6" fmla="*/ 0 w 60"/>
                <a:gd name="T7" fmla="*/ 27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2"/>
                <a:gd name="T14" fmla="*/ 60 w 60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2">
                  <a:moveTo>
                    <a:pt x="0" y="27"/>
                  </a:moveTo>
                  <a:lnTo>
                    <a:pt x="60" y="0"/>
                  </a:lnTo>
                  <a:lnTo>
                    <a:pt x="0" y="32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75" name="Freeform 271"/>
            <p:cNvSpPr>
              <a:spLocks/>
            </p:cNvSpPr>
            <p:nvPr/>
          </p:nvSpPr>
          <p:spPr bwMode="auto">
            <a:xfrm>
              <a:off x="4623" y="3169"/>
              <a:ext cx="60" cy="30"/>
            </a:xfrm>
            <a:custGeom>
              <a:avLst/>
              <a:gdLst>
                <a:gd name="T0" fmla="*/ 0 w 60"/>
                <a:gd name="T1" fmla="*/ 25 h 30"/>
                <a:gd name="T2" fmla="*/ 60 w 60"/>
                <a:gd name="T3" fmla="*/ 0 h 30"/>
                <a:gd name="T4" fmla="*/ 0 w 60"/>
                <a:gd name="T5" fmla="*/ 30 h 30"/>
                <a:gd name="T6" fmla="*/ 0 w 60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0"/>
                <a:gd name="T14" fmla="*/ 60 w 60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0">
                  <a:moveTo>
                    <a:pt x="0" y="25"/>
                  </a:moveTo>
                  <a:lnTo>
                    <a:pt x="60" y="0"/>
                  </a:lnTo>
                  <a:lnTo>
                    <a:pt x="0" y="3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76" name="Freeform 272"/>
            <p:cNvSpPr>
              <a:spLocks/>
            </p:cNvSpPr>
            <p:nvPr/>
          </p:nvSpPr>
          <p:spPr bwMode="auto">
            <a:xfrm>
              <a:off x="4623" y="3163"/>
              <a:ext cx="60" cy="27"/>
            </a:xfrm>
            <a:custGeom>
              <a:avLst/>
              <a:gdLst>
                <a:gd name="T0" fmla="*/ 0 w 60"/>
                <a:gd name="T1" fmla="*/ 22 h 27"/>
                <a:gd name="T2" fmla="*/ 60 w 60"/>
                <a:gd name="T3" fmla="*/ 0 h 27"/>
                <a:gd name="T4" fmla="*/ 0 w 60"/>
                <a:gd name="T5" fmla="*/ 27 h 27"/>
                <a:gd name="T6" fmla="*/ 0 w 60"/>
                <a:gd name="T7" fmla="*/ 22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7"/>
                <a:gd name="T14" fmla="*/ 60 w 60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7">
                  <a:moveTo>
                    <a:pt x="0" y="22"/>
                  </a:moveTo>
                  <a:lnTo>
                    <a:pt x="60" y="0"/>
                  </a:lnTo>
                  <a:lnTo>
                    <a:pt x="0" y="2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77" name="Freeform 273"/>
            <p:cNvSpPr>
              <a:spLocks/>
            </p:cNvSpPr>
            <p:nvPr/>
          </p:nvSpPr>
          <p:spPr bwMode="auto">
            <a:xfrm>
              <a:off x="4623" y="3156"/>
              <a:ext cx="60" cy="25"/>
            </a:xfrm>
            <a:custGeom>
              <a:avLst/>
              <a:gdLst>
                <a:gd name="T0" fmla="*/ 0 w 60"/>
                <a:gd name="T1" fmla="*/ 20 h 25"/>
                <a:gd name="T2" fmla="*/ 60 w 60"/>
                <a:gd name="T3" fmla="*/ 0 h 25"/>
                <a:gd name="T4" fmla="*/ 0 w 60"/>
                <a:gd name="T5" fmla="*/ 25 h 25"/>
                <a:gd name="T6" fmla="*/ 0 w 60"/>
                <a:gd name="T7" fmla="*/ 2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5"/>
                <a:gd name="T14" fmla="*/ 60 w 60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5">
                  <a:moveTo>
                    <a:pt x="0" y="20"/>
                  </a:moveTo>
                  <a:lnTo>
                    <a:pt x="60" y="0"/>
                  </a:lnTo>
                  <a:lnTo>
                    <a:pt x="0" y="25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78" name="Freeform 274"/>
            <p:cNvSpPr>
              <a:spLocks/>
            </p:cNvSpPr>
            <p:nvPr/>
          </p:nvSpPr>
          <p:spPr bwMode="auto">
            <a:xfrm>
              <a:off x="4623" y="3150"/>
              <a:ext cx="60" cy="22"/>
            </a:xfrm>
            <a:custGeom>
              <a:avLst/>
              <a:gdLst>
                <a:gd name="T0" fmla="*/ 0 w 60"/>
                <a:gd name="T1" fmla="*/ 17 h 22"/>
                <a:gd name="T2" fmla="*/ 60 w 60"/>
                <a:gd name="T3" fmla="*/ 0 h 22"/>
                <a:gd name="T4" fmla="*/ 0 w 60"/>
                <a:gd name="T5" fmla="*/ 22 h 22"/>
                <a:gd name="T6" fmla="*/ 0 w 60"/>
                <a:gd name="T7" fmla="*/ 17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2"/>
                <a:gd name="T14" fmla="*/ 60 w 60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2">
                  <a:moveTo>
                    <a:pt x="0" y="17"/>
                  </a:moveTo>
                  <a:lnTo>
                    <a:pt x="60" y="0"/>
                  </a:lnTo>
                  <a:lnTo>
                    <a:pt x="0" y="22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79" name="Freeform 275"/>
            <p:cNvSpPr>
              <a:spLocks/>
            </p:cNvSpPr>
            <p:nvPr/>
          </p:nvSpPr>
          <p:spPr bwMode="auto">
            <a:xfrm>
              <a:off x="4623" y="3143"/>
              <a:ext cx="60" cy="20"/>
            </a:xfrm>
            <a:custGeom>
              <a:avLst/>
              <a:gdLst>
                <a:gd name="T0" fmla="*/ 0 w 60"/>
                <a:gd name="T1" fmla="*/ 15 h 20"/>
                <a:gd name="T2" fmla="*/ 60 w 60"/>
                <a:gd name="T3" fmla="*/ 0 h 20"/>
                <a:gd name="T4" fmla="*/ 0 w 60"/>
                <a:gd name="T5" fmla="*/ 20 h 20"/>
                <a:gd name="T6" fmla="*/ 0 w 60"/>
                <a:gd name="T7" fmla="*/ 15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0"/>
                <a:gd name="T14" fmla="*/ 60 w 60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0">
                  <a:moveTo>
                    <a:pt x="0" y="15"/>
                  </a:moveTo>
                  <a:lnTo>
                    <a:pt x="60" y="0"/>
                  </a:lnTo>
                  <a:lnTo>
                    <a:pt x="0" y="2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80" name="Freeform 276"/>
            <p:cNvSpPr>
              <a:spLocks/>
            </p:cNvSpPr>
            <p:nvPr/>
          </p:nvSpPr>
          <p:spPr bwMode="auto">
            <a:xfrm>
              <a:off x="4623" y="3137"/>
              <a:ext cx="60" cy="17"/>
            </a:xfrm>
            <a:custGeom>
              <a:avLst/>
              <a:gdLst>
                <a:gd name="T0" fmla="*/ 0 w 60"/>
                <a:gd name="T1" fmla="*/ 12 h 17"/>
                <a:gd name="T2" fmla="*/ 60 w 60"/>
                <a:gd name="T3" fmla="*/ 0 h 17"/>
                <a:gd name="T4" fmla="*/ 0 w 60"/>
                <a:gd name="T5" fmla="*/ 17 h 17"/>
                <a:gd name="T6" fmla="*/ 0 w 60"/>
                <a:gd name="T7" fmla="*/ 12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7"/>
                <a:gd name="T14" fmla="*/ 60 w 60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7">
                  <a:moveTo>
                    <a:pt x="0" y="12"/>
                  </a:moveTo>
                  <a:lnTo>
                    <a:pt x="60" y="0"/>
                  </a:lnTo>
                  <a:lnTo>
                    <a:pt x="0" y="17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81" name="Freeform 277"/>
            <p:cNvSpPr>
              <a:spLocks/>
            </p:cNvSpPr>
            <p:nvPr/>
          </p:nvSpPr>
          <p:spPr bwMode="auto">
            <a:xfrm>
              <a:off x="4623" y="3130"/>
              <a:ext cx="60" cy="14"/>
            </a:xfrm>
            <a:custGeom>
              <a:avLst/>
              <a:gdLst>
                <a:gd name="T0" fmla="*/ 0 w 60"/>
                <a:gd name="T1" fmla="*/ 10 h 14"/>
                <a:gd name="T2" fmla="*/ 60 w 60"/>
                <a:gd name="T3" fmla="*/ 0 h 14"/>
                <a:gd name="T4" fmla="*/ 0 w 60"/>
                <a:gd name="T5" fmla="*/ 14 h 14"/>
                <a:gd name="T6" fmla="*/ 0 w 60"/>
                <a:gd name="T7" fmla="*/ 1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4"/>
                <a:gd name="T14" fmla="*/ 60 w 60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4">
                  <a:moveTo>
                    <a:pt x="0" y="10"/>
                  </a:moveTo>
                  <a:lnTo>
                    <a:pt x="60" y="0"/>
                  </a:lnTo>
                  <a:lnTo>
                    <a:pt x="0" y="1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82" name="Freeform 278"/>
            <p:cNvSpPr>
              <a:spLocks/>
            </p:cNvSpPr>
            <p:nvPr/>
          </p:nvSpPr>
          <p:spPr bwMode="auto">
            <a:xfrm>
              <a:off x="4623" y="3124"/>
              <a:ext cx="60" cy="11"/>
            </a:xfrm>
            <a:custGeom>
              <a:avLst/>
              <a:gdLst>
                <a:gd name="T0" fmla="*/ 0 w 60"/>
                <a:gd name="T1" fmla="*/ 6 h 11"/>
                <a:gd name="T2" fmla="*/ 60 w 60"/>
                <a:gd name="T3" fmla="*/ 0 h 11"/>
                <a:gd name="T4" fmla="*/ 0 w 60"/>
                <a:gd name="T5" fmla="*/ 11 h 11"/>
                <a:gd name="T6" fmla="*/ 0 w 60"/>
                <a:gd name="T7" fmla="*/ 6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1"/>
                <a:gd name="T14" fmla="*/ 60 w 60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1">
                  <a:moveTo>
                    <a:pt x="0" y="6"/>
                  </a:moveTo>
                  <a:lnTo>
                    <a:pt x="60" y="0"/>
                  </a:lnTo>
                  <a:lnTo>
                    <a:pt x="0" y="1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83" name="Freeform 279"/>
            <p:cNvSpPr>
              <a:spLocks/>
            </p:cNvSpPr>
            <p:nvPr/>
          </p:nvSpPr>
          <p:spPr bwMode="auto">
            <a:xfrm>
              <a:off x="4623" y="3116"/>
              <a:ext cx="60" cy="11"/>
            </a:xfrm>
            <a:custGeom>
              <a:avLst/>
              <a:gdLst>
                <a:gd name="T0" fmla="*/ 0 w 60"/>
                <a:gd name="T1" fmla="*/ 6 h 11"/>
                <a:gd name="T2" fmla="*/ 60 w 60"/>
                <a:gd name="T3" fmla="*/ 0 h 11"/>
                <a:gd name="T4" fmla="*/ 0 w 60"/>
                <a:gd name="T5" fmla="*/ 11 h 11"/>
                <a:gd name="T6" fmla="*/ 0 w 60"/>
                <a:gd name="T7" fmla="*/ 6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1"/>
                <a:gd name="T14" fmla="*/ 60 w 60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1">
                  <a:moveTo>
                    <a:pt x="0" y="6"/>
                  </a:moveTo>
                  <a:lnTo>
                    <a:pt x="60" y="0"/>
                  </a:lnTo>
                  <a:lnTo>
                    <a:pt x="0" y="1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84" name="Freeform 280"/>
            <p:cNvSpPr>
              <a:spLocks/>
            </p:cNvSpPr>
            <p:nvPr/>
          </p:nvSpPr>
          <p:spPr bwMode="auto">
            <a:xfrm>
              <a:off x="4623" y="3109"/>
              <a:ext cx="60" cy="8"/>
            </a:xfrm>
            <a:custGeom>
              <a:avLst/>
              <a:gdLst>
                <a:gd name="T0" fmla="*/ 0 w 60"/>
                <a:gd name="T1" fmla="*/ 3 h 8"/>
                <a:gd name="T2" fmla="*/ 60 w 60"/>
                <a:gd name="T3" fmla="*/ 0 h 8"/>
                <a:gd name="T4" fmla="*/ 0 w 60"/>
                <a:gd name="T5" fmla="*/ 8 h 8"/>
                <a:gd name="T6" fmla="*/ 0 w 60"/>
                <a:gd name="T7" fmla="*/ 3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8"/>
                <a:gd name="T14" fmla="*/ 60 w 60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8">
                  <a:moveTo>
                    <a:pt x="0" y="3"/>
                  </a:moveTo>
                  <a:lnTo>
                    <a:pt x="60" y="0"/>
                  </a:lnTo>
                  <a:lnTo>
                    <a:pt x="0" y="8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85" name="Freeform 281"/>
            <p:cNvSpPr>
              <a:spLocks/>
            </p:cNvSpPr>
            <p:nvPr/>
          </p:nvSpPr>
          <p:spPr bwMode="auto">
            <a:xfrm>
              <a:off x="4623" y="3103"/>
              <a:ext cx="60" cy="5"/>
            </a:xfrm>
            <a:custGeom>
              <a:avLst/>
              <a:gdLst>
                <a:gd name="T0" fmla="*/ 0 w 60"/>
                <a:gd name="T1" fmla="*/ 0 h 5"/>
                <a:gd name="T2" fmla="*/ 60 w 60"/>
                <a:gd name="T3" fmla="*/ 0 h 5"/>
                <a:gd name="T4" fmla="*/ 0 w 60"/>
                <a:gd name="T5" fmla="*/ 5 h 5"/>
                <a:gd name="T6" fmla="*/ 0 w 60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5"/>
                <a:gd name="T14" fmla="*/ 60 w 6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5">
                  <a:moveTo>
                    <a:pt x="0" y="0"/>
                  </a:moveTo>
                  <a:lnTo>
                    <a:pt x="60" y="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86" name="Freeform 282"/>
            <p:cNvSpPr>
              <a:spLocks/>
            </p:cNvSpPr>
            <p:nvPr/>
          </p:nvSpPr>
          <p:spPr bwMode="auto">
            <a:xfrm>
              <a:off x="4623" y="3094"/>
              <a:ext cx="60" cy="5"/>
            </a:xfrm>
            <a:custGeom>
              <a:avLst/>
              <a:gdLst>
                <a:gd name="T0" fmla="*/ 0 w 60"/>
                <a:gd name="T1" fmla="*/ 0 h 5"/>
                <a:gd name="T2" fmla="*/ 60 w 60"/>
                <a:gd name="T3" fmla="*/ 3 h 5"/>
                <a:gd name="T4" fmla="*/ 0 w 60"/>
                <a:gd name="T5" fmla="*/ 5 h 5"/>
                <a:gd name="T6" fmla="*/ 0 w 60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5"/>
                <a:gd name="T14" fmla="*/ 60 w 6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5">
                  <a:moveTo>
                    <a:pt x="0" y="0"/>
                  </a:moveTo>
                  <a:lnTo>
                    <a:pt x="60" y="3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87" name="Freeform 283"/>
            <p:cNvSpPr>
              <a:spLocks/>
            </p:cNvSpPr>
            <p:nvPr/>
          </p:nvSpPr>
          <p:spPr bwMode="auto">
            <a:xfrm>
              <a:off x="4623" y="3085"/>
              <a:ext cx="60" cy="5"/>
            </a:xfrm>
            <a:custGeom>
              <a:avLst/>
              <a:gdLst>
                <a:gd name="T0" fmla="*/ 0 w 60"/>
                <a:gd name="T1" fmla="*/ 0 h 5"/>
                <a:gd name="T2" fmla="*/ 60 w 60"/>
                <a:gd name="T3" fmla="*/ 4 h 5"/>
                <a:gd name="T4" fmla="*/ 0 w 60"/>
                <a:gd name="T5" fmla="*/ 5 h 5"/>
                <a:gd name="T6" fmla="*/ 0 w 60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5"/>
                <a:gd name="T14" fmla="*/ 60 w 6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5">
                  <a:moveTo>
                    <a:pt x="0" y="0"/>
                  </a:moveTo>
                  <a:lnTo>
                    <a:pt x="60" y="4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88" name="Freeform 284"/>
            <p:cNvSpPr>
              <a:spLocks/>
            </p:cNvSpPr>
            <p:nvPr/>
          </p:nvSpPr>
          <p:spPr bwMode="auto">
            <a:xfrm>
              <a:off x="4623" y="3076"/>
              <a:ext cx="60" cy="7"/>
            </a:xfrm>
            <a:custGeom>
              <a:avLst/>
              <a:gdLst>
                <a:gd name="T0" fmla="*/ 0 w 60"/>
                <a:gd name="T1" fmla="*/ 0 h 7"/>
                <a:gd name="T2" fmla="*/ 60 w 60"/>
                <a:gd name="T3" fmla="*/ 7 h 7"/>
                <a:gd name="T4" fmla="*/ 0 w 60"/>
                <a:gd name="T5" fmla="*/ 5 h 7"/>
                <a:gd name="T6" fmla="*/ 0 w 60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7"/>
                <a:gd name="T14" fmla="*/ 60 w 60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7">
                  <a:moveTo>
                    <a:pt x="0" y="0"/>
                  </a:moveTo>
                  <a:lnTo>
                    <a:pt x="60" y="7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89" name="Freeform 285"/>
            <p:cNvSpPr>
              <a:spLocks/>
            </p:cNvSpPr>
            <p:nvPr/>
          </p:nvSpPr>
          <p:spPr bwMode="auto">
            <a:xfrm>
              <a:off x="4623" y="3067"/>
              <a:ext cx="60" cy="9"/>
            </a:xfrm>
            <a:custGeom>
              <a:avLst/>
              <a:gdLst>
                <a:gd name="T0" fmla="*/ 0 w 60"/>
                <a:gd name="T1" fmla="*/ 0 h 9"/>
                <a:gd name="T2" fmla="*/ 60 w 60"/>
                <a:gd name="T3" fmla="*/ 9 h 9"/>
                <a:gd name="T4" fmla="*/ 0 w 60"/>
                <a:gd name="T5" fmla="*/ 5 h 9"/>
                <a:gd name="T6" fmla="*/ 0 w 60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9"/>
                <a:gd name="T14" fmla="*/ 60 w 6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9">
                  <a:moveTo>
                    <a:pt x="0" y="0"/>
                  </a:moveTo>
                  <a:lnTo>
                    <a:pt x="60" y="9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90" name="Freeform 286"/>
            <p:cNvSpPr>
              <a:spLocks/>
            </p:cNvSpPr>
            <p:nvPr/>
          </p:nvSpPr>
          <p:spPr bwMode="auto">
            <a:xfrm>
              <a:off x="4623" y="3058"/>
              <a:ext cx="60" cy="9"/>
            </a:xfrm>
            <a:custGeom>
              <a:avLst/>
              <a:gdLst>
                <a:gd name="T0" fmla="*/ 0 w 60"/>
                <a:gd name="T1" fmla="*/ 0 h 9"/>
                <a:gd name="T2" fmla="*/ 60 w 60"/>
                <a:gd name="T3" fmla="*/ 9 h 9"/>
                <a:gd name="T4" fmla="*/ 0 w 60"/>
                <a:gd name="T5" fmla="*/ 4 h 9"/>
                <a:gd name="T6" fmla="*/ 0 w 60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9"/>
                <a:gd name="T14" fmla="*/ 60 w 6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9">
                  <a:moveTo>
                    <a:pt x="0" y="0"/>
                  </a:moveTo>
                  <a:lnTo>
                    <a:pt x="60" y="9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91" name="Freeform 287"/>
            <p:cNvSpPr>
              <a:spLocks/>
            </p:cNvSpPr>
            <p:nvPr/>
          </p:nvSpPr>
          <p:spPr bwMode="auto">
            <a:xfrm>
              <a:off x="4623" y="3049"/>
              <a:ext cx="60" cy="11"/>
            </a:xfrm>
            <a:custGeom>
              <a:avLst/>
              <a:gdLst>
                <a:gd name="T0" fmla="*/ 0 w 60"/>
                <a:gd name="T1" fmla="*/ 0 h 11"/>
                <a:gd name="T2" fmla="*/ 60 w 60"/>
                <a:gd name="T3" fmla="*/ 11 h 11"/>
                <a:gd name="T4" fmla="*/ 0 w 60"/>
                <a:gd name="T5" fmla="*/ 5 h 11"/>
                <a:gd name="T6" fmla="*/ 0 w 60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1"/>
                <a:gd name="T14" fmla="*/ 60 w 60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1">
                  <a:moveTo>
                    <a:pt x="0" y="0"/>
                  </a:moveTo>
                  <a:lnTo>
                    <a:pt x="60" y="11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92" name="Freeform 288"/>
            <p:cNvSpPr>
              <a:spLocks/>
            </p:cNvSpPr>
            <p:nvPr/>
          </p:nvSpPr>
          <p:spPr bwMode="auto">
            <a:xfrm>
              <a:off x="4623" y="3040"/>
              <a:ext cx="60" cy="12"/>
            </a:xfrm>
            <a:custGeom>
              <a:avLst/>
              <a:gdLst>
                <a:gd name="T0" fmla="*/ 0 w 60"/>
                <a:gd name="T1" fmla="*/ 0 h 12"/>
                <a:gd name="T2" fmla="*/ 60 w 60"/>
                <a:gd name="T3" fmla="*/ 12 h 12"/>
                <a:gd name="T4" fmla="*/ 0 w 60"/>
                <a:gd name="T5" fmla="*/ 4 h 12"/>
                <a:gd name="T6" fmla="*/ 0 w 60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2"/>
                <a:gd name="T14" fmla="*/ 60 w 60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2">
                  <a:moveTo>
                    <a:pt x="0" y="0"/>
                  </a:moveTo>
                  <a:lnTo>
                    <a:pt x="60" y="12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93" name="Freeform 289"/>
            <p:cNvSpPr>
              <a:spLocks/>
            </p:cNvSpPr>
            <p:nvPr/>
          </p:nvSpPr>
          <p:spPr bwMode="auto">
            <a:xfrm>
              <a:off x="4623" y="3031"/>
              <a:ext cx="60" cy="13"/>
            </a:xfrm>
            <a:custGeom>
              <a:avLst/>
              <a:gdLst>
                <a:gd name="T0" fmla="*/ 0 w 60"/>
                <a:gd name="T1" fmla="*/ 0 h 13"/>
                <a:gd name="T2" fmla="*/ 60 w 60"/>
                <a:gd name="T3" fmla="*/ 13 h 13"/>
                <a:gd name="T4" fmla="*/ 0 w 60"/>
                <a:gd name="T5" fmla="*/ 4 h 13"/>
                <a:gd name="T6" fmla="*/ 0 w 60"/>
                <a:gd name="T7" fmla="*/ 0 h 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3"/>
                <a:gd name="T14" fmla="*/ 60 w 60"/>
                <a:gd name="T15" fmla="*/ 13 h 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3">
                  <a:moveTo>
                    <a:pt x="0" y="0"/>
                  </a:moveTo>
                  <a:lnTo>
                    <a:pt x="60" y="13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94" name="Freeform 290"/>
            <p:cNvSpPr>
              <a:spLocks/>
            </p:cNvSpPr>
            <p:nvPr/>
          </p:nvSpPr>
          <p:spPr bwMode="auto">
            <a:xfrm>
              <a:off x="4623" y="3022"/>
              <a:ext cx="60" cy="14"/>
            </a:xfrm>
            <a:custGeom>
              <a:avLst/>
              <a:gdLst>
                <a:gd name="T0" fmla="*/ 0 w 60"/>
                <a:gd name="T1" fmla="*/ 0 h 14"/>
                <a:gd name="T2" fmla="*/ 60 w 60"/>
                <a:gd name="T3" fmla="*/ 14 h 14"/>
                <a:gd name="T4" fmla="*/ 0 w 60"/>
                <a:gd name="T5" fmla="*/ 4 h 14"/>
                <a:gd name="T6" fmla="*/ 0 w 60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4"/>
                <a:gd name="T14" fmla="*/ 60 w 60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4">
                  <a:moveTo>
                    <a:pt x="0" y="0"/>
                  </a:moveTo>
                  <a:lnTo>
                    <a:pt x="60" y="1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95" name="Freeform 291"/>
            <p:cNvSpPr>
              <a:spLocks/>
            </p:cNvSpPr>
            <p:nvPr/>
          </p:nvSpPr>
          <p:spPr bwMode="auto">
            <a:xfrm>
              <a:off x="4623" y="3012"/>
              <a:ext cx="60" cy="17"/>
            </a:xfrm>
            <a:custGeom>
              <a:avLst/>
              <a:gdLst>
                <a:gd name="T0" fmla="*/ 0 w 60"/>
                <a:gd name="T1" fmla="*/ 0 h 17"/>
                <a:gd name="T2" fmla="*/ 60 w 60"/>
                <a:gd name="T3" fmla="*/ 17 h 17"/>
                <a:gd name="T4" fmla="*/ 0 w 60"/>
                <a:gd name="T5" fmla="*/ 5 h 17"/>
                <a:gd name="T6" fmla="*/ 0 w 60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7"/>
                <a:gd name="T14" fmla="*/ 60 w 60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7">
                  <a:moveTo>
                    <a:pt x="0" y="0"/>
                  </a:moveTo>
                  <a:lnTo>
                    <a:pt x="60" y="17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96" name="Freeform 292"/>
            <p:cNvSpPr>
              <a:spLocks/>
            </p:cNvSpPr>
            <p:nvPr/>
          </p:nvSpPr>
          <p:spPr bwMode="auto">
            <a:xfrm>
              <a:off x="4623" y="3004"/>
              <a:ext cx="60" cy="18"/>
            </a:xfrm>
            <a:custGeom>
              <a:avLst/>
              <a:gdLst>
                <a:gd name="T0" fmla="*/ 0 w 60"/>
                <a:gd name="T1" fmla="*/ 0 h 18"/>
                <a:gd name="T2" fmla="*/ 60 w 60"/>
                <a:gd name="T3" fmla="*/ 18 h 18"/>
                <a:gd name="T4" fmla="*/ 0 w 60"/>
                <a:gd name="T5" fmla="*/ 5 h 18"/>
                <a:gd name="T6" fmla="*/ 0 w 60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8"/>
                <a:gd name="T14" fmla="*/ 60 w 60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8">
                  <a:moveTo>
                    <a:pt x="0" y="0"/>
                  </a:moveTo>
                  <a:lnTo>
                    <a:pt x="60" y="18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297" name="Group 293"/>
          <p:cNvGrpSpPr>
            <a:grpSpLocks/>
          </p:cNvGrpSpPr>
          <p:nvPr/>
        </p:nvGrpSpPr>
        <p:grpSpPr bwMode="auto">
          <a:xfrm>
            <a:off x="5924434" y="3274576"/>
            <a:ext cx="566737" cy="441325"/>
            <a:chOff x="4290" y="2945"/>
            <a:chExt cx="430" cy="383"/>
          </a:xfrm>
        </p:grpSpPr>
        <p:sp>
          <p:nvSpPr>
            <p:cNvPr id="298" name="Freeform 294"/>
            <p:cNvSpPr>
              <a:spLocks/>
            </p:cNvSpPr>
            <p:nvPr/>
          </p:nvSpPr>
          <p:spPr bwMode="auto">
            <a:xfrm>
              <a:off x="4290" y="2945"/>
              <a:ext cx="430" cy="383"/>
            </a:xfrm>
            <a:custGeom>
              <a:avLst/>
              <a:gdLst>
                <a:gd name="T0" fmla="*/ 411 w 430"/>
                <a:gd name="T1" fmla="*/ 211 h 383"/>
                <a:gd name="T2" fmla="*/ 413 w 430"/>
                <a:gd name="T3" fmla="*/ 229 h 383"/>
                <a:gd name="T4" fmla="*/ 417 w 430"/>
                <a:gd name="T5" fmla="*/ 269 h 383"/>
                <a:gd name="T6" fmla="*/ 377 w 430"/>
                <a:gd name="T7" fmla="*/ 291 h 383"/>
                <a:gd name="T8" fmla="*/ 339 w 430"/>
                <a:gd name="T9" fmla="*/ 320 h 383"/>
                <a:gd name="T10" fmla="*/ 267 w 430"/>
                <a:gd name="T11" fmla="*/ 312 h 383"/>
                <a:gd name="T12" fmla="*/ 245 w 430"/>
                <a:gd name="T13" fmla="*/ 313 h 383"/>
                <a:gd name="T14" fmla="*/ 228 w 430"/>
                <a:gd name="T15" fmla="*/ 329 h 383"/>
                <a:gd name="T16" fmla="*/ 223 w 430"/>
                <a:gd name="T17" fmla="*/ 344 h 383"/>
                <a:gd name="T18" fmla="*/ 215 w 430"/>
                <a:gd name="T19" fmla="*/ 383 h 383"/>
                <a:gd name="T20" fmla="*/ 129 w 430"/>
                <a:gd name="T21" fmla="*/ 376 h 383"/>
                <a:gd name="T22" fmla="*/ 117 w 430"/>
                <a:gd name="T23" fmla="*/ 375 h 383"/>
                <a:gd name="T24" fmla="*/ 33 w 430"/>
                <a:gd name="T25" fmla="*/ 365 h 383"/>
                <a:gd name="T26" fmla="*/ 73 w 430"/>
                <a:gd name="T27" fmla="*/ 330 h 383"/>
                <a:gd name="T28" fmla="*/ 85 w 430"/>
                <a:gd name="T29" fmla="*/ 312 h 383"/>
                <a:gd name="T30" fmla="*/ 83 w 430"/>
                <a:gd name="T31" fmla="*/ 301 h 383"/>
                <a:gd name="T32" fmla="*/ 67 w 430"/>
                <a:gd name="T33" fmla="*/ 301 h 383"/>
                <a:gd name="T34" fmla="*/ 14 w 430"/>
                <a:gd name="T35" fmla="*/ 298 h 383"/>
                <a:gd name="T36" fmla="*/ 18 w 430"/>
                <a:gd name="T37" fmla="*/ 269 h 383"/>
                <a:gd name="T38" fmla="*/ 11 w 430"/>
                <a:gd name="T39" fmla="*/ 220 h 383"/>
                <a:gd name="T40" fmla="*/ 14 w 430"/>
                <a:gd name="T41" fmla="*/ 177 h 383"/>
                <a:gd name="T42" fmla="*/ 22 w 430"/>
                <a:gd name="T43" fmla="*/ 147 h 383"/>
                <a:gd name="T44" fmla="*/ 18 w 430"/>
                <a:gd name="T45" fmla="*/ 91 h 383"/>
                <a:gd name="T46" fmla="*/ 8 w 430"/>
                <a:gd name="T47" fmla="*/ 69 h 383"/>
                <a:gd name="T48" fmla="*/ 1 w 430"/>
                <a:gd name="T49" fmla="*/ 57 h 383"/>
                <a:gd name="T50" fmla="*/ 0 w 430"/>
                <a:gd name="T51" fmla="*/ 38 h 383"/>
                <a:gd name="T52" fmla="*/ 37 w 430"/>
                <a:gd name="T53" fmla="*/ 38 h 383"/>
                <a:gd name="T54" fmla="*/ 102 w 430"/>
                <a:gd name="T55" fmla="*/ 38 h 383"/>
                <a:gd name="T56" fmla="*/ 123 w 430"/>
                <a:gd name="T57" fmla="*/ 36 h 383"/>
                <a:gd name="T58" fmla="*/ 198 w 430"/>
                <a:gd name="T59" fmla="*/ 25 h 383"/>
                <a:gd name="T60" fmla="*/ 195 w 430"/>
                <a:gd name="T61" fmla="*/ 13 h 383"/>
                <a:gd name="T62" fmla="*/ 200 w 430"/>
                <a:gd name="T63" fmla="*/ 8 h 383"/>
                <a:gd name="T64" fmla="*/ 243 w 430"/>
                <a:gd name="T65" fmla="*/ 0 h 383"/>
                <a:gd name="T66" fmla="*/ 275 w 430"/>
                <a:gd name="T67" fmla="*/ 11 h 383"/>
                <a:gd name="T68" fmla="*/ 279 w 430"/>
                <a:gd name="T69" fmla="*/ 24 h 383"/>
                <a:gd name="T70" fmla="*/ 273 w 430"/>
                <a:gd name="T71" fmla="*/ 31 h 383"/>
                <a:gd name="T72" fmla="*/ 339 w 430"/>
                <a:gd name="T73" fmla="*/ 21 h 383"/>
                <a:gd name="T74" fmla="*/ 393 w 430"/>
                <a:gd name="T75" fmla="*/ 40 h 383"/>
                <a:gd name="T76" fmla="*/ 422 w 430"/>
                <a:gd name="T77" fmla="*/ 57 h 383"/>
                <a:gd name="T78" fmla="*/ 430 w 430"/>
                <a:gd name="T79" fmla="*/ 77 h 383"/>
                <a:gd name="T80" fmla="*/ 423 w 430"/>
                <a:gd name="T81" fmla="*/ 81 h 383"/>
                <a:gd name="T82" fmla="*/ 416 w 430"/>
                <a:gd name="T83" fmla="*/ 135 h 383"/>
                <a:gd name="T84" fmla="*/ 411 w 430"/>
                <a:gd name="T85" fmla="*/ 211 h 3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30"/>
                <a:gd name="T130" fmla="*/ 0 h 383"/>
                <a:gd name="T131" fmla="*/ 430 w 430"/>
                <a:gd name="T132" fmla="*/ 383 h 3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30" h="383">
                  <a:moveTo>
                    <a:pt x="411" y="211"/>
                  </a:moveTo>
                  <a:lnTo>
                    <a:pt x="413" y="229"/>
                  </a:lnTo>
                  <a:lnTo>
                    <a:pt x="417" y="269"/>
                  </a:lnTo>
                  <a:lnTo>
                    <a:pt x="377" y="291"/>
                  </a:lnTo>
                  <a:lnTo>
                    <a:pt x="339" y="320"/>
                  </a:lnTo>
                  <a:lnTo>
                    <a:pt x="267" y="312"/>
                  </a:lnTo>
                  <a:lnTo>
                    <a:pt x="245" y="313"/>
                  </a:lnTo>
                  <a:lnTo>
                    <a:pt x="228" y="329"/>
                  </a:lnTo>
                  <a:lnTo>
                    <a:pt x="223" y="344"/>
                  </a:lnTo>
                  <a:lnTo>
                    <a:pt x="215" y="383"/>
                  </a:lnTo>
                  <a:lnTo>
                    <a:pt x="129" y="376"/>
                  </a:lnTo>
                  <a:lnTo>
                    <a:pt x="117" y="375"/>
                  </a:lnTo>
                  <a:lnTo>
                    <a:pt x="33" y="365"/>
                  </a:lnTo>
                  <a:lnTo>
                    <a:pt x="73" y="330"/>
                  </a:lnTo>
                  <a:lnTo>
                    <a:pt x="85" y="312"/>
                  </a:lnTo>
                  <a:lnTo>
                    <a:pt x="83" y="301"/>
                  </a:lnTo>
                  <a:lnTo>
                    <a:pt x="67" y="301"/>
                  </a:lnTo>
                  <a:lnTo>
                    <a:pt x="14" y="298"/>
                  </a:lnTo>
                  <a:lnTo>
                    <a:pt x="18" y="269"/>
                  </a:lnTo>
                  <a:lnTo>
                    <a:pt x="11" y="220"/>
                  </a:lnTo>
                  <a:lnTo>
                    <a:pt x="14" y="177"/>
                  </a:lnTo>
                  <a:lnTo>
                    <a:pt x="22" y="147"/>
                  </a:lnTo>
                  <a:lnTo>
                    <a:pt x="18" y="91"/>
                  </a:lnTo>
                  <a:lnTo>
                    <a:pt x="8" y="69"/>
                  </a:lnTo>
                  <a:lnTo>
                    <a:pt x="1" y="57"/>
                  </a:lnTo>
                  <a:lnTo>
                    <a:pt x="0" y="38"/>
                  </a:lnTo>
                  <a:lnTo>
                    <a:pt x="37" y="38"/>
                  </a:lnTo>
                  <a:lnTo>
                    <a:pt x="102" y="38"/>
                  </a:lnTo>
                  <a:lnTo>
                    <a:pt x="123" y="36"/>
                  </a:lnTo>
                  <a:lnTo>
                    <a:pt x="198" y="25"/>
                  </a:lnTo>
                  <a:lnTo>
                    <a:pt x="195" y="13"/>
                  </a:lnTo>
                  <a:lnTo>
                    <a:pt x="200" y="8"/>
                  </a:lnTo>
                  <a:lnTo>
                    <a:pt x="243" y="0"/>
                  </a:lnTo>
                  <a:lnTo>
                    <a:pt x="275" y="11"/>
                  </a:lnTo>
                  <a:lnTo>
                    <a:pt x="279" y="24"/>
                  </a:lnTo>
                  <a:lnTo>
                    <a:pt x="273" y="31"/>
                  </a:lnTo>
                  <a:lnTo>
                    <a:pt x="339" y="21"/>
                  </a:lnTo>
                  <a:lnTo>
                    <a:pt x="393" y="40"/>
                  </a:lnTo>
                  <a:lnTo>
                    <a:pt x="422" y="57"/>
                  </a:lnTo>
                  <a:lnTo>
                    <a:pt x="430" y="77"/>
                  </a:lnTo>
                  <a:lnTo>
                    <a:pt x="423" y="81"/>
                  </a:lnTo>
                  <a:lnTo>
                    <a:pt x="416" y="135"/>
                  </a:lnTo>
                  <a:lnTo>
                    <a:pt x="411" y="2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99" name="Freeform 295"/>
            <p:cNvSpPr>
              <a:spLocks/>
            </p:cNvSpPr>
            <p:nvPr/>
          </p:nvSpPr>
          <p:spPr bwMode="auto">
            <a:xfrm>
              <a:off x="4302" y="2955"/>
              <a:ext cx="404" cy="361"/>
            </a:xfrm>
            <a:custGeom>
              <a:avLst/>
              <a:gdLst>
                <a:gd name="T0" fmla="*/ 280 w 404"/>
                <a:gd name="T1" fmla="*/ 24 h 361"/>
                <a:gd name="T2" fmla="*/ 326 w 404"/>
                <a:gd name="T3" fmla="*/ 22 h 361"/>
                <a:gd name="T4" fmla="*/ 357 w 404"/>
                <a:gd name="T5" fmla="*/ 30 h 361"/>
                <a:gd name="T6" fmla="*/ 384 w 404"/>
                <a:gd name="T7" fmla="*/ 40 h 361"/>
                <a:gd name="T8" fmla="*/ 404 w 404"/>
                <a:gd name="T9" fmla="*/ 49 h 361"/>
                <a:gd name="T10" fmla="*/ 395 w 404"/>
                <a:gd name="T11" fmla="*/ 64 h 361"/>
                <a:gd name="T12" fmla="*/ 395 w 404"/>
                <a:gd name="T13" fmla="*/ 94 h 361"/>
                <a:gd name="T14" fmla="*/ 395 w 404"/>
                <a:gd name="T15" fmla="*/ 135 h 361"/>
                <a:gd name="T16" fmla="*/ 392 w 404"/>
                <a:gd name="T17" fmla="*/ 173 h 361"/>
                <a:gd name="T18" fmla="*/ 392 w 404"/>
                <a:gd name="T19" fmla="*/ 214 h 361"/>
                <a:gd name="T20" fmla="*/ 390 w 404"/>
                <a:gd name="T21" fmla="*/ 255 h 361"/>
                <a:gd name="T22" fmla="*/ 350 w 404"/>
                <a:gd name="T23" fmla="*/ 282 h 361"/>
                <a:gd name="T24" fmla="*/ 304 w 404"/>
                <a:gd name="T25" fmla="*/ 297 h 361"/>
                <a:gd name="T26" fmla="*/ 221 w 404"/>
                <a:gd name="T27" fmla="*/ 292 h 361"/>
                <a:gd name="T28" fmla="*/ 209 w 404"/>
                <a:gd name="T29" fmla="*/ 311 h 361"/>
                <a:gd name="T30" fmla="*/ 192 w 404"/>
                <a:gd name="T31" fmla="*/ 361 h 361"/>
                <a:gd name="T32" fmla="*/ 87 w 404"/>
                <a:gd name="T33" fmla="*/ 355 h 361"/>
                <a:gd name="T34" fmla="*/ 64 w 404"/>
                <a:gd name="T35" fmla="*/ 328 h 361"/>
                <a:gd name="T36" fmla="*/ 81 w 404"/>
                <a:gd name="T37" fmla="*/ 302 h 361"/>
                <a:gd name="T38" fmla="*/ 81 w 404"/>
                <a:gd name="T39" fmla="*/ 286 h 361"/>
                <a:gd name="T40" fmla="*/ 18 w 404"/>
                <a:gd name="T41" fmla="*/ 281 h 361"/>
                <a:gd name="T42" fmla="*/ 16 w 404"/>
                <a:gd name="T43" fmla="*/ 234 h 361"/>
                <a:gd name="T44" fmla="*/ 15 w 404"/>
                <a:gd name="T45" fmla="*/ 200 h 361"/>
                <a:gd name="T46" fmla="*/ 15 w 404"/>
                <a:gd name="T47" fmla="*/ 175 h 361"/>
                <a:gd name="T48" fmla="*/ 14 w 404"/>
                <a:gd name="T49" fmla="*/ 128 h 361"/>
                <a:gd name="T50" fmla="*/ 15 w 404"/>
                <a:gd name="T51" fmla="*/ 100 h 361"/>
                <a:gd name="T52" fmla="*/ 13 w 404"/>
                <a:gd name="T53" fmla="*/ 62 h 361"/>
                <a:gd name="T54" fmla="*/ 0 w 404"/>
                <a:gd name="T55" fmla="*/ 54 h 361"/>
                <a:gd name="T56" fmla="*/ 20 w 404"/>
                <a:gd name="T57" fmla="*/ 33 h 361"/>
                <a:gd name="T58" fmla="*/ 96 w 404"/>
                <a:gd name="T59" fmla="*/ 31 h 361"/>
                <a:gd name="T60" fmla="*/ 181 w 404"/>
                <a:gd name="T61" fmla="*/ 28 h 361"/>
                <a:gd name="T62" fmla="*/ 194 w 404"/>
                <a:gd name="T63" fmla="*/ 18 h 361"/>
                <a:gd name="T64" fmla="*/ 188 w 404"/>
                <a:gd name="T65" fmla="*/ 5 h 361"/>
                <a:gd name="T66" fmla="*/ 259 w 404"/>
                <a:gd name="T67" fmla="*/ 5 h 361"/>
                <a:gd name="T68" fmla="*/ 254 w 404"/>
                <a:gd name="T69" fmla="*/ 18 h 361"/>
                <a:gd name="T70" fmla="*/ 257 w 404"/>
                <a:gd name="T71" fmla="*/ 26 h 36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04"/>
                <a:gd name="T109" fmla="*/ 0 h 361"/>
                <a:gd name="T110" fmla="*/ 404 w 404"/>
                <a:gd name="T111" fmla="*/ 361 h 36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04" h="361">
                  <a:moveTo>
                    <a:pt x="257" y="26"/>
                  </a:moveTo>
                  <a:lnTo>
                    <a:pt x="280" y="24"/>
                  </a:lnTo>
                  <a:lnTo>
                    <a:pt x="313" y="23"/>
                  </a:lnTo>
                  <a:lnTo>
                    <a:pt x="326" y="22"/>
                  </a:lnTo>
                  <a:lnTo>
                    <a:pt x="342" y="26"/>
                  </a:lnTo>
                  <a:lnTo>
                    <a:pt x="357" y="30"/>
                  </a:lnTo>
                  <a:lnTo>
                    <a:pt x="372" y="34"/>
                  </a:lnTo>
                  <a:lnTo>
                    <a:pt x="384" y="40"/>
                  </a:lnTo>
                  <a:lnTo>
                    <a:pt x="396" y="47"/>
                  </a:lnTo>
                  <a:lnTo>
                    <a:pt x="404" y="49"/>
                  </a:lnTo>
                  <a:lnTo>
                    <a:pt x="401" y="62"/>
                  </a:lnTo>
                  <a:lnTo>
                    <a:pt x="395" y="64"/>
                  </a:lnTo>
                  <a:lnTo>
                    <a:pt x="396" y="74"/>
                  </a:lnTo>
                  <a:lnTo>
                    <a:pt x="395" y="94"/>
                  </a:lnTo>
                  <a:lnTo>
                    <a:pt x="395" y="114"/>
                  </a:lnTo>
                  <a:lnTo>
                    <a:pt x="395" y="135"/>
                  </a:lnTo>
                  <a:lnTo>
                    <a:pt x="394" y="153"/>
                  </a:lnTo>
                  <a:lnTo>
                    <a:pt x="392" y="173"/>
                  </a:lnTo>
                  <a:lnTo>
                    <a:pt x="392" y="193"/>
                  </a:lnTo>
                  <a:lnTo>
                    <a:pt x="392" y="214"/>
                  </a:lnTo>
                  <a:lnTo>
                    <a:pt x="393" y="235"/>
                  </a:lnTo>
                  <a:lnTo>
                    <a:pt x="390" y="255"/>
                  </a:lnTo>
                  <a:lnTo>
                    <a:pt x="376" y="263"/>
                  </a:lnTo>
                  <a:lnTo>
                    <a:pt x="350" y="282"/>
                  </a:lnTo>
                  <a:lnTo>
                    <a:pt x="323" y="297"/>
                  </a:lnTo>
                  <a:lnTo>
                    <a:pt x="304" y="297"/>
                  </a:lnTo>
                  <a:lnTo>
                    <a:pt x="252" y="292"/>
                  </a:lnTo>
                  <a:lnTo>
                    <a:pt x="221" y="292"/>
                  </a:lnTo>
                  <a:lnTo>
                    <a:pt x="217" y="299"/>
                  </a:lnTo>
                  <a:lnTo>
                    <a:pt x="209" y="311"/>
                  </a:lnTo>
                  <a:lnTo>
                    <a:pt x="203" y="325"/>
                  </a:lnTo>
                  <a:lnTo>
                    <a:pt x="192" y="361"/>
                  </a:lnTo>
                  <a:lnTo>
                    <a:pt x="126" y="358"/>
                  </a:lnTo>
                  <a:lnTo>
                    <a:pt x="87" y="355"/>
                  </a:lnTo>
                  <a:lnTo>
                    <a:pt x="43" y="351"/>
                  </a:lnTo>
                  <a:lnTo>
                    <a:pt x="64" y="328"/>
                  </a:lnTo>
                  <a:lnTo>
                    <a:pt x="77" y="310"/>
                  </a:lnTo>
                  <a:lnTo>
                    <a:pt x="81" y="302"/>
                  </a:lnTo>
                  <a:lnTo>
                    <a:pt x="78" y="292"/>
                  </a:lnTo>
                  <a:lnTo>
                    <a:pt x="81" y="286"/>
                  </a:lnTo>
                  <a:lnTo>
                    <a:pt x="47" y="283"/>
                  </a:lnTo>
                  <a:lnTo>
                    <a:pt x="18" y="281"/>
                  </a:lnTo>
                  <a:lnTo>
                    <a:pt x="18" y="254"/>
                  </a:lnTo>
                  <a:lnTo>
                    <a:pt x="16" y="234"/>
                  </a:lnTo>
                  <a:lnTo>
                    <a:pt x="16" y="212"/>
                  </a:lnTo>
                  <a:lnTo>
                    <a:pt x="15" y="200"/>
                  </a:lnTo>
                  <a:lnTo>
                    <a:pt x="15" y="187"/>
                  </a:lnTo>
                  <a:lnTo>
                    <a:pt x="15" y="175"/>
                  </a:lnTo>
                  <a:lnTo>
                    <a:pt x="15" y="152"/>
                  </a:lnTo>
                  <a:lnTo>
                    <a:pt x="14" y="128"/>
                  </a:lnTo>
                  <a:lnTo>
                    <a:pt x="14" y="115"/>
                  </a:lnTo>
                  <a:lnTo>
                    <a:pt x="15" y="100"/>
                  </a:lnTo>
                  <a:lnTo>
                    <a:pt x="13" y="83"/>
                  </a:lnTo>
                  <a:lnTo>
                    <a:pt x="13" y="62"/>
                  </a:lnTo>
                  <a:lnTo>
                    <a:pt x="13" y="55"/>
                  </a:lnTo>
                  <a:lnTo>
                    <a:pt x="0" y="54"/>
                  </a:lnTo>
                  <a:lnTo>
                    <a:pt x="0" y="36"/>
                  </a:lnTo>
                  <a:lnTo>
                    <a:pt x="20" y="33"/>
                  </a:lnTo>
                  <a:lnTo>
                    <a:pt x="50" y="33"/>
                  </a:lnTo>
                  <a:lnTo>
                    <a:pt x="96" y="31"/>
                  </a:lnTo>
                  <a:lnTo>
                    <a:pt x="137" y="30"/>
                  </a:lnTo>
                  <a:lnTo>
                    <a:pt x="181" y="28"/>
                  </a:lnTo>
                  <a:lnTo>
                    <a:pt x="195" y="27"/>
                  </a:lnTo>
                  <a:lnTo>
                    <a:pt x="194" y="18"/>
                  </a:lnTo>
                  <a:lnTo>
                    <a:pt x="190" y="16"/>
                  </a:lnTo>
                  <a:lnTo>
                    <a:pt x="188" y="5"/>
                  </a:lnTo>
                  <a:lnTo>
                    <a:pt x="228" y="0"/>
                  </a:lnTo>
                  <a:lnTo>
                    <a:pt x="259" y="5"/>
                  </a:lnTo>
                  <a:lnTo>
                    <a:pt x="258" y="15"/>
                  </a:lnTo>
                  <a:lnTo>
                    <a:pt x="254" y="18"/>
                  </a:lnTo>
                  <a:lnTo>
                    <a:pt x="252" y="26"/>
                  </a:lnTo>
                  <a:lnTo>
                    <a:pt x="257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00" name="Freeform 296"/>
            <p:cNvSpPr>
              <a:spLocks/>
            </p:cNvSpPr>
            <p:nvPr/>
          </p:nvSpPr>
          <p:spPr bwMode="auto">
            <a:xfrm>
              <a:off x="4321" y="3005"/>
              <a:ext cx="296" cy="243"/>
            </a:xfrm>
            <a:custGeom>
              <a:avLst/>
              <a:gdLst>
                <a:gd name="T0" fmla="*/ 294 w 296"/>
                <a:gd name="T1" fmla="*/ 15 h 243"/>
                <a:gd name="T2" fmla="*/ 294 w 296"/>
                <a:gd name="T3" fmla="*/ 36 h 243"/>
                <a:gd name="T4" fmla="*/ 294 w 296"/>
                <a:gd name="T5" fmla="*/ 60 h 243"/>
                <a:gd name="T6" fmla="*/ 293 w 296"/>
                <a:gd name="T7" fmla="*/ 89 h 243"/>
                <a:gd name="T8" fmla="*/ 294 w 296"/>
                <a:gd name="T9" fmla="*/ 118 h 243"/>
                <a:gd name="T10" fmla="*/ 295 w 296"/>
                <a:gd name="T11" fmla="*/ 149 h 243"/>
                <a:gd name="T12" fmla="*/ 296 w 296"/>
                <a:gd name="T13" fmla="*/ 172 h 243"/>
                <a:gd name="T14" fmla="*/ 296 w 296"/>
                <a:gd name="T15" fmla="*/ 199 h 243"/>
                <a:gd name="T16" fmla="*/ 296 w 296"/>
                <a:gd name="T17" fmla="*/ 220 h 243"/>
                <a:gd name="T18" fmla="*/ 296 w 296"/>
                <a:gd name="T19" fmla="*/ 243 h 243"/>
                <a:gd name="T20" fmla="*/ 260 w 296"/>
                <a:gd name="T21" fmla="*/ 241 h 243"/>
                <a:gd name="T22" fmla="*/ 202 w 296"/>
                <a:gd name="T23" fmla="*/ 237 h 243"/>
                <a:gd name="T24" fmla="*/ 202 w 296"/>
                <a:gd name="T25" fmla="*/ 210 h 243"/>
                <a:gd name="T26" fmla="*/ 202 w 296"/>
                <a:gd name="T27" fmla="*/ 183 h 243"/>
                <a:gd name="T28" fmla="*/ 202 w 296"/>
                <a:gd name="T29" fmla="*/ 162 h 243"/>
                <a:gd name="T30" fmla="*/ 141 w 296"/>
                <a:gd name="T31" fmla="*/ 161 h 243"/>
                <a:gd name="T32" fmla="*/ 78 w 296"/>
                <a:gd name="T33" fmla="*/ 161 h 243"/>
                <a:gd name="T34" fmla="*/ 77 w 296"/>
                <a:gd name="T35" fmla="*/ 183 h 243"/>
                <a:gd name="T36" fmla="*/ 73 w 296"/>
                <a:gd name="T37" fmla="*/ 213 h 243"/>
                <a:gd name="T38" fmla="*/ 68 w 296"/>
                <a:gd name="T39" fmla="*/ 233 h 243"/>
                <a:gd name="T40" fmla="*/ 36 w 296"/>
                <a:gd name="T41" fmla="*/ 229 h 243"/>
                <a:gd name="T42" fmla="*/ 7 w 296"/>
                <a:gd name="T43" fmla="*/ 218 h 243"/>
                <a:gd name="T44" fmla="*/ 4 w 296"/>
                <a:gd name="T45" fmla="*/ 191 h 243"/>
                <a:gd name="T46" fmla="*/ 3 w 296"/>
                <a:gd name="T47" fmla="*/ 162 h 243"/>
                <a:gd name="T48" fmla="*/ 6 w 296"/>
                <a:gd name="T49" fmla="*/ 137 h 243"/>
                <a:gd name="T50" fmla="*/ 4 w 296"/>
                <a:gd name="T51" fmla="*/ 116 h 243"/>
                <a:gd name="T52" fmla="*/ 2 w 296"/>
                <a:gd name="T53" fmla="*/ 87 h 243"/>
                <a:gd name="T54" fmla="*/ 2 w 296"/>
                <a:gd name="T55" fmla="*/ 63 h 243"/>
                <a:gd name="T56" fmla="*/ 2 w 296"/>
                <a:gd name="T57" fmla="*/ 34 h 243"/>
                <a:gd name="T58" fmla="*/ 1 w 296"/>
                <a:gd name="T59" fmla="*/ 14 h 243"/>
                <a:gd name="T60" fmla="*/ 26 w 296"/>
                <a:gd name="T61" fmla="*/ 7 h 243"/>
                <a:gd name="T62" fmla="*/ 84 w 296"/>
                <a:gd name="T63" fmla="*/ 6 h 243"/>
                <a:gd name="T64" fmla="*/ 151 w 296"/>
                <a:gd name="T65" fmla="*/ 5 h 243"/>
                <a:gd name="T66" fmla="*/ 205 w 296"/>
                <a:gd name="T67" fmla="*/ 3 h 243"/>
                <a:gd name="T68" fmla="*/ 256 w 296"/>
                <a:gd name="T69" fmla="*/ 1 h 243"/>
                <a:gd name="T70" fmla="*/ 288 w 296"/>
                <a:gd name="T71" fmla="*/ 0 h 243"/>
                <a:gd name="T72" fmla="*/ 294 w 296"/>
                <a:gd name="T73" fmla="*/ 3 h 2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96"/>
                <a:gd name="T112" fmla="*/ 0 h 243"/>
                <a:gd name="T113" fmla="*/ 296 w 296"/>
                <a:gd name="T114" fmla="*/ 243 h 24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96" h="243">
                  <a:moveTo>
                    <a:pt x="294" y="5"/>
                  </a:moveTo>
                  <a:lnTo>
                    <a:pt x="294" y="15"/>
                  </a:lnTo>
                  <a:lnTo>
                    <a:pt x="294" y="27"/>
                  </a:lnTo>
                  <a:lnTo>
                    <a:pt x="294" y="36"/>
                  </a:lnTo>
                  <a:lnTo>
                    <a:pt x="294" y="51"/>
                  </a:lnTo>
                  <a:lnTo>
                    <a:pt x="294" y="60"/>
                  </a:lnTo>
                  <a:lnTo>
                    <a:pt x="293" y="77"/>
                  </a:lnTo>
                  <a:lnTo>
                    <a:pt x="293" y="89"/>
                  </a:lnTo>
                  <a:lnTo>
                    <a:pt x="295" y="104"/>
                  </a:lnTo>
                  <a:lnTo>
                    <a:pt x="294" y="118"/>
                  </a:lnTo>
                  <a:lnTo>
                    <a:pt x="294" y="135"/>
                  </a:lnTo>
                  <a:lnTo>
                    <a:pt x="295" y="149"/>
                  </a:lnTo>
                  <a:lnTo>
                    <a:pt x="294" y="160"/>
                  </a:lnTo>
                  <a:lnTo>
                    <a:pt x="296" y="172"/>
                  </a:lnTo>
                  <a:lnTo>
                    <a:pt x="296" y="184"/>
                  </a:lnTo>
                  <a:lnTo>
                    <a:pt x="296" y="199"/>
                  </a:lnTo>
                  <a:lnTo>
                    <a:pt x="294" y="209"/>
                  </a:lnTo>
                  <a:lnTo>
                    <a:pt x="296" y="220"/>
                  </a:lnTo>
                  <a:lnTo>
                    <a:pt x="296" y="230"/>
                  </a:lnTo>
                  <a:lnTo>
                    <a:pt x="296" y="243"/>
                  </a:lnTo>
                  <a:lnTo>
                    <a:pt x="281" y="243"/>
                  </a:lnTo>
                  <a:lnTo>
                    <a:pt x="260" y="241"/>
                  </a:lnTo>
                  <a:lnTo>
                    <a:pt x="221" y="237"/>
                  </a:lnTo>
                  <a:lnTo>
                    <a:pt x="202" y="237"/>
                  </a:lnTo>
                  <a:lnTo>
                    <a:pt x="200" y="222"/>
                  </a:lnTo>
                  <a:lnTo>
                    <a:pt x="202" y="210"/>
                  </a:lnTo>
                  <a:lnTo>
                    <a:pt x="200" y="196"/>
                  </a:lnTo>
                  <a:lnTo>
                    <a:pt x="202" y="183"/>
                  </a:lnTo>
                  <a:lnTo>
                    <a:pt x="200" y="173"/>
                  </a:lnTo>
                  <a:lnTo>
                    <a:pt x="202" y="162"/>
                  </a:lnTo>
                  <a:lnTo>
                    <a:pt x="157" y="162"/>
                  </a:lnTo>
                  <a:lnTo>
                    <a:pt x="141" y="161"/>
                  </a:lnTo>
                  <a:lnTo>
                    <a:pt x="123" y="160"/>
                  </a:lnTo>
                  <a:lnTo>
                    <a:pt x="78" y="161"/>
                  </a:lnTo>
                  <a:lnTo>
                    <a:pt x="77" y="172"/>
                  </a:lnTo>
                  <a:lnTo>
                    <a:pt x="77" y="183"/>
                  </a:lnTo>
                  <a:lnTo>
                    <a:pt x="76" y="201"/>
                  </a:lnTo>
                  <a:lnTo>
                    <a:pt x="73" y="213"/>
                  </a:lnTo>
                  <a:lnTo>
                    <a:pt x="73" y="224"/>
                  </a:lnTo>
                  <a:lnTo>
                    <a:pt x="68" y="233"/>
                  </a:lnTo>
                  <a:lnTo>
                    <a:pt x="59" y="233"/>
                  </a:lnTo>
                  <a:lnTo>
                    <a:pt x="36" y="229"/>
                  </a:lnTo>
                  <a:lnTo>
                    <a:pt x="9" y="228"/>
                  </a:lnTo>
                  <a:lnTo>
                    <a:pt x="7" y="218"/>
                  </a:lnTo>
                  <a:lnTo>
                    <a:pt x="7" y="205"/>
                  </a:lnTo>
                  <a:lnTo>
                    <a:pt x="4" y="191"/>
                  </a:lnTo>
                  <a:lnTo>
                    <a:pt x="4" y="173"/>
                  </a:lnTo>
                  <a:lnTo>
                    <a:pt x="3" y="162"/>
                  </a:lnTo>
                  <a:lnTo>
                    <a:pt x="6" y="151"/>
                  </a:lnTo>
                  <a:lnTo>
                    <a:pt x="6" y="137"/>
                  </a:lnTo>
                  <a:lnTo>
                    <a:pt x="3" y="128"/>
                  </a:lnTo>
                  <a:lnTo>
                    <a:pt x="4" y="116"/>
                  </a:lnTo>
                  <a:lnTo>
                    <a:pt x="2" y="101"/>
                  </a:lnTo>
                  <a:lnTo>
                    <a:pt x="2" y="87"/>
                  </a:lnTo>
                  <a:lnTo>
                    <a:pt x="0" y="75"/>
                  </a:lnTo>
                  <a:lnTo>
                    <a:pt x="2" y="63"/>
                  </a:lnTo>
                  <a:lnTo>
                    <a:pt x="1" y="48"/>
                  </a:lnTo>
                  <a:lnTo>
                    <a:pt x="2" y="34"/>
                  </a:lnTo>
                  <a:lnTo>
                    <a:pt x="1" y="24"/>
                  </a:lnTo>
                  <a:lnTo>
                    <a:pt x="1" y="14"/>
                  </a:lnTo>
                  <a:lnTo>
                    <a:pt x="1" y="7"/>
                  </a:lnTo>
                  <a:lnTo>
                    <a:pt x="26" y="7"/>
                  </a:lnTo>
                  <a:lnTo>
                    <a:pt x="51" y="5"/>
                  </a:lnTo>
                  <a:lnTo>
                    <a:pt x="84" y="6"/>
                  </a:lnTo>
                  <a:lnTo>
                    <a:pt x="118" y="5"/>
                  </a:lnTo>
                  <a:lnTo>
                    <a:pt x="151" y="5"/>
                  </a:lnTo>
                  <a:lnTo>
                    <a:pt x="181" y="3"/>
                  </a:lnTo>
                  <a:lnTo>
                    <a:pt x="205" y="3"/>
                  </a:lnTo>
                  <a:lnTo>
                    <a:pt x="233" y="2"/>
                  </a:lnTo>
                  <a:lnTo>
                    <a:pt x="256" y="1"/>
                  </a:lnTo>
                  <a:lnTo>
                    <a:pt x="272" y="1"/>
                  </a:lnTo>
                  <a:lnTo>
                    <a:pt x="288" y="0"/>
                  </a:lnTo>
                  <a:lnTo>
                    <a:pt x="294" y="0"/>
                  </a:lnTo>
                  <a:lnTo>
                    <a:pt x="294" y="3"/>
                  </a:lnTo>
                  <a:lnTo>
                    <a:pt x="294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01" name="Freeform 297"/>
            <p:cNvSpPr>
              <a:spLocks/>
            </p:cNvSpPr>
            <p:nvPr/>
          </p:nvSpPr>
          <p:spPr bwMode="auto">
            <a:xfrm>
              <a:off x="4624" y="3005"/>
              <a:ext cx="68" cy="237"/>
            </a:xfrm>
            <a:custGeom>
              <a:avLst/>
              <a:gdLst>
                <a:gd name="T0" fmla="*/ 62 w 68"/>
                <a:gd name="T1" fmla="*/ 147 h 237"/>
                <a:gd name="T2" fmla="*/ 62 w 68"/>
                <a:gd name="T3" fmla="*/ 149 h 237"/>
                <a:gd name="T4" fmla="*/ 62 w 68"/>
                <a:gd name="T5" fmla="*/ 156 h 237"/>
                <a:gd name="T6" fmla="*/ 62 w 68"/>
                <a:gd name="T7" fmla="*/ 166 h 237"/>
                <a:gd name="T8" fmla="*/ 65 w 68"/>
                <a:gd name="T9" fmla="*/ 176 h 237"/>
                <a:gd name="T10" fmla="*/ 65 w 68"/>
                <a:gd name="T11" fmla="*/ 181 h 237"/>
                <a:gd name="T12" fmla="*/ 65 w 68"/>
                <a:gd name="T13" fmla="*/ 191 h 237"/>
                <a:gd name="T14" fmla="*/ 62 w 68"/>
                <a:gd name="T15" fmla="*/ 200 h 237"/>
                <a:gd name="T16" fmla="*/ 54 w 68"/>
                <a:gd name="T17" fmla="*/ 205 h 237"/>
                <a:gd name="T18" fmla="*/ 43 w 68"/>
                <a:gd name="T19" fmla="*/ 213 h 237"/>
                <a:gd name="T20" fmla="*/ 30 w 68"/>
                <a:gd name="T21" fmla="*/ 221 h 237"/>
                <a:gd name="T22" fmla="*/ 15 w 68"/>
                <a:gd name="T23" fmla="*/ 230 h 237"/>
                <a:gd name="T24" fmla="*/ 3 w 68"/>
                <a:gd name="T25" fmla="*/ 237 h 237"/>
                <a:gd name="T26" fmla="*/ 3 w 68"/>
                <a:gd name="T27" fmla="*/ 227 h 237"/>
                <a:gd name="T28" fmla="*/ 1 w 68"/>
                <a:gd name="T29" fmla="*/ 215 h 237"/>
                <a:gd name="T30" fmla="*/ 3 w 68"/>
                <a:gd name="T31" fmla="*/ 204 h 237"/>
                <a:gd name="T32" fmla="*/ 3 w 68"/>
                <a:gd name="T33" fmla="*/ 193 h 237"/>
                <a:gd name="T34" fmla="*/ 2 w 68"/>
                <a:gd name="T35" fmla="*/ 184 h 237"/>
                <a:gd name="T36" fmla="*/ 2 w 68"/>
                <a:gd name="T37" fmla="*/ 174 h 237"/>
                <a:gd name="T38" fmla="*/ 2 w 68"/>
                <a:gd name="T39" fmla="*/ 168 h 237"/>
                <a:gd name="T40" fmla="*/ 1 w 68"/>
                <a:gd name="T41" fmla="*/ 157 h 237"/>
                <a:gd name="T42" fmla="*/ 4 w 68"/>
                <a:gd name="T43" fmla="*/ 145 h 237"/>
                <a:gd name="T44" fmla="*/ 0 w 68"/>
                <a:gd name="T45" fmla="*/ 132 h 237"/>
                <a:gd name="T46" fmla="*/ 1 w 68"/>
                <a:gd name="T47" fmla="*/ 117 h 237"/>
                <a:gd name="T48" fmla="*/ 2 w 68"/>
                <a:gd name="T49" fmla="*/ 104 h 237"/>
                <a:gd name="T50" fmla="*/ 0 w 68"/>
                <a:gd name="T51" fmla="*/ 87 h 237"/>
                <a:gd name="T52" fmla="*/ 1 w 68"/>
                <a:gd name="T53" fmla="*/ 71 h 237"/>
                <a:gd name="T54" fmla="*/ 2 w 68"/>
                <a:gd name="T55" fmla="*/ 51 h 237"/>
                <a:gd name="T56" fmla="*/ 2 w 68"/>
                <a:gd name="T57" fmla="*/ 33 h 237"/>
                <a:gd name="T58" fmla="*/ 4 w 68"/>
                <a:gd name="T59" fmla="*/ 20 h 237"/>
                <a:gd name="T60" fmla="*/ 2 w 68"/>
                <a:gd name="T61" fmla="*/ 8 h 237"/>
                <a:gd name="T62" fmla="*/ 2 w 68"/>
                <a:gd name="T63" fmla="*/ 0 h 237"/>
                <a:gd name="T64" fmla="*/ 31 w 68"/>
                <a:gd name="T65" fmla="*/ 4 h 237"/>
                <a:gd name="T66" fmla="*/ 49 w 68"/>
                <a:gd name="T67" fmla="*/ 8 h 237"/>
                <a:gd name="T68" fmla="*/ 57 w 68"/>
                <a:gd name="T69" fmla="*/ 10 h 237"/>
                <a:gd name="T70" fmla="*/ 67 w 68"/>
                <a:gd name="T71" fmla="*/ 13 h 237"/>
                <a:gd name="T72" fmla="*/ 68 w 68"/>
                <a:gd name="T73" fmla="*/ 19 h 237"/>
                <a:gd name="T74" fmla="*/ 66 w 68"/>
                <a:gd name="T75" fmla="*/ 36 h 237"/>
                <a:gd name="T76" fmla="*/ 66 w 68"/>
                <a:gd name="T77" fmla="*/ 57 h 237"/>
                <a:gd name="T78" fmla="*/ 66 w 68"/>
                <a:gd name="T79" fmla="*/ 77 h 237"/>
                <a:gd name="T80" fmla="*/ 65 w 68"/>
                <a:gd name="T81" fmla="*/ 93 h 237"/>
                <a:gd name="T82" fmla="*/ 65 w 68"/>
                <a:gd name="T83" fmla="*/ 107 h 237"/>
                <a:gd name="T84" fmla="*/ 62 w 68"/>
                <a:gd name="T85" fmla="*/ 123 h 237"/>
                <a:gd name="T86" fmla="*/ 64 w 68"/>
                <a:gd name="T87" fmla="*/ 135 h 237"/>
                <a:gd name="T88" fmla="*/ 62 w 68"/>
                <a:gd name="T89" fmla="*/ 147 h 23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8"/>
                <a:gd name="T136" fmla="*/ 0 h 237"/>
                <a:gd name="T137" fmla="*/ 68 w 68"/>
                <a:gd name="T138" fmla="*/ 237 h 23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8" h="237">
                  <a:moveTo>
                    <a:pt x="62" y="147"/>
                  </a:moveTo>
                  <a:lnTo>
                    <a:pt x="62" y="149"/>
                  </a:lnTo>
                  <a:lnTo>
                    <a:pt x="62" y="156"/>
                  </a:lnTo>
                  <a:lnTo>
                    <a:pt x="62" y="166"/>
                  </a:lnTo>
                  <a:lnTo>
                    <a:pt x="65" y="176"/>
                  </a:lnTo>
                  <a:lnTo>
                    <a:pt x="65" y="181"/>
                  </a:lnTo>
                  <a:lnTo>
                    <a:pt x="65" y="191"/>
                  </a:lnTo>
                  <a:lnTo>
                    <a:pt x="62" y="200"/>
                  </a:lnTo>
                  <a:lnTo>
                    <a:pt x="54" y="205"/>
                  </a:lnTo>
                  <a:lnTo>
                    <a:pt x="43" y="213"/>
                  </a:lnTo>
                  <a:lnTo>
                    <a:pt x="30" y="221"/>
                  </a:lnTo>
                  <a:lnTo>
                    <a:pt x="15" y="230"/>
                  </a:lnTo>
                  <a:lnTo>
                    <a:pt x="3" y="237"/>
                  </a:lnTo>
                  <a:lnTo>
                    <a:pt x="3" y="227"/>
                  </a:lnTo>
                  <a:lnTo>
                    <a:pt x="1" y="215"/>
                  </a:lnTo>
                  <a:lnTo>
                    <a:pt x="3" y="204"/>
                  </a:lnTo>
                  <a:lnTo>
                    <a:pt x="3" y="193"/>
                  </a:lnTo>
                  <a:lnTo>
                    <a:pt x="2" y="184"/>
                  </a:lnTo>
                  <a:lnTo>
                    <a:pt x="2" y="174"/>
                  </a:lnTo>
                  <a:lnTo>
                    <a:pt x="2" y="168"/>
                  </a:lnTo>
                  <a:lnTo>
                    <a:pt x="1" y="157"/>
                  </a:lnTo>
                  <a:lnTo>
                    <a:pt x="4" y="145"/>
                  </a:lnTo>
                  <a:lnTo>
                    <a:pt x="0" y="132"/>
                  </a:lnTo>
                  <a:lnTo>
                    <a:pt x="1" y="117"/>
                  </a:lnTo>
                  <a:lnTo>
                    <a:pt x="2" y="104"/>
                  </a:lnTo>
                  <a:lnTo>
                    <a:pt x="0" y="87"/>
                  </a:lnTo>
                  <a:lnTo>
                    <a:pt x="1" y="71"/>
                  </a:lnTo>
                  <a:lnTo>
                    <a:pt x="2" y="51"/>
                  </a:lnTo>
                  <a:lnTo>
                    <a:pt x="2" y="33"/>
                  </a:lnTo>
                  <a:lnTo>
                    <a:pt x="4" y="20"/>
                  </a:lnTo>
                  <a:lnTo>
                    <a:pt x="2" y="8"/>
                  </a:lnTo>
                  <a:lnTo>
                    <a:pt x="2" y="0"/>
                  </a:lnTo>
                  <a:lnTo>
                    <a:pt x="31" y="4"/>
                  </a:lnTo>
                  <a:lnTo>
                    <a:pt x="49" y="8"/>
                  </a:lnTo>
                  <a:lnTo>
                    <a:pt x="57" y="10"/>
                  </a:lnTo>
                  <a:lnTo>
                    <a:pt x="67" y="13"/>
                  </a:lnTo>
                  <a:lnTo>
                    <a:pt x="68" y="19"/>
                  </a:lnTo>
                  <a:lnTo>
                    <a:pt x="66" y="36"/>
                  </a:lnTo>
                  <a:lnTo>
                    <a:pt x="66" y="57"/>
                  </a:lnTo>
                  <a:lnTo>
                    <a:pt x="66" y="77"/>
                  </a:lnTo>
                  <a:lnTo>
                    <a:pt x="65" y="93"/>
                  </a:lnTo>
                  <a:lnTo>
                    <a:pt x="65" y="107"/>
                  </a:lnTo>
                  <a:lnTo>
                    <a:pt x="62" y="123"/>
                  </a:lnTo>
                  <a:lnTo>
                    <a:pt x="64" y="135"/>
                  </a:lnTo>
                  <a:lnTo>
                    <a:pt x="62" y="1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02" name="Freeform 298"/>
            <p:cNvSpPr>
              <a:spLocks/>
            </p:cNvSpPr>
            <p:nvPr/>
          </p:nvSpPr>
          <p:spPr bwMode="auto">
            <a:xfrm>
              <a:off x="4536" y="2968"/>
              <a:ext cx="15" cy="12"/>
            </a:xfrm>
            <a:custGeom>
              <a:avLst/>
              <a:gdLst>
                <a:gd name="T0" fmla="*/ 14 w 15"/>
                <a:gd name="T1" fmla="*/ 12 h 12"/>
                <a:gd name="T2" fmla="*/ 15 w 15"/>
                <a:gd name="T3" fmla="*/ 3 h 12"/>
                <a:gd name="T4" fmla="*/ 0 w 15"/>
                <a:gd name="T5" fmla="*/ 0 h 12"/>
                <a:gd name="T6" fmla="*/ 0 w 15"/>
                <a:gd name="T7" fmla="*/ 11 h 12"/>
                <a:gd name="T8" fmla="*/ 14 w 15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12"/>
                <a:gd name="T17" fmla="*/ 15 w 15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12">
                  <a:moveTo>
                    <a:pt x="14" y="12"/>
                  </a:moveTo>
                  <a:lnTo>
                    <a:pt x="15" y="3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4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03" name="Freeform 299"/>
            <p:cNvSpPr>
              <a:spLocks/>
            </p:cNvSpPr>
            <p:nvPr/>
          </p:nvSpPr>
          <p:spPr bwMode="auto">
            <a:xfrm>
              <a:off x="4503" y="2968"/>
              <a:ext cx="26" cy="13"/>
            </a:xfrm>
            <a:custGeom>
              <a:avLst/>
              <a:gdLst>
                <a:gd name="T0" fmla="*/ 26 w 26"/>
                <a:gd name="T1" fmla="*/ 12 h 13"/>
                <a:gd name="T2" fmla="*/ 26 w 26"/>
                <a:gd name="T3" fmla="*/ 0 h 13"/>
                <a:gd name="T4" fmla="*/ 14 w 26"/>
                <a:gd name="T5" fmla="*/ 1 h 13"/>
                <a:gd name="T6" fmla="*/ 5 w 26"/>
                <a:gd name="T7" fmla="*/ 2 h 13"/>
                <a:gd name="T8" fmla="*/ 0 w 26"/>
                <a:gd name="T9" fmla="*/ 3 h 13"/>
                <a:gd name="T10" fmla="*/ 0 w 26"/>
                <a:gd name="T11" fmla="*/ 8 h 13"/>
                <a:gd name="T12" fmla="*/ 0 w 26"/>
                <a:gd name="T13" fmla="*/ 13 h 13"/>
                <a:gd name="T14" fmla="*/ 26 w 26"/>
                <a:gd name="T15" fmla="*/ 12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13"/>
                <a:gd name="T26" fmla="*/ 26 w 26"/>
                <a:gd name="T27" fmla="*/ 13 h 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13">
                  <a:moveTo>
                    <a:pt x="26" y="12"/>
                  </a:moveTo>
                  <a:lnTo>
                    <a:pt x="26" y="0"/>
                  </a:lnTo>
                  <a:lnTo>
                    <a:pt x="14" y="1"/>
                  </a:lnTo>
                  <a:lnTo>
                    <a:pt x="5" y="2"/>
                  </a:lnTo>
                  <a:lnTo>
                    <a:pt x="0" y="3"/>
                  </a:lnTo>
                  <a:lnTo>
                    <a:pt x="0" y="8"/>
                  </a:lnTo>
                  <a:lnTo>
                    <a:pt x="0" y="13"/>
                  </a:lnTo>
                  <a:lnTo>
                    <a:pt x="26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04" name="Freeform 300"/>
            <p:cNvSpPr>
              <a:spLocks/>
            </p:cNvSpPr>
            <p:nvPr/>
          </p:nvSpPr>
          <p:spPr bwMode="auto">
            <a:xfrm>
              <a:off x="4578" y="3225"/>
              <a:ext cx="36" cy="20"/>
            </a:xfrm>
            <a:custGeom>
              <a:avLst/>
              <a:gdLst>
                <a:gd name="T0" fmla="*/ 33 w 36"/>
                <a:gd name="T1" fmla="*/ 0 h 20"/>
                <a:gd name="T2" fmla="*/ 36 w 36"/>
                <a:gd name="T3" fmla="*/ 20 h 20"/>
                <a:gd name="T4" fmla="*/ 0 w 36"/>
                <a:gd name="T5" fmla="*/ 18 h 20"/>
                <a:gd name="T6" fmla="*/ 30 w 36"/>
                <a:gd name="T7" fmla="*/ 16 h 20"/>
                <a:gd name="T8" fmla="*/ 33 w 36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20"/>
                <a:gd name="T17" fmla="*/ 36 w 3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20">
                  <a:moveTo>
                    <a:pt x="33" y="0"/>
                  </a:moveTo>
                  <a:lnTo>
                    <a:pt x="36" y="20"/>
                  </a:lnTo>
                  <a:lnTo>
                    <a:pt x="0" y="18"/>
                  </a:lnTo>
                  <a:lnTo>
                    <a:pt x="30" y="16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05" name="Freeform 301"/>
            <p:cNvSpPr>
              <a:spLocks/>
            </p:cNvSpPr>
            <p:nvPr/>
          </p:nvSpPr>
          <p:spPr bwMode="auto">
            <a:xfrm>
              <a:off x="4334" y="3211"/>
              <a:ext cx="38" cy="19"/>
            </a:xfrm>
            <a:custGeom>
              <a:avLst/>
              <a:gdLst>
                <a:gd name="T0" fmla="*/ 38 w 38"/>
                <a:gd name="T1" fmla="*/ 19 h 19"/>
                <a:gd name="T2" fmla="*/ 1 w 38"/>
                <a:gd name="T3" fmla="*/ 19 h 19"/>
                <a:gd name="T4" fmla="*/ 0 w 38"/>
                <a:gd name="T5" fmla="*/ 0 h 19"/>
                <a:gd name="T6" fmla="*/ 5 w 38"/>
                <a:gd name="T7" fmla="*/ 16 h 19"/>
                <a:gd name="T8" fmla="*/ 38 w 38"/>
                <a:gd name="T9" fmla="*/ 19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19"/>
                <a:gd name="T17" fmla="*/ 38 w 38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19">
                  <a:moveTo>
                    <a:pt x="38" y="19"/>
                  </a:moveTo>
                  <a:lnTo>
                    <a:pt x="1" y="19"/>
                  </a:lnTo>
                  <a:lnTo>
                    <a:pt x="0" y="0"/>
                  </a:lnTo>
                  <a:lnTo>
                    <a:pt x="5" y="16"/>
                  </a:lnTo>
                  <a:lnTo>
                    <a:pt x="38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06" name="Freeform 302"/>
            <p:cNvSpPr>
              <a:spLocks/>
            </p:cNvSpPr>
            <p:nvPr/>
          </p:nvSpPr>
          <p:spPr bwMode="auto">
            <a:xfrm>
              <a:off x="4496" y="2958"/>
              <a:ext cx="61" cy="10"/>
            </a:xfrm>
            <a:custGeom>
              <a:avLst/>
              <a:gdLst>
                <a:gd name="T0" fmla="*/ 61 w 61"/>
                <a:gd name="T1" fmla="*/ 10 h 10"/>
                <a:gd name="T2" fmla="*/ 35 w 61"/>
                <a:gd name="T3" fmla="*/ 5 h 10"/>
                <a:gd name="T4" fmla="*/ 1 w 61"/>
                <a:gd name="T5" fmla="*/ 9 h 10"/>
                <a:gd name="T6" fmla="*/ 0 w 61"/>
                <a:gd name="T7" fmla="*/ 4 h 10"/>
                <a:gd name="T8" fmla="*/ 35 w 61"/>
                <a:gd name="T9" fmla="*/ 0 h 10"/>
                <a:gd name="T10" fmla="*/ 61 w 61"/>
                <a:gd name="T11" fmla="*/ 4 h 10"/>
                <a:gd name="T12" fmla="*/ 61 w 61"/>
                <a:gd name="T13" fmla="*/ 1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"/>
                <a:gd name="T22" fmla="*/ 0 h 10"/>
                <a:gd name="T23" fmla="*/ 61 w 61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" h="10">
                  <a:moveTo>
                    <a:pt x="61" y="10"/>
                  </a:moveTo>
                  <a:lnTo>
                    <a:pt x="35" y="5"/>
                  </a:lnTo>
                  <a:lnTo>
                    <a:pt x="1" y="9"/>
                  </a:lnTo>
                  <a:lnTo>
                    <a:pt x="0" y="4"/>
                  </a:lnTo>
                  <a:lnTo>
                    <a:pt x="35" y="0"/>
                  </a:lnTo>
                  <a:lnTo>
                    <a:pt x="61" y="4"/>
                  </a:lnTo>
                  <a:lnTo>
                    <a:pt x="61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07" name="Freeform 303"/>
            <p:cNvSpPr>
              <a:spLocks/>
            </p:cNvSpPr>
            <p:nvPr/>
          </p:nvSpPr>
          <p:spPr bwMode="auto">
            <a:xfrm>
              <a:off x="4623" y="3201"/>
              <a:ext cx="60" cy="41"/>
            </a:xfrm>
            <a:custGeom>
              <a:avLst/>
              <a:gdLst>
                <a:gd name="T0" fmla="*/ 0 w 60"/>
                <a:gd name="T1" fmla="*/ 37 h 41"/>
                <a:gd name="T2" fmla="*/ 60 w 60"/>
                <a:gd name="T3" fmla="*/ 0 h 41"/>
                <a:gd name="T4" fmla="*/ 0 w 60"/>
                <a:gd name="T5" fmla="*/ 41 h 41"/>
                <a:gd name="T6" fmla="*/ 0 w 60"/>
                <a:gd name="T7" fmla="*/ 37 h 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41"/>
                <a:gd name="T14" fmla="*/ 60 w 60"/>
                <a:gd name="T15" fmla="*/ 41 h 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41">
                  <a:moveTo>
                    <a:pt x="0" y="37"/>
                  </a:moveTo>
                  <a:lnTo>
                    <a:pt x="60" y="0"/>
                  </a:lnTo>
                  <a:lnTo>
                    <a:pt x="0" y="41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08" name="Freeform 304"/>
            <p:cNvSpPr>
              <a:spLocks/>
            </p:cNvSpPr>
            <p:nvPr/>
          </p:nvSpPr>
          <p:spPr bwMode="auto">
            <a:xfrm>
              <a:off x="4386" y="3250"/>
              <a:ext cx="117" cy="10"/>
            </a:xfrm>
            <a:custGeom>
              <a:avLst/>
              <a:gdLst>
                <a:gd name="T0" fmla="*/ 2 w 117"/>
                <a:gd name="T1" fmla="*/ 8 h 10"/>
                <a:gd name="T2" fmla="*/ 65 w 117"/>
                <a:gd name="T3" fmla="*/ 8 h 10"/>
                <a:gd name="T4" fmla="*/ 117 w 117"/>
                <a:gd name="T5" fmla="*/ 10 h 10"/>
                <a:gd name="T6" fmla="*/ 115 w 117"/>
                <a:gd name="T7" fmla="*/ 2 h 10"/>
                <a:gd name="T8" fmla="*/ 59 w 117"/>
                <a:gd name="T9" fmla="*/ 1 h 10"/>
                <a:gd name="T10" fmla="*/ 0 w 117"/>
                <a:gd name="T11" fmla="*/ 0 h 10"/>
                <a:gd name="T12" fmla="*/ 2 w 117"/>
                <a:gd name="T13" fmla="*/ 7 h 10"/>
                <a:gd name="T14" fmla="*/ 2 w 117"/>
                <a:gd name="T15" fmla="*/ 8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7"/>
                <a:gd name="T25" fmla="*/ 0 h 10"/>
                <a:gd name="T26" fmla="*/ 117 w 117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7" h="10">
                  <a:moveTo>
                    <a:pt x="2" y="8"/>
                  </a:moveTo>
                  <a:lnTo>
                    <a:pt x="65" y="8"/>
                  </a:lnTo>
                  <a:lnTo>
                    <a:pt x="117" y="10"/>
                  </a:lnTo>
                  <a:lnTo>
                    <a:pt x="115" y="2"/>
                  </a:lnTo>
                  <a:lnTo>
                    <a:pt x="59" y="1"/>
                  </a:lnTo>
                  <a:lnTo>
                    <a:pt x="0" y="0"/>
                  </a:lnTo>
                  <a:lnTo>
                    <a:pt x="2" y="7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09" name="Freeform 305"/>
            <p:cNvSpPr>
              <a:spLocks/>
            </p:cNvSpPr>
            <p:nvPr/>
          </p:nvSpPr>
          <p:spPr bwMode="auto">
            <a:xfrm>
              <a:off x="4375" y="3262"/>
              <a:ext cx="133" cy="20"/>
            </a:xfrm>
            <a:custGeom>
              <a:avLst/>
              <a:gdLst>
                <a:gd name="T0" fmla="*/ 133 w 133"/>
                <a:gd name="T1" fmla="*/ 2 h 20"/>
                <a:gd name="T2" fmla="*/ 73 w 133"/>
                <a:gd name="T3" fmla="*/ 1 h 20"/>
                <a:gd name="T4" fmla="*/ 13 w 133"/>
                <a:gd name="T5" fmla="*/ 0 h 20"/>
                <a:gd name="T6" fmla="*/ 8 w 133"/>
                <a:gd name="T7" fmla="*/ 9 h 20"/>
                <a:gd name="T8" fmla="*/ 0 w 133"/>
                <a:gd name="T9" fmla="*/ 17 h 20"/>
                <a:gd name="T10" fmla="*/ 61 w 133"/>
                <a:gd name="T11" fmla="*/ 19 h 20"/>
                <a:gd name="T12" fmla="*/ 125 w 133"/>
                <a:gd name="T13" fmla="*/ 20 h 20"/>
                <a:gd name="T14" fmla="*/ 129 w 133"/>
                <a:gd name="T15" fmla="*/ 11 h 20"/>
                <a:gd name="T16" fmla="*/ 133 w 133"/>
                <a:gd name="T17" fmla="*/ 2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3"/>
                <a:gd name="T28" fmla="*/ 0 h 20"/>
                <a:gd name="T29" fmla="*/ 133 w 133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3" h="20">
                  <a:moveTo>
                    <a:pt x="133" y="2"/>
                  </a:moveTo>
                  <a:lnTo>
                    <a:pt x="73" y="1"/>
                  </a:lnTo>
                  <a:lnTo>
                    <a:pt x="13" y="0"/>
                  </a:lnTo>
                  <a:lnTo>
                    <a:pt x="8" y="9"/>
                  </a:lnTo>
                  <a:lnTo>
                    <a:pt x="0" y="17"/>
                  </a:lnTo>
                  <a:lnTo>
                    <a:pt x="61" y="19"/>
                  </a:lnTo>
                  <a:lnTo>
                    <a:pt x="125" y="20"/>
                  </a:lnTo>
                  <a:lnTo>
                    <a:pt x="129" y="11"/>
                  </a:lnTo>
                  <a:lnTo>
                    <a:pt x="133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10" name="Freeform 306"/>
            <p:cNvSpPr>
              <a:spLocks/>
            </p:cNvSpPr>
            <p:nvPr/>
          </p:nvSpPr>
          <p:spPr bwMode="auto">
            <a:xfrm>
              <a:off x="4354" y="3284"/>
              <a:ext cx="142" cy="26"/>
            </a:xfrm>
            <a:custGeom>
              <a:avLst/>
              <a:gdLst>
                <a:gd name="T0" fmla="*/ 142 w 142"/>
                <a:gd name="T1" fmla="*/ 4 h 26"/>
                <a:gd name="T2" fmla="*/ 78 w 142"/>
                <a:gd name="T3" fmla="*/ 1 h 26"/>
                <a:gd name="T4" fmla="*/ 18 w 142"/>
                <a:gd name="T5" fmla="*/ 0 h 26"/>
                <a:gd name="T6" fmla="*/ 12 w 142"/>
                <a:gd name="T7" fmla="*/ 8 h 26"/>
                <a:gd name="T8" fmla="*/ 0 w 142"/>
                <a:gd name="T9" fmla="*/ 19 h 26"/>
                <a:gd name="T10" fmla="*/ 66 w 142"/>
                <a:gd name="T11" fmla="*/ 24 h 26"/>
                <a:gd name="T12" fmla="*/ 137 w 142"/>
                <a:gd name="T13" fmla="*/ 26 h 26"/>
                <a:gd name="T14" fmla="*/ 139 w 142"/>
                <a:gd name="T15" fmla="*/ 15 h 26"/>
                <a:gd name="T16" fmla="*/ 142 w 142"/>
                <a:gd name="T17" fmla="*/ 4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2"/>
                <a:gd name="T28" fmla="*/ 0 h 26"/>
                <a:gd name="T29" fmla="*/ 142 w 142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2" h="26">
                  <a:moveTo>
                    <a:pt x="142" y="4"/>
                  </a:moveTo>
                  <a:lnTo>
                    <a:pt x="78" y="1"/>
                  </a:lnTo>
                  <a:lnTo>
                    <a:pt x="18" y="0"/>
                  </a:lnTo>
                  <a:lnTo>
                    <a:pt x="12" y="8"/>
                  </a:lnTo>
                  <a:lnTo>
                    <a:pt x="0" y="19"/>
                  </a:lnTo>
                  <a:lnTo>
                    <a:pt x="66" y="24"/>
                  </a:lnTo>
                  <a:lnTo>
                    <a:pt x="137" y="26"/>
                  </a:lnTo>
                  <a:lnTo>
                    <a:pt x="139" y="15"/>
                  </a:lnTo>
                  <a:lnTo>
                    <a:pt x="142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11" name="Freeform 307"/>
            <p:cNvSpPr>
              <a:spLocks/>
            </p:cNvSpPr>
            <p:nvPr/>
          </p:nvSpPr>
          <p:spPr bwMode="auto">
            <a:xfrm>
              <a:off x="4387" y="3230"/>
              <a:ext cx="126" cy="18"/>
            </a:xfrm>
            <a:custGeom>
              <a:avLst/>
              <a:gdLst>
                <a:gd name="T0" fmla="*/ 126 w 126"/>
                <a:gd name="T1" fmla="*/ 1 h 18"/>
                <a:gd name="T2" fmla="*/ 66 w 126"/>
                <a:gd name="T3" fmla="*/ 0 h 18"/>
                <a:gd name="T4" fmla="*/ 15 w 126"/>
                <a:gd name="T5" fmla="*/ 0 h 18"/>
                <a:gd name="T6" fmla="*/ 0 w 126"/>
                <a:gd name="T7" fmla="*/ 17 h 18"/>
                <a:gd name="T8" fmla="*/ 61 w 126"/>
                <a:gd name="T9" fmla="*/ 17 h 18"/>
                <a:gd name="T10" fmla="*/ 114 w 126"/>
                <a:gd name="T11" fmla="*/ 18 h 18"/>
                <a:gd name="T12" fmla="*/ 126 w 126"/>
                <a:gd name="T13" fmla="*/ 1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18"/>
                <a:gd name="T23" fmla="*/ 126 w 126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18">
                  <a:moveTo>
                    <a:pt x="126" y="1"/>
                  </a:moveTo>
                  <a:lnTo>
                    <a:pt x="66" y="0"/>
                  </a:lnTo>
                  <a:lnTo>
                    <a:pt x="15" y="0"/>
                  </a:lnTo>
                  <a:lnTo>
                    <a:pt x="0" y="17"/>
                  </a:lnTo>
                  <a:lnTo>
                    <a:pt x="61" y="17"/>
                  </a:lnTo>
                  <a:lnTo>
                    <a:pt x="114" y="18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12" name="Freeform 308"/>
            <p:cNvSpPr>
              <a:spLocks/>
            </p:cNvSpPr>
            <p:nvPr/>
          </p:nvSpPr>
          <p:spPr bwMode="auto">
            <a:xfrm>
              <a:off x="4507" y="3236"/>
              <a:ext cx="11" cy="24"/>
            </a:xfrm>
            <a:custGeom>
              <a:avLst/>
              <a:gdLst>
                <a:gd name="T0" fmla="*/ 1 w 11"/>
                <a:gd name="T1" fmla="*/ 24 h 24"/>
                <a:gd name="T2" fmla="*/ 0 w 11"/>
                <a:gd name="T3" fmla="*/ 17 h 24"/>
                <a:gd name="T4" fmla="*/ 11 w 11"/>
                <a:gd name="T5" fmla="*/ 0 h 24"/>
                <a:gd name="T6" fmla="*/ 11 w 11"/>
                <a:gd name="T7" fmla="*/ 9 h 24"/>
                <a:gd name="T8" fmla="*/ 1 w 11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24"/>
                <a:gd name="T17" fmla="*/ 11 w 11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24">
                  <a:moveTo>
                    <a:pt x="1" y="24"/>
                  </a:moveTo>
                  <a:lnTo>
                    <a:pt x="0" y="17"/>
                  </a:lnTo>
                  <a:lnTo>
                    <a:pt x="11" y="0"/>
                  </a:lnTo>
                  <a:lnTo>
                    <a:pt x="11" y="9"/>
                  </a:lnTo>
                  <a:lnTo>
                    <a:pt x="1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13" name="Freeform 309"/>
            <p:cNvSpPr>
              <a:spLocks/>
            </p:cNvSpPr>
            <p:nvPr/>
          </p:nvSpPr>
          <p:spPr bwMode="auto">
            <a:xfrm>
              <a:off x="4437" y="3234"/>
              <a:ext cx="69" cy="9"/>
            </a:xfrm>
            <a:custGeom>
              <a:avLst/>
              <a:gdLst>
                <a:gd name="T0" fmla="*/ 69 w 69"/>
                <a:gd name="T1" fmla="*/ 0 h 9"/>
                <a:gd name="T2" fmla="*/ 63 w 69"/>
                <a:gd name="T3" fmla="*/ 9 h 9"/>
                <a:gd name="T4" fmla="*/ 0 w 69"/>
                <a:gd name="T5" fmla="*/ 9 h 9"/>
                <a:gd name="T6" fmla="*/ 59 w 69"/>
                <a:gd name="T7" fmla="*/ 7 h 9"/>
                <a:gd name="T8" fmla="*/ 69 w 69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9"/>
                <a:gd name="T17" fmla="*/ 69 w 69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9">
                  <a:moveTo>
                    <a:pt x="69" y="0"/>
                  </a:moveTo>
                  <a:lnTo>
                    <a:pt x="63" y="9"/>
                  </a:lnTo>
                  <a:lnTo>
                    <a:pt x="0" y="9"/>
                  </a:lnTo>
                  <a:lnTo>
                    <a:pt x="59" y="7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14" name="Freeform 310"/>
            <p:cNvSpPr>
              <a:spLocks/>
            </p:cNvSpPr>
            <p:nvPr/>
          </p:nvSpPr>
          <p:spPr bwMode="auto">
            <a:xfrm>
              <a:off x="4433" y="3268"/>
              <a:ext cx="69" cy="9"/>
            </a:xfrm>
            <a:custGeom>
              <a:avLst/>
              <a:gdLst>
                <a:gd name="T0" fmla="*/ 69 w 69"/>
                <a:gd name="T1" fmla="*/ 0 h 9"/>
                <a:gd name="T2" fmla="*/ 62 w 69"/>
                <a:gd name="T3" fmla="*/ 9 h 9"/>
                <a:gd name="T4" fmla="*/ 0 w 69"/>
                <a:gd name="T5" fmla="*/ 9 h 9"/>
                <a:gd name="T6" fmla="*/ 59 w 69"/>
                <a:gd name="T7" fmla="*/ 7 h 9"/>
                <a:gd name="T8" fmla="*/ 69 w 69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9"/>
                <a:gd name="T17" fmla="*/ 69 w 69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9">
                  <a:moveTo>
                    <a:pt x="69" y="0"/>
                  </a:moveTo>
                  <a:lnTo>
                    <a:pt x="62" y="9"/>
                  </a:lnTo>
                  <a:lnTo>
                    <a:pt x="0" y="9"/>
                  </a:lnTo>
                  <a:lnTo>
                    <a:pt x="59" y="7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15" name="Freeform 311"/>
            <p:cNvSpPr>
              <a:spLocks/>
            </p:cNvSpPr>
            <p:nvPr/>
          </p:nvSpPr>
          <p:spPr bwMode="auto">
            <a:xfrm>
              <a:off x="4420" y="3297"/>
              <a:ext cx="70" cy="10"/>
            </a:xfrm>
            <a:custGeom>
              <a:avLst/>
              <a:gdLst>
                <a:gd name="T0" fmla="*/ 70 w 70"/>
                <a:gd name="T1" fmla="*/ 0 h 10"/>
                <a:gd name="T2" fmla="*/ 62 w 70"/>
                <a:gd name="T3" fmla="*/ 10 h 10"/>
                <a:gd name="T4" fmla="*/ 0 w 70"/>
                <a:gd name="T5" fmla="*/ 8 h 10"/>
                <a:gd name="T6" fmla="*/ 58 w 70"/>
                <a:gd name="T7" fmla="*/ 8 h 10"/>
                <a:gd name="T8" fmla="*/ 70 w 70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"/>
                <a:gd name="T16" fmla="*/ 0 h 10"/>
                <a:gd name="T17" fmla="*/ 70 w 70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" h="10">
                  <a:moveTo>
                    <a:pt x="70" y="0"/>
                  </a:moveTo>
                  <a:lnTo>
                    <a:pt x="62" y="10"/>
                  </a:lnTo>
                  <a:lnTo>
                    <a:pt x="0" y="8"/>
                  </a:lnTo>
                  <a:lnTo>
                    <a:pt x="58" y="8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16" name="Freeform 312"/>
            <p:cNvSpPr>
              <a:spLocks/>
            </p:cNvSpPr>
            <p:nvPr/>
          </p:nvSpPr>
          <p:spPr bwMode="auto">
            <a:xfrm>
              <a:off x="4678" y="3184"/>
              <a:ext cx="23" cy="40"/>
            </a:xfrm>
            <a:custGeom>
              <a:avLst/>
              <a:gdLst>
                <a:gd name="T0" fmla="*/ 21 w 23"/>
                <a:gd name="T1" fmla="*/ 0 h 40"/>
                <a:gd name="T2" fmla="*/ 23 w 23"/>
                <a:gd name="T3" fmla="*/ 27 h 40"/>
                <a:gd name="T4" fmla="*/ 0 w 23"/>
                <a:gd name="T5" fmla="*/ 40 h 40"/>
                <a:gd name="T6" fmla="*/ 19 w 23"/>
                <a:gd name="T7" fmla="*/ 26 h 40"/>
                <a:gd name="T8" fmla="*/ 21 w 23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40"/>
                <a:gd name="T17" fmla="*/ 23 w 23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40">
                  <a:moveTo>
                    <a:pt x="21" y="0"/>
                  </a:moveTo>
                  <a:lnTo>
                    <a:pt x="23" y="27"/>
                  </a:lnTo>
                  <a:lnTo>
                    <a:pt x="0" y="40"/>
                  </a:lnTo>
                  <a:lnTo>
                    <a:pt x="19" y="26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17" name="Freeform 313"/>
            <p:cNvSpPr>
              <a:spLocks/>
            </p:cNvSpPr>
            <p:nvPr/>
          </p:nvSpPr>
          <p:spPr bwMode="auto">
            <a:xfrm>
              <a:off x="4578" y="3240"/>
              <a:ext cx="77" cy="19"/>
            </a:xfrm>
            <a:custGeom>
              <a:avLst/>
              <a:gdLst>
                <a:gd name="T0" fmla="*/ 77 w 77"/>
                <a:gd name="T1" fmla="*/ 0 h 19"/>
                <a:gd name="T2" fmla="*/ 50 w 77"/>
                <a:gd name="T3" fmla="*/ 19 h 19"/>
                <a:gd name="T4" fmla="*/ 0 w 77"/>
                <a:gd name="T5" fmla="*/ 16 h 19"/>
                <a:gd name="T6" fmla="*/ 46 w 77"/>
                <a:gd name="T7" fmla="*/ 15 h 19"/>
                <a:gd name="T8" fmla="*/ 77 w 7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"/>
                <a:gd name="T16" fmla="*/ 0 h 19"/>
                <a:gd name="T17" fmla="*/ 77 w 7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" h="19">
                  <a:moveTo>
                    <a:pt x="77" y="0"/>
                  </a:moveTo>
                  <a:lnTo>
                    <a:pt x="50" y="19"/>
                  </a:lnTo>
                  <a:lnTo>
                    <a:pt x="0" y="16"/>
                  </a:lnTo>
                  <a:lnTo>
                    <a:pt x="46" y="15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18" name="Freeform 314"/>
            <p:cNvSpPr>
              <a:spLocks/>
            </p:cNvSpPr>
            <p:nvPr/>
          </p:nvSpPr>
          <p:spPr bwMode="auto">
            <a:xfrm>
              <a:off x="4517" y="3251"/>
              <a:ext cx="35" cy="16"/>
            </a:xfrm>
            <a:custGeom>
              <a:avLst/>
              <a:gdLst>
                <a:gd name="T0" fmla="*/ 35 w 35"/>
                <a:gd name="T1" fmla="*/ 0 h 16"/>
                <a:gd name="T2" fmla="*/ 9 w 35"/>
                <a:gd name="T3" fmla="*/ 0 h 16"/>
                <a:gd name="T4" fmla="*/ 0 w 35"/>
                <a:gd name="T5" fmla="*/ 16 h 16"/>
                <a:gd name="T6" fmla="*/ 12 w 35"/>
                <a:gd name="T7" fmla="*/ 3 h 16"/>
                <a:gd name="T8" fmla="*/ 35 w 35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16"/>
                <a:gd name="T17" fmla="*/ 35 w 35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16">
                  <a:moveTo>
                    <a:pt x="35" y="0"/>
                  </a:moveTo>
                  <a:lnTo>
                    <a:pt x="9" y="0"/>
                  </a:lnTo>
                  <a:lnTo>
                    <a:pt x="0" y="16"/>
                  </a:lnTo>
                  <a:lnTo>
                    <a:pt x="12" y="3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19" name="Freeform 315"/>
            <p:cNvSpPr>
              <a:spLocks/>
            </p:cNvSpPr>
            <p:nvPr/>
          </p:nvSpPr>
          <p:spPr bwMode="auto">
            <a:xfrm>
              <a:off x="4340" y="3019"/>
              <a:ext cx="48" cy="37"/>
            </a:xfrm>
            <a:custGeom>
              <a:avLst/>
              <a:gdLst>
                <a:gd name="T0" fmla="*/ 1 w 48"/>
                <a:gd name="T1" fmla="*/ 37 h 37"/>
                <a:gd name="T2" fmla="*/ 0 w 48"/>
                <a:gd name="T3" fmla="*/ 29 h 37"/>
                <a:gd name="T4" fmla="*/ 2 w 48"/>
                <a:gd name="T5" fmla="*/ 23 h 37"/>
                <a:gd name="T6" fmla="*/ 1 w 48"/>
                <a:gd name="T7" fmla="*/ 15 h 37"/>
                <a:gd name="T8" fmla="*/ 2 w 48"/>
                <a:gd name="T9" fmla="*/ 9 h 37"/>
                <a:gd name="T10" fmla="*/ 1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8 w 48"/>
                <a:gd name="T19" fmla="*/ 0 h 37"/>
                <a:gd name="T20" fmla="*/ 46 w 48"/>
                <a:gd name="T21" fmla="*/ 8 h 37"/>
                <a:gd name="T22" fmla="*/ 48 w 48"/>
                <a:gd name="T23" fmla="*/ 15 h 37"/>
                <a:gd name="T24" fmla="*/ 46 w 48"/>
                <a:gd name="T25" fmla="*/ 19 h 37"/>
                <a:gd name="T26" fmla="*/ 48 w 48"/>
                <a:gd name="T27" fmla="*/ 28 h 37"/>
                <a:gd name="T28" fmla="*/ 47 w 48"/>
                <a:gd name="T29" fmla="*/ 37 h 37"/>
                <a:gd name="T30" fmla="*/ 1 w 48"/>
                <a:gd name="T31" fmla="*/ 37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1" y="37"/>
                  </a:moveTo>
                  <a:lnTo>
                    <a:pt x="0" y="29"/>
                  </a:lnTo>
                  <a:lnTo>
                    <a:pt x="2" y="23"/>
                  </a:lnTo>
                  <a:lnTo>
                    <a:pt x="1" y="15"/>
                  </a:lnTo>
                  <a:lnTo>
                    <a:pt x="2" y="9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46" y="8"/>
                  </a:lnTo>
                  <a:lnTo>
                    <a:pt x="48" y="15"/>
                  </a:lnTo>
                  <a:lnTo>
                    <a:pt x="46" y="19"/>
                  </a:lnTo>
                  <a:lnTo>
                    <a:pt x="48" y="28"/>
                  </a:lnTo>
                  <a:lnTo>
                    <a:pt x="47" y="37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20" name="Freeform 316"/>
            <p:cNvSpPr>
              <a:spLocks/>
            </p:cNvSpPr>
            <p:nvPr/>
          </p:nvSpPr>
          <p:spPr bwMode="auto">
            <a:xfrm>
              <a:off x="4349" y="3024"/>
              <a:ext cx="14" cy="12"/>
            </a:xfrm>
            <a:custGeom>
              <a:avLst/>
              <a:gdLst>
                <a:gd name="T0" fmla="*/ 0 w 14"/>
                <a:gd name="T1" fmla="*/ 4 h 12"/>
                <a:gd name="T2" fmla="*/ 0 w 14"/>
                <a:gd name="T3" fmla="*/ 0 h 12"/>
                <a:gd name="T4" fmla="*/ 7 w 14"/>
                <a:gd name="T5" fmla="*/ 0 h 12"/>
                <a:gd name="T6" fmla="*/ 14 w 14"/>
                <a:gd name="T7" fmla="*/ 0 h 12"/>
                <a:gd name="T8" fmla="*/ 14 w 14"/>
                <a:gd name="T9" fmla="*/ 4 h 12"/>
                <a:gd name="T10" fmla="*/ 14 w 14"/>
                <a:gd name="T11" fmla="*/ 12 h 12"/>
                <a:gd name="T12" fmla="*/ 7 w 14"/>
                <a:gd name="T13" fmla="*/ 12 h 12"/>
                <a:gd name="T14" fmla="*/ 0 w 14"/>
                <a:gd name="T15" fmla="*/ 12 h 12"/>
                <a:gd name="T16" fmla="*/ 0 w 14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21" name="Freeform 317"/>
            <p:cNvSpPr>
              <a:spLocks/>
            </p:cNvSpPr>
            <p:nvPr/>
          </p:nvSpPr>
          <p:spPr bwMode="auto">
            <a:xfrm>
              <a:off x="4367" y="3024"/>
              <a:ext cx="14" cy="12"/>
            </a:xfrm>
            <a:custGeom>
              <a:avLst/>
              <a:gdLst>
                <a:gd name="T0" fmla="*/ 0 w 14"/>
                <a:gd name="T1" fmla="*/ 4 h 12"/>
                <a:gd name="T2" fmla="*/ 0 w 14"/>
                <a:gd name="T3" fmla="*/ 0 h 12"/>
                <a:gd name="T4" fmla="*/ 6 w 14"/>
                <a:gd name="T5" fmla="*/ 0 h 12"/>
                <a:gd name="T6" fmla="*/ 14 w 14"/>
                <a:gd name="T7" fmla="*/ 0 h 12"/>
                <a:gd name="T8" fmla="*/ 13 w 14"/>
                <a:gd name="T9" fmla="*/ 4 h 12"/>
                <a:gd name="T10" fmla="*/ 14 w 14"/>
                <a:gd name="T11" fmla="*/ 12 h 12"/>
                <a:gd name="T12" fmla="*/ 8 w 14"/>
                <a:gd name="T13" fmla="*/ 12 h 12"/>
                <a:gd name="T14" fmla="*/ 0 w 14"/>
                <a:gd name="T15" fmla="*/ 12 h 12"/>
                <a:gd name="T16" fmla="*/ 0 w 14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4"/>
                  </a:lnTo>
                  <a:lnTo>
                    <a:pt x="14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22" name="Freeform 318"/>
            <p:cNvSpPr>
              <a:spLocks/>
            </p:cNvSpPr>
            <p:nvPr/>
          </p:nvSpPr>
          <p:spPr bwMode="auto">
            <a:xfrm>
              <a:off x="4367" y="3039"/>
              <a:ext cx="14" cy="13"/>
            </a:xfrm>
            <a:custGeom>
              <a:avLst/>
              <a:gdLst>
                <a:gd name="T0" fmla="*/ 0 w 14"/>
                <a:gd name="T1" fmla="*/ 3 h 13"/>
                <a:gd name="T2" fmla="*/ 0 w 14"/>
                <a:gd name="T3" fmla="*/ 0 h 13"/>
                <a:gd name="T4" fmla="*/ 6 w 14"/>
                <a:gd name="T5" fmla="*/ 0 h 13"/>
                <a:gd name="T6" fmla="*/ 14 w 14"/>
                <a:gd name="T7" fmla="*/ 0 h 13"/>
                <a:gd name="T8" fmla="*/ 13 w 14"/>
                <a:gd name="T9" fmla="*/ 3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3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23" name="Freeform 319"/>
            <p:cNvSpPr>
              <a:spLocks/>
            </p:cNvSpPr>
            <p:nvPr/>
          </p:nvSpPr>
          <p:spPr bwMode="auto">
            <a:xfrm>
              <a:off x="4349" y="3039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6 w 13"/>
                <a:gd name="T5" fmla="*/ 0 h 14"/>
                <a:gd name="T6" fmla="*/ 13 w 13"/>
                <a:gd name="T7" fmla="*/ 0 h 14"/>
                <a:gd name="T8" fmla="*/ 13 w 13"/>
                <a:gd name="T9" fmla="*/ 4 h 14"/>
                <a:gd name="T10" fmla="*/ 13 w 13"/>
                <a:gd name="T11" fmla="*/ 14 h 14"/>
                <a:gd name="T12" fmla="*/ 7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24" name="Freeform 320"/>
            <p:cNvSpPr>
              <a:spLocks/>
            </p:cNvSpPr>
            <p:nvPr/>
          </p:nvSpPr>
          <p:spPr bwMode="auto">
            <a:xfrm>
              <a:off x="4308" y="3108"/>
              <a:ext cx="7" cy="99"/>
            </a:xfrm>
            <a:custGeom>
              <a:avLst/>
              <a:gdLst>
                <a:gd name="T0" fmla="*/ 4 w 7"/>
                <a:gd name="T1" fmla="*/ 0 h 99"/>
                <a:gd name="T2" fmla="*/ 0 w 7"/>
                <a:gd name="T3" fmla="*/ 55 h 99"/>
                <a:gd name="T4" fmla="*/ 7 w 7"/>
                <a:gd name="T5" fmla="*/ 99 h 99"/>
                <a:gd name="T6" fmla="*/ 4 w 7"/>
                <a:gd name="T7" fmla="*/ 0 h 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"/>
                <a:gd name="T13" fmla="*/ 0 h 99"/>
                <a:gd name="T14" fmla="*/ 7 w 7"/>
                <a:gd name="T15" fmla="*/ 99 h 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" h="99">
                  <a:moveTo>
                    <a:pt x="4" y="0"/>
                  </a:moveTo>
                  <a:lnTo>
                    <a:pt x="0" y="55"/>
                  </a:lnTo>
                  <a:lnTo>
                    <a:pt x="7" y="9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25" name="Freeform 321"/>
            <p:cNvSpPr>
              <a:spLocks/>
            </p:cNvSpPr>
            <p:nvPr/>
          </p:nvSpPr>
          <p:spPr bwMode="auto">
            <a:xfrm>
              <a:off x="4312" y="3226"/>
              <a:ext cx="39" cy="16"/>
            </a:xfrm>
            <a:custGeom>
              <a:avLst/>
              <a:gdLst>
                <a:gd name="T0" fmla="*/ 3 w 39"/>
                <a:gd name="T1" fmla="*/ 0 h 16"/>
                <a:gd name="T2" fmla="*/ 3 w 39"/>
                <a:gd name="T3" fmla="*/ 12 h 16"/>
                <a:gd name="T4" fmla="*/ 39 w 39"/>
                <a:gd name="T5" fmla="*/ 16 h 16"/>
                <a:gd name="T6" fmla="*/ 0 w 39"/>
                <a:gd name="T7" fmla="*/ 15 h 16"/>
                <a:gd name="T8" fmla="*/ 3 w 39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6"/>
                <a:gd name="T17" fmla="*/ 39 w 39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6">
                  <a:moveTo>
                    <a:pt x="3" y="0"/>
                  </a:moveTo>
                  <a:lnTo>
                    <a:pt x="3" y="12"/>
                  </a:lnTo>
                  <a:lnTo>
                    <a:pt x="39" y="16"/>
                  </a:lnTo>
                  <a:lnTo>
                    <a:pt x="0" y="1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26" name="Freeform 322"/>
            <p:cNvSpPr>
              <a:spLocks/>
            </p:cNvSpPr>
            <p:nvPr/>
          </p:nvSpPr>
          <p:spPr bwMode="auto">
            <a:xfrm>
              <a:off x="4331" y="3288"/>
              <a:ext cx="48" cy="24"/>
            </a:xfrm>
            <a:custGeom>
              <a:avLst/>
              <a:gdLst>
                <a:gd name="T0" fmla="*/ 22 w 48"/>
                <a:gd name="T1" fmla="*/ 0 h 24"/>
                <a:gd name="T2" fmla="*/ 7 w 48"/>
                <a:gd name="T3" fmla="*/ 18 h 24"/>
                <a:gd name="T4" fmla="*/ 48 w 48"/>
                <a:gd name="T5" fmla="*/ 24 h 24"/>
                <a:gd name="T6" fmla="*/ 0 w 48"/>
                <a:gd name="T7" fmla="*/ 20 h 24"/>
                <a:gd name="T8" fmla="*/ 22 w 48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4"/>
                <a:gd name="T17" fmla="*/ 48 w 48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4">
                  <a:moveTo>
                    <a:pt x="22" y="0"/>
                  </a:moveTo>
                  <a:lnTo>
                    <a:pt x="7" y="18"/>
                  </a:lnTo>
                  <a:lnTo>
                    <a:pt x="48" y="24"/>
                  </a:lnTo>
                  <a:lnTo>
                    <a:pt x="0" y="2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27" name="Freeform 323"/>
            <p:cNvSpPr>
              <a:spLocks/>
            </p:cNvSpPr>
            <p:nvPr/>
          </p:nvSpPr>
          <p:spPr bwMode="auto">
            <a:xfrm>
              <a:off x="4457" y="3297"/>
              <a:ext cx="49" cy="27"/>
            </a:xfrm>
            <a:custGeom>
              <a:avLst/>
              <a:gdLst>
                <a:gd name="T0" fmla="*/ 0 w 49"/>
                <a:gd name="T1" fmla="*/ 19 h 27"/>
                <a:gd name="T2" fmla="*/ 40 w 49"/>
                <a:gd name="T3" fmla="*/ 22 h 27"/>
                <a:gd name="T4" fmla="*/ 49 w 49"/>
                <a:gd name="T5" fmla="*/ 0 h 27"/>
                <a:gd name="T6" fmla="*/ 45 w 49"/>
                <a:gd name="T7" fmla="*/ 27 h 27"/>
                <a:gd name="T8" fmla="*/ 0 w 49"/>
                <a:gd name="T9" fmla="*/ 19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7"/>
                <a:gd name="T17" fmla="*/ 49 w 49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7">
                  <a:moveTo>
                    <a:pt x="0" y="19"/>
                  </a:moveTo>
                  <a:lnTo>
                    <a:pt x="40" y="22"/>
                  </a:lnTo>
                  <a:lnTo>
                    <a:pt x="49" y="0"/>
                  </a:lnTo>
                  <a:lnTo>
                    <a:pt x="45" y="27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28" name="Freeform 324"/>
            <p:cNvSpPr>
              <a:spLocks/>
            </p:cNvSpPr>
            <p:nvPr/>
          </p:nvSpPr>
          <p:spPr bwMode="auto">
            <a:xfrm>
              <a:off x="4406" y="3019"/>
              <a:ext cx="48" cy="37"/>
            </a:xfrm>
            <a:custGeom>
              <a:avLst/>
              <a:gdLst>
                <a:gd name="T0" fmla="*/ 1 w 48"/>
                <a:gd name="T1" fmla="*/ 37 h 37"/>
                <a:gd name="T2" fmla="*/ 0 w 48"/>
                <a:gd name="T3" fmla="*/ 29 h 37"/>
                <a:gd name="T4" fmla="*/ 2 w 48"/>
                <a:gd name="T5" fmla="*/ 23 h 37"/>
                <a:gd name="T6" fmla="*/ 1 w 48"/>
                <a:gd name="T7" fmla="*/ 15 h 37"/>
                <a:gd name="T8" fmla="*/ 3 w 48"/>
                <a:gd name="T9" fmla="*/ 9 h 37"/>
                <a:gd name="T10" fmla="*/ 1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8 w 48"/>
                <a:gd name="T19" fmla="*/ 0 h 37"/>
                <a:gd name="T20" fmla="*/ 47 w 48"/>
                <a:gd name="T21" fmla="*/ 8 h 37"/>
                <a:gd name="T22" fmla="*/ 48 w 48"/>
                <a:gd name="T23" fmla="*/ 15 h 37"/>
                <a:gd name="T24" fmla="*/ 47 w 48"/>
                <a:gd name="T25" fmla="*/ 19 h 37"/>
                <a:gd name="T26" fmla="*/ 48 w 48"/>
                <a:gd name="T27" fmla="*/ 28 h 37"/>
                <a:gd name="T28" fmla="*/ 47 w 48"/>
                <a:gd name="T29" fmla="*/ 37 h 37"/>
                <a:gd name="T30" fmla="*/ 1 w 48"/>
                <a:gd name="T31" fmla="*/ 37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1" y="37"/>
                  </a:moveTo>
                  <a:lnTo>
                    <a:pt x="0" y="29"/>
                  </a:lnTo>
                  <a:lnTo>
                    <a:pt x="2" y="23"/>
                  </a:lnTo>
                  <a:lnTo>
                    <a:pt x="1" y="15"/>
                  </a:lnTo>
                  <a:lnTo>
                    <a:pt x="3" y="9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47" y="8"/>
                  </a:lnTo>
                  <a:lnTo>
                    <a:pt x="48" y="15"/>
                  </a:lnTo>
                  <a:lnTo>
                    <a:pt x="47" y="19"/>
                  </a:lnTo>
                  <a:lnTo>
                    <a:pt x="48" y="28"/>
                  </a:lnTo>
                  <a:lnTo>
                    <a:pt x="47" y="37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29" name="Freeform 325"/>
            <p:cNvSpPr>
              <a:spLocks/>
            </p:cNvSpPr>
            <p:nvPr/>
          </p:nvSpPr>
          <p:spPr bwMode="auto">
            <a:xfrm>
              <a:off x="4415" y="3024"/>
              <a:ext cx="13" cy="12"/>
            </a:xfrm>
            <a:custGeom>
              <a:avLst/>
              <a:gdLst>
                <a:gd name="T0" fmla="*/ 0 w 13"/>
                <a:gd name="T1" fmla="*/ 4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4 h 12"/>
                <a:gd name="T10" fmla="*/ 13 w 13"/>
                <a:gd name="T11" fmla="*/ 12 h 12"/>
                <a:gd name="T12" fmla="*/ 7 w 13"/>
                <a:gd name="T13" fmla="*/ 12 h 12"/>
                <a:gd name="T14" fmla="*/ 0 w 13"/>
                <a:gd name="T15" fmla="*/ 12 h 12"/>
                <a:gd name="T16" fmla="*/ 0 w 13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30" name="Freeform 326"/>
            <p:cNvSpPr>
              <a:spLocks/>
            </p:cNvSpPr>
            <p:nvPr/>
          </p:nvSpPr>
          <p:spPr bwMode="auto">
            <a:xfrm>
              <a:off x="4433" y="3024"/>
              <a:ext cx="14" cy="12"/>
            </a:xfrm>
            <a:custGeom>
              <a:avLst/>
              <a:gdLst>
                <a:gd name="T0" fmla="*/ 0 w 14"/>
                <a:gd name="T1" fmla="*/ 4 h 12"/>
                <a:gd name="T2" fmla="*/ 0 w 14"/>
                <a:gd name="T3" fmla="*/ 0 h 12"/>
                <a:gd name="T4" fmla="*/ 7 w 14"/>
                <a:gd name="T5" fmla="*/ 0 h 12"/>
                <a:gd name="T6" fmla="*/ 14 w 14"/>
                <a:gd name="T7" fmla="*/ 0 h 12"/>
                <a:gd name="T8" fmla="*/ 12 w 14"/>
                <a:gd name="T9" fmla="*/ 4 h 12"/>
                <a:gd name="T10" fmla="*/ 14 w 14"/>
                <a:gd name="T11" fmla="*/ 12 h 12"/>
                <a:gd name="T12" fmla="*/ 8 w 14"/>
                <a:gd name="T13" fmla="*/ 12 h 12"/>
                <a:gd name="T14" fmla="*/ 0 w 14"/>
                <a:gd name="T15" fmla="*/ 12 h 12"/>
                <a:gd name="T16" fmla="*/ 0 w 14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4"/>
                  </a:lnTo>
                  <a:lnTo>
                    <a:pt x="14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31" name="Freeform 327"/>
            <p:cNvSpPr>
              <a:spLocks/>
            </p:cNvSpPr>
            <p:nvPr/>
          </p:nvSpPr>
          <p:spPr bwMode="auto">
            <a:xfrm>
              <a:off x="4433" y="3039"/>
              <a:ext cx="14" cy="13"/>
            </a:xfrm>
            <a:custGeom>
              <a:avLst/>
              <a:gdLst>
                <a:gd name="T0" fmla="*/ 0 w 14"/>
                <a:gd name="T1" fmla="*/ 3 h 13"/>
                <a:gd name="T2" fmla="*/ 0 w 14"/>
                <a:gd name="T3" fmla="*/ 0 h 13"/>
                <a:gd name="T4" fmla="*/ 7 w 14"/>
                <a:gd name="T5" fmla="*/ 0 h 13"/>
                <a:gd name="T6" fmla="*/ 14 w 14"/>
                <a:gd name="T7" fmla="*/ 0 h 13"/>
                <a:gd name="T8" fmla="*/ 12 w 14"/>
                <a:gd name="T9" fmla="*/ 3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3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32" name="Freeform 328"/>
            <p:cNvSpPr>
              <a:spLocks/>
            </p:cNvSpPr>
            <p:nvPr/>
          </p:nvSpPr>
          <p:spPr bwMode="auto">
            <a:xfrm>
              <a:off x="4415" y="3039"/>
              <a:ext cx="12" cy="14"/>
            </a:xfrm>
            <a:custGeom>
              <a:avLst/>
              <a:gdLst>
                <a:gd name="T0" fmla="*/ 0 w 12"/>
                <a:gd name="T1" fmla="*/ 4 h 14"/>
                <a:gd name="T2" fmla="*/ 0 w 12"/>
                <a:gd name="T3" fmla="*/ 0 h 14"/>
                <a:gd name="T4" fmla="*/ 7 w 12"/>
                <a:gd name="T5" fmla="*/ 0 h 14"/>
                <a:gd name="T6" fmla="*/ 12 w 12"/>
                <a:gd name="T7" fmla="*/ 0 h 14"/>
                <a:gd name="T8" fmla="*/ 12 w 12"/>
                <a:gd name="T9" fmla="*/ 4 h 14"/>
                <a:gd name="T10" fmla="*/ 12 w 12"/>
                <a:gd name="T11" fmla="*/ 14 h 14"/>
                <a:gd name="T12" fmla="*/ 7 w 12"/>
                <a:gd name="T13" fmla="*/ 14 h 14"/>
                <a:gd name="T14" fmla="*/ 0 w 12"/>
                <a:gd name="T15" fmla="*/ 14 h 14"/>
                <a:gd name="T16" fmla="*/ 0 w 12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4"/>
                <a:gd name="T29" fmla="*/ 12 w 12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4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33" name="Freeform 329"/>
            <p:cNvSpPr>
              <a:spLocks/>
            </p:cNvSpPr>
            <p:nvPr/>
          </p:nvSpPr>
          <p:spPr bwMode="auto">
            <a:xfrm>
              <a:off x="4474" y="3019"/>
              <a:ext cx="48" cy="37"/>
            </a:xfrm>
            <a:custGeom>
              <a:avLst/>
              <a:gdLst>
                <a:gd name="T0" fmla="*/ 0 w 48"/>
                <a:gd name="T1" fmla="*/ 37 h 37"/>
                <a:gd name="T2" fmla="*/ 0 w 48"/>
                <a:gd name="T3" fmla="*/ 29 h 37"/>
                <a:gd name="T4" fmla="*/ 1 w 48"/>
                <a:gd name="T5" fmla="*/ 23 h 37"/>
                <a:gd name="T6" fmla="*/ 0 w 48"/>
                <a:gd name="T7" fmla="*/ 15 h 37"/>
                <a:gd name="T8" fmla="*/ 1 w 48"/>
                <a:gd name="T9" fmla="*/ 9 h 37"/>
                <a:gd name="T10" fmla="*/ 0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7 w 48"/>
                <a:gd name="T19" fmla="*/ 0 h 37"/>
                <a:gd name="T20" fmla="*/ 46 w 48"/>
                <a:gd name="T21" fmla="*/ 8 h 37"/>
                <a:gd name="T22" fmla="*/ 47 w 48"/>
                <a:gd name="T23" fmla="*/ 15 h 37"/>
                <a:gd name="T24" fmla="*/ 46 w 48"/>
                <a:gd name="T25" fmla="*/ 19 h 37"/>
                <a:gd name="T26" fmla="*/ 48 w 48"/>
                <a:gd name="T27" fmla="*/ 28 h 37"/>
                <a:gd name="T28" fmla="*/ 46 w 48"/>
                <a:gd name="T29" fmla="*/ 37 h 37"/>
                <a:gd name="T30" fmla="*/ 0 w 48"/>
                <a:gd name="T31" fmla="*/ 37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7" y="0"/>
                  </a:lnTo>
                  <a:lnTo>
                    <a:pt x="46" y="8"/>
                  </a:lnTo>
                  <a:lnTo>
                    <a:pt x="47" y="15"/>
                  </a:lnTo>
                  <a:lnTo>
                    <a:pt x="46" y="19"/>
                  </a:lnTo>
                  <a:lnTo>
                    <a:pt x="48" y="28"/>
                  </a:lnTo>
                  <a:lnTo>
                    <a:pt x="46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34" name="Freeform 330"/>
            <p:cNvSpPr>
              <a:spLocks/>
            </p:cNvSpPr>
            <p:nvPr/>
          </p:nvSpPr>
          <p:spPr bwMode="auto">
            <a:xfrm>
              <a:off x="4482" y="3024"/>
              <a:ext cx="13" cy="12"/>
            </a:xfrm>
            <a:custGeom>
              <a:avLst/>
              <a:gdLst>
                <a:gd name="T0" fmla="*/ 1 w 13"/>
                <a:gd name="T1" fmla="*/ 4 h 12"/>
                <a:gd name="T2" fmla="*/ 1 w 13"/>
                <a:gd name="T3" fmla="*/ 0 h 12"/>
                <a:gd name="T4" fmla="*/ 8 w 13"/>
                <a:gd name="T5" fmla="*/ 0 h 12"/>
                <a:gd name="T6" fmla="*/ 13 w 13"/>
                <a:gd name="T7" fmla="*/ 0 h 12"/>
                <a:gd name="T8" fmla="*/ 13 w 13"/>
                <a:gd name="T9" fmla="*/ 4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1 w 13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1" y="4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35" name="Freeform 331"/>
            <p:cNvSpPr>
              <a:spLocks/>
            </p:cNvSpPr>
            <p:nvPr/>
          </p:nvSpPr>
          <p:spPr bwMode="auto">
            <a:xfrm>
              <a:off x="4501" y="3024"/>
              <a:ext cx="12" cy="12"/>
            </a:xfrm>
            <a:custGeom>
              <a:avLst/>
              <a:gdLst>
                <a:gd name="T0" fmla="*/ 0 w 12"/>
                <a:gd name="T1" fmla="*/ 4 h 12"/>
                <a:gd name="T2" fmla="*/ 0 w 12"/>
                <a:gd name="T3" fmla="*/ 0 h 12"/>
                <a:gd name="T4" fmla="*/ 6 w 12"/>
                <a:gd name="T5" fmla="*/ 0 h 12"/>
                <a:gd name="T6" fmla="*/ 12 w 12"/>
                <a:gd name="T7" fmla="*/ 0 h 12"/>
                <a:gd name="T8" fmla="*/ 12 w 12"/>
                <a:gd name="T9" fmla="*/ 4 h 12"/>
                <a:gd name="T10" fmla="*/ 12 w 12"/>
                <a:gd name="T11" fmla="*/ 12 h 12"/>
                <a:gd name="T12" fmla="*/ 7 w 12"/>
                <a:gd name="T13" fmla="*/ 12 h 12"/>
                <a:gd name="T14" fmla="*/ 0 w 12"/>
                <a:gd name="T15" fmla="*/ 12 h 12"/>
                <a:gd name="T16" fmla="*/ 0 w 12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36" name="Freeform 332"/>
            <p:cNvSpPr>
              <a:spLocks/>
            </p:cNvSpPr>
            <p:nvPr/>
          </p:nvSpPr>
          <p:spPr bwMode="auto">
            <a:xfrm>
              <a:off x="4501" y="3039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37" name="Freeform 333"/>
            <p:cNvSpPr>
              <a:spLocks/>
            </p:cNvSpPr>
            <p:nvPr/>
          </p:nvSpPr>
          <p:spPr bwMode="auto">
            <a:xfrm>
              <a:off x="4482" y="3039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7 w 13"/>
                <a:gd name="T5" fmla="*/ 0 h 14"/>
                <a:gd name="T6" fmla="*/ 13 w 13"/>
                <a:gd name="T7" fmla="*/ 0 h 14"/>
                <a:gd name="T8" fmla="*/ 13 w 13"/>
                <a:gd name="T9" fmla="*/ 4 h 14"/>
                <a:gd name="T10" fmla="*/ 13 w 13"/>
                <a:gd name="T11" fmla="*/ 14 h 14"/>
                <a:gd name="T12" fmla="*/ 8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38" name="Freeform 334"/>
            <p:cNvSpPr>
              <a:spLocks/>
            </p:cNvSpPr>
            <p:nvPr/>
          </p:nvSpPr>
          <p:spPr bwMode="auto">
            <a:xfrm>
              <a:off x="4543" y="3019"/>
              <a:ext cx="47" cy="37"/>
            </a:xfrm>
            <a:custGeom>
              <a:avLst/>
              <a:gdLst>
                <a:gd name="T0" fmla="*/ 0 w 47"/>
                <a:gd name="T1" fmla="*/ 37 h 37"/>
                <a:gd name="T2" fmla="*/ 0 w 47"/>
                <a:gd name="T3" fmla="*/ 29 h 37"/>
                <a:gd name="T4" fmla="*/ 1 w 47"/>
                <a:gd name="T5" fmla="*/ 23 h 37"/>
                <a:gd name="T6" fmla="*/ 0 w 47"/>
                <a:gd name="T7" fmla="*/ 15 h 37"/>
                <a:gd name="T8" fmla="*/ 1 w 47"/>
                <a:gd name="T9" fmla="*/ 9 h 37"/>
                <a:gd name="T10" fmla="*/ 0 w 47"/>
                <a:gd name="T11" fmla="*/ 0 h 37"/>
                <a:gd name="T12" fmla="*/ 14 w 47"/>
                <a:gd name="T13" fmla="*/ 0 h 37"/>
                <a:gd name="T14" fmla="*/ 26 w 47"/>
                <a:gd name="T15" fmla="*/ 0 h 37"/>
                <a:gd name="T16" fmla="*/ 36 w 47"/>
                <a:gd name="T17" fmla="*/ 0 h 37"/>
                <a:gd name="T18" fmla="*/ 47 w 47"/>
                <a:gd name="T19" fmla="*/ 0 h 37"/>
                <a:gd name="T20" fmla="*/ 45 w 47"/>
                <a:gd name="T21" fmla="*/ 8 h 37"/>
                <a:gd name="T22" fmla="*/ 47 w 47"/>
                <a:gd name="T23" fmla="*/ 15 h 37"/>
                <a:gd name="T24" fmla="*/ 45 w 47"/>
                <a:gd name="T25" fmla="*/ 19 h 37"/>
                <a:gd name="T26" fmla="*/ 47 w 47"/>
                <a:gd name="T27" fmla="*/ 28 h 37"/>
                <a:gd name="T28" fmla="*/ 46 w 47"/>
                <a:gd name="T29" fmla="*/ 37 h 37"/>
                <a:gd name="T30" fmla="*/ 0 w 47"/>
                <a:gd name="T31" fmla="*/ 37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37"/>
                <a:gd name="T50" fmla="*/ 47 w 47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37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7" y="0"/>
                  </a:lnTo>
                  <a:lnTo>
                    <a:pt x="45" y="8"/>
                  </a:lnTo>
                  <a:lnTo>
                    <a:pt x="47" y="15"/>
                  </a:lnTo>
                  <a:lnTo>
                    <a:pt x="45" y="19"/>
                  </a:lnTo>
                  <a:lnTo>
                    <a:pt x="47" y="28"/>
                  </a:lnTo>
                  <a:lnTo>
                    <a:pt x="46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39" name="Freeform 335"/>
            <p:cNvSpPr>
              <a:spLocks/>
            </p:cNvSpPr>
            <p:nvPr/>
          </p:nvSpPr>
          <p:spPr bwMode="auto">
            <a:xfrm>
              <a:off x="4551" y="3024"/>
              <a:ext cx="13" cy="12"/>
            </a:xfrm>
            <a:custGeom>
              <a:avLst/>
              <a:gdLst>
                <a:gd name="T0" fmla="*/ 0 w 13"/>
                <a:gd name="T1" fmla="*/ 4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4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0 w 13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40" name="Freeform 336"/>
            <p:cNvSpPr>
              <a:spLocks/>
            </p:cNvSpPr>
            <p:nvPr/>
          </p:nvSpPr>
          <p:spPr bwMode="auto">
            <a:xfrm>
              <a:off x="4570" y="3024"/>
              <a:ext cx="12" cy="12"/>
            </a:xfrm>
            <a:custGeom>
              <a:avLst/>
              <a:gdLst>
                <a:gd name="T0" fmla="*/ 0 w 12"/>
                <a:gd name="T1" fmla="*/ 4 h 12"/>
                <a:gd name="T2" fmla="*/ 0 w 12"/>
                <a:gd name="T3" fmla="*/ 0 h 12"/>
                <a:gd name="T4" fmla="*/ 6 w 12"/>
                <a:gd name="T5" fmla="*/ 0 h 12"/>
                <a:gd name="T6" fmla="*/ 12 w 12"/>
                <a:gd name="T7" fmla="*/ 0 h 12"/>
                <a:gd name="T8" fmla="*/ 12 w 12"/>
                <a:gd name="T9" fmla="*/ 4 h 12"/>
                <a:gd name="T10" fmla="*/ 12 w 12"/>
                <a:gd name="T11" fmla="*/ 12 h 12"/>
                <a:gd name="T12" fmla="*/ 7 w 12"/>
                <a:gd name="T13" fmla="*/ 12 h 12"/>
                <a:gd name="T14" fmla="*/ 0 w 12"/>
                <a:gd name="T15" fmla="*/ 12 h 12"/>
                <a:gd name="T16" fmla="*/ 0 w 12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41" name="Freeform 337"/>
            <p:cNvSpPr>
              <a:spLocks/>
            </p:cNvSpPr>
            <p:nvPr/>
          </p:nvSpPr>
          <p:spPr bwMode="auto">
            <a:xfrm>
              <a:off x="4570" y="3039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42" name="Freeform 338"/>
            <p:cNvSpPr>
              <a:spLocks/>
            </p:cNvSpPr>
            <p:nvPr/>
          </p:nvSpPr>
          <p:spPr bwMode="auto">
            <a:xfrm>
              <a:off x="4551" y="3039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7 w 13"/>
                <a:gd name="T5" fmla="*/ 0 h 14"/>
                <a:gd name="T6" fmla="*/ 13 w 13"/>
                <a:gd name="T7" fmla="*/ 0 h 14"/>
                <a:gd name="T8" fmla="*/ 12 w 13"/>
                <a:gd name="T9" fmla="*/ 4 h 14"/>
                <a:gd name="T10" fmla="*/ 13 w 13"/>
                <a:gd name="T11" fmla="*/ 14 h 14"/>
                <a:gd name="T12" fmla="*/ 8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2" y="4"/>
                  </a:lnTo>
                  <a:lnTo>
                    <a:pt x="13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43" name="Freeform 339"/>
            <p:cNvSpPr>
              <a:spLocks/>
            </p:cNvSpPr>
            <p:nvPr/>
          </p:nvSpPr>
          <p:spPr bwMode="auto">
            <a:xfrm>
              <a:off x="4340" y="3068"/>
              <a:ext cx="48" cy="38"/>
            </a:xfrm>
            <a:custGeom>
              <a:avLst/>
              <a:gdLst>
                <a:gd name="T0" fmla="*/ 1 w 48"/>
                <a:gd name="T1" fmla="*/ 37 h 38"/>
                <a:gd name="T2" fmla="*/ 0 w 48"/>
                <a:gd name="T3" fmla="*/ 29 h 38"/>
                <a:gd name="T4" fmla="*/ 2 w 48"/>
                <a:gd name="T5" fmla="*/ 23 h 38"/>
                <a:gd name="T6" fmla="*/ 1 w 48"/>
                <a:gd name="T7" fmla="*/ 15 h 38"/>
                <a:gd name="T8" fmla="*/ 2 w 48"/>
                <a:gd name="T9" fmla="*/ 9 h 38"/>
                <a:gd name="T10" fmla="*/ 1 w 48"/>
                <a:gd name="T11" fmla="*/ 1 h 38"/>
                <a:gd name="T12" fmla="*/ 14 w 48"/>
                <a:gd name="T13" fmla="*/ 0 h 38"/>
                <a:gd name="T14" fmla="*/ 27 w 48"/>
                <a:gd name="T15" fmla="*/ 1 h 38"/>
                <a:gd name="T16" fmla="*/ 37 w 48"/>
                <a:gd name="T17" fmla="*/ 1 h 38"/>
                <a:gd name="T18" fmla="*/ 48 w 48"/>
                <a:gd name="T19" fmla="*/ 1 h 38"/>
                <a:gd name="T20" fmla="*/ 46 w 48"/>
                <a:gd name="T21" fmla="*/ 9 h 38"/>
                <a:gd name="T22" fmla="*/ 48 w 48"/>
                <a:gd name="T23" fmla="*/ 15 h 38"/>
                <a:gd name="T24" fmla="*/ 46 w 48"/>
                <a:gd name="T25" fmla="*/ 20 h 38"/>
                <a:gd name="T26" fmla="*/ 48 w 48"/>
                <a:gd name="T27" fmla="*/ 27 h 38"/>
                <a:gd name="T28" fmla="*/ 47 w 48"/>
                <a:gd name="T29" fmla="*/ 38 h 38"/>
                <a:gd name="T30" fmla="*/ 1 w 48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1" y="37"/>
                  </a:moveTo>
                  <a:lnTo>
                    <a:pt x="0" y="29"/>
                  </a:lnTo>
                  <a:lnTo>
                    <a:pt x="2" y="23"/>
                  </a:lnTo>
                  <a:lnTo>
                    <a:pt x="1" y="15"/>
                  </a:lnTo>
                  <a:lnTo>
                    <a:pt x="2" y="9"/>
                  </a:lnTo>
                  <a:lnTo>
                    <a:pt x="1" y="1"/>
                  </a:lnTo>
                  <a:lnTo>
                    <a:pt x="14" y="0"/>
                  </a:lnTo>
                  <a:lnTo>
                    <a:pt x="27" y="1"/>
                  </a:lnTo>
                  <a:lnTo>
                    <a:pt x="37" y="1"/>
                  </a:lnTo>
                  <a:lnTo>
                    <a:pt x="48" y="1"/>
                  </a:lnTo>
                  <a:lnTo>
                    <a:pt x="46" y="9"/>
                  </a:lnTo>
                  <a:lnTo>
                    <a:pt x="48" y="15"/>
                  </a:lnTo>
                  <a:lnTo>
                    <a:pt x="46" y="20"/>
                  </a:lnTo>
                  <a:lnTo>
                    <a:pt x="48" y="27"/>
                  </a:lnTo>
                  <a:lnTo>
                    <a:pt x="47" y="38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44" name="Freeform 340"/>
            <p:cNvSpPr>
              <a:spLocks/>
            </p:cNvSpPr>
            <p:nvPr/>
          </p:nvSpPr>
          <p:spPr bwMode="auto">
            <a:xfrm>
              <a:off x="4349" y="3073"/>
              <a:ext cx="14" cy="13"/>
            </a:xfrm>
            <a:custGeom>
              <a:avLst/>
              <a:gdLst>
                <a:gd name="T0" fmla="*/ 0 w 14"/>
                <a:gd name="T1" fmla="*/ 4 h 13"/>
                <a:gd name="T2" fmla="*/ 0 w 14"/>
                <a:gd name="T3" fmla="*/ 0 h 13"/>
                <a:gd name="T4" fmla="*/ 7 w 14"/>
                <a:gd name="T5" fmla="*/ 0 h 13"/>
                <a:gd name="T6" fmla="*/ 14 w 14"/>
                <a:gd name="T7" fmla="*/ 0 h 13"/>
                <a:gd name="T8" fmla="*/ 14 w 14"/>
                <a:gd name="T9" fmla="*/ 4 h 13"/>
                <a:gd name="T10" fmla="*/ 14 w 14"/>
                <a:gd name="T11" fmla="*/ 12 h 13"/>
                <a:gd name="T12" fmla="*/ 7 w 14"/>
                <a:gd name="T13" fmla="*/ 12 h 13"/>
                <a:gd name="T14" fmla="*/ 0 w 14"/>
                <a:gd name="T15" fmla="*/ 13 h 13"/>
                <a:gd name="T16" fmla="*/ 0 w 14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12"/>
                  </a:lnTo>
                  <a:lnTo>
                    <a:pt x="7" y="12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45" name="Freeform 341"/>
            <p:cNvSpPr>
              <a:spLocks/>
            </p:cNvSpPr>
            <p:nvPr/>
          </p:nvSpPr>
          <p:spPr bwMode="auto">
            <a:xfrm>
              <a:off x="4367" y="3073"/>
              <a:ext cx="14" cy="13"/>
            </a:xfrm>
            <a:custGeom>
              <a:avLst/>
              <a:gdLst>
                <a:gd name="T0" fmla="*/ 0 w 14"/>
                <a:gd name="T1" fmla="*/ 4 h 13"/>
                <a:gd name="T2" fmla="*/ 0 w 14"/>
                <a:gd name="T3" fmla="*/ 0 h 13"/>
                <a:gd name="T4" fmla="*/ 6 w 14"/>
                <a:gd name="T5" fmla="*/ 0 h 13"/>
                <a:gd name="T6" fmla="*/ 14 w 14"/>
                <a:gd name="T7" fmla="*/ 0 h 13"/>
                <a:gd name="T8" fmla="*/ 13 w 14"/>
                <a:gd name="T9" fmla="*/ 4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4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46" name="Freeform 342"/>
            <p:cNvSpPr>
              <a:spLocks/>
            </p:cNvSpPr>
            <p:nvPr/>
          </p:nvSpPr>
          <p:spPr bwMode="auto">
            <a:xfrm>
              <a:off x="4367" y="3088"/>
              <a:ext cx="14" cy="14"/>
            </a:xfrm>
            <a:custGeom>
              <a:avLst/>
              <a:gdLst>
                <a:gd name="T0" fmla="*/ 0 w 14"/>
                <a:gd name="T1" fmla="*/ 4 h 14"/>
                <a:gd name="T2" fmla="*/ 0 w 14"/>
                <a:gd name="T3" fmla="*/ 0 h 14"/>
                <a:gd name="T4" fmla="*/ 6 w 14"/>
                <a:gd name="T5" fmla="*/ 0 h 14"/>
                <a:gd name="T6" fmla="*/ 14 w 14"/>
                <a:gd name="T7" fmla="*/ 0 h 14"/>
                <a:gd name="T8" fmla="*/ 13 w 14"/>
                <a:gd name="T9" fmla="*/ 3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3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47" name="Freeform 343"/>
            <p:cNvSpPr>
              <a:spLocks/>
            </p:cNvSpPr>
            <p:nvPr/>
          </p:nvSpPr>
          <p:spPr bwMode="auto">
            <a:xfrm>
              <a:off x="4349" y="3088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6 w 13"/>
                <a:gd name="T5" fmla="*/ 0 h 14"/>
                <a:gd name="T6" fmla="*/ 13 w 13"/>
                <a:gd name="T7" fmla="*/ 0 h 14"/>
                <a:gd name="T8" fmla="*/ 13 w 13"/>
                <a:gd name="T9" fmla="*/ 4 h 14"/>
                <a:gd name="T10" fmla="*/ 13 w 13"/>
                <a:gd name="T11" fmla="*/ 14 h 14"/>
                <a:gd name="T12" fmla="*/ 7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48" name="Freeform 344"/>
            <p:cNvSpPr>
              <a:spLocks/>
            </p:cNvSpPr>
            <p:nvPr/>
          </p:nvSpPr>
          <p:spPr bwMode="auto">
            <a:xfrm>
              <a:off x="4406" y="3068"/>
              <a:ext cx="48" cy="38"/>
            </a:xfrm>
            <a:custGeom>
              <a:avLst/>
              <a:gdLst>
                <a:gd name="T0" fmla="*/ 1 w 48"/>
                <a:gd name="T1" fmla="*/ 38 h 38"/>
                <a:gd name="T2" fmla="*/ 0 w 48"/>
                <a:gd name="T3" fmla="*/ 30 h 38"/>
                <a:gd name="T4" fmla="*/ 2 w 48"/>
                <a:gd name="T5" fmla="*/ 24 h 38"/>
                <a:gd name="T6" fmla="*/ 1 w 48"/>
                <a:gd name="T7" fmla="*/ 15 h 38"/>
                <a:gd name="T8" fmla="*/ 3 w 48"/>
                <a:gd name="T9" fmla="*/ 10 h 38"/>
                <a:gd name="T10" fmla="*/ 1 w 48"/>
                <a:gd name="T11" fmla="*/ 1 h 38"/>
                <a:gd name="T12" fmla="*/ 14 w 48"/>
                <a:gd name="T13" fmla="*/ 0 h 38"/>
                <a:gd name="T14" fmla="*/ 27 w 48"/>
                <a:gd name="T15" fmla="*/ 1 h 38"/>
                <a:gd name="T16" fmla="*/ 37 w 48"/>
                <a:gd name="T17" fmla="*/ 1 h 38"/>
                <a:gd name="T18" fmla="*/ 48 w 48"/>
                <a:gd name="T19" fmla="*/ 1 h 38"/>
                <a:gd name="T20" fmla="*/ 47 w 48"/>
                <a:gd name="T21" fmla="*/ 9 h 38"/>
                <a:gd name="T22" fmla="*/ 48 w 48"/>
                <a:gd name="T23" fmla="*/ 15 h 38"/>
                <a:gd name="T24" fmla="*/ 47 w 48"/>
                <a:gd name="T25" fmla="*/ 20 h 38"/>
                <a:gd name="T26" fmla="*/ 48 w 48"/>
                <a:gd name="T27" fmla="*/ 29 h 38"/>
                <a:gd name="T28" fmla="*/ 47 w 48"/>
                <a:gd name="T29" fmla="*/ 38 h 38"/>
                <a:gd name="T30" fmla="*/ 1 w 48"/>
                <a:gd name="T31" fmla="*/ 38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1" y="38"/>
                  </a:moveTo>
                  <a:lnTo>
                    <a:pt x="0" y="30"/>
                  </a:lnTo>
                  <a:lnTo>
                    <a:pt x="2" y="24"/>
                  </a:lnTo>
                  <a:lnTo>
                    <a:pt x="1" y="15"/>
                  </a:lnTo>
                  <a:lnTo>
                    <a:pt x="3" y="10"/>
                  </a:lnTo>
                  <a:lnTo>
                    <a:pt x="1" y="1"/>
                  </a:lnTo>
                  <a:lnTo>
                    <a:pt x="14" y="0"/>
                  </a:lnTo>
                  <a:lnTo>
                    <a:pt x="27" y="1"/>
                  </a:lnTo>
                  <a:lnTo>
                    <a:pt x="37" y="1"/>
                  </a:lnTo>
                  <a:lnTo>
                    <a:pt x="48" y="1"/>
                  </a:lnTo>
                  <a:lnTo>
                    <a:pt x="47" y="9"/>
                  </a:lnTo>
                  <a:lnTo>
                    <a:pt x="48" y="15"/>
                  </a:lnTo>
                  <a:lnTo>
                    <a:pt x="47" y="20"/>
                  </a:lnTo>
                  <a:lnTo>
                    <a:pt x="48" y="29"/>
                  </a:lnTo>
                  <a:lnTo>
                    <a:pt x="47" y="38"/>
                  </a:lnTo>
                  <a:lnTo>
                    <a:pt x="1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49" name="Freeform 345"/>
            <p:cNvSpPr>
              <a:spLocks/>
            </p:cNvSpPr>
            <p:nvPr/>
          </p:nvSpPr>
          <p:spPr bwMode="auto">
            <a:xfrm>
              <a:off x="4415" y="3074"/>
              <a:ext cx="13" cy="12"/>
            </a:xfrm>
            <a:custGeom>
              <a:avLst/>
              <a:gdLst>
                <a:gd name="T0" fmla="*/ 0 w 13"/>
                <a:gd name="T1" fmla="*/ 3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3 h 12"/>
                <a:gd name="T10" fmla="*/ 13 w 13"/>
                <a:gd name="T11" fmla="*/ 12 h 12"/>
                <a:gd name="T12" fmla="*/ 7 w 13"/>
                <a:gd name="T13" fmla="*/ 12 h 12"/>
                <a:gd name="T14" fmla="*/ 0 w 13"/>
                <a:gd name="T15" fmla="*/ 12 h 12"/>
                <a:gd name="T16" fmla="*/ 0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50" name="Freeform 346"/>
            <p:cNvSpPr>
              <a:spLocks/>
            </p:cNvSpPr>
            <p:nvPr/>
          </p:nvSpPr>
          <p:spPr bwMode="auto">
            <a:xfrm>
              <a:off x="4433" y="3074"/>
              <a:ext cx="14" cy="12"/>
            </a:xfrm>
            <a:custGeom>
              <a:avLst/>
              <a:gdLst>
                <a:gd name="T0" fmla="*/ 0 w 14"/>
                <a:gd name="T1" fmla="*/ 3 h 12"/>
                <a:gd name="T2" fmla="*/ 0 w 14"/>
                <a:gd name="T3" fmla="*/ 0 h 12"/>
                <a:gd name="T4" fmla="*/ 7 w 14"/>
                <a:gd name="T5" fmla="*/ 0 h 12"/>
                <a:gd name="T6" fmla="*/ 14 w 14"/>
                <a:gd name="T7" fmla="*/ 0 h 12"/>
                <a:gd name="T8" fmla="*/ 12 w 14"/>
                <a:gd name="T9" fmla="*/ 3 h 12"/>
                <a:gd name="T10" fmla="*/ 14 w 14"/>
                <a:gd name="T11" fmla="*/ 12 h 12"/>
                <a:gd name="T12" fmla="*/ 8 w 14"/>
                <a:gd name="T13" fmla="*/ 12 h 12"/>
                <a:gd name="T14" fmla="*/ 0 w 14"/>
                <a:gd name="T15" fmla="*/ 12 h 12"/>
                <a:gd name="T16" fmla="*/ 0 w 14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3"/>
                  </a:lnTo>
                  <a:lnTo>
                    <a:pt x="14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51" name="Freeform 347"/>
            <p:cNvSpPr>
              <a:spLocks/>
            </p:cNvSpPr>
            <p:nvPr/>
          </p:nvSpPr>
          <p:spPr bwMode="auto">
            <a:xfrm>
              <a:off x="4433" y="3088"/>
              <a:ext cx="14" cy="14"/>
            </a:xfrm>
            <a:custGeom>
              <a:avLst/>
              <a:gdLst>
                <a:gd name="T0" fmla="*/ 0 w 14"/>
                <a:gd name="T1" fmla="*/ 4 h 14"/>
                <a:gd name="T2" fmla="*/ 0 w 14"/>
                <a:gd name="T3" fmla="*/ 0 h 14"/>
                <a:gd name="T4" fmla="*/ 7 w 14"/>
                <a:gd name="T5" fmla="*/ 0 h 14"/>
                <a:gd name="T6" fmla="*/ 14 w 14"/>
                <a:gd name="T7" fmla="*/ 0 h 14"/>
                <a:gd name="T8" fmla="*/ 12 w 14"/>
                <a:gd name="T9" fmla="*/ 4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4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52" name="Freeform 348"/>
            <p:cNvSpPr>
              <a:spLocks/>
            </p:cNvSpPr>
            <p:nvPr/>
          </p:nvSpPr>
          <p:spPr bwMode="auto">
            <a:xfrm>
              <a:off x="4415" y="3088"/>
              <a:ext cx="12" cy="14"/>
            </a:xfrm>
            <a:custGeom>
              <a:avLst/>
              <a:gdLst>
                <a:gd name="T0" fmla="*/ 0 w 12"/>
                <a:gd name="T1" fmla="*/ 4 h 14"/>
                <a:gd name="T2" fmla="*/ 0 w 12"/>
                <a:gd name="T3" fmla="*/ 0 h 14"/>
                <a:gd name="T4" fmla="*/ 7 w 12"/>
                <a:gd name="T5" fmla="*/ 1 h 14"/>
                <a:gd name="T6" fmla="*/ 12 w 12"/>
                <a:gd name="T7" fmla="*/ 1 h 14"/>
                <a:gd name="T8" fmla="*/ 12 w 12"/>
                <a:gd name="T9" fmla="*/ 4 h 14"/>
                <a:gd name="T10" fmla="*/ 12 w 12"/>
                <a:gd name="T11" fmla="*/ 14 h 14"/>
                <a:gd name="T12" fmla="*/ 7 w 12"/>
                <a:gd name="T13" fmla="*/ 14 h 14"/>
                <a:gd name="T14" fmla="*/ 0 w 12"/>
                <a:gd name="T15" fmla="*/ 14 h 14"/>
                <a:gd name="T16" fmla="*/ 0 w 12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4"/>
                <a:gd name="T29" fmla="*/ 12 w 12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4">
                  <a:moveTo>
                    <a:pt x="0" y="4"/>
                  </a:moveTo>
                  <a:lnTo>
                    <a:pt x="0" y="0"/>
                  </a:lnTo>
                  <a:lnTo>
                    <a:pt x="7" y="1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2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53" name="Freeform 349"/>
            <p:cNvSpPr>
              <a:spLocks/>
            </p:cNvSpPr>
            <p:nvPr/>
          </p:nvSpPr>
          <p:spPr bwMode="auto">
            <a:xfrm>
              <a:off x="4474" y="3069"/>
              <a:ext cx="48" cy="38"/>
            </a:xfrm>
            <a:custGeom>
              <a:avLst/>
              <a:gdLst>
                <a:gd name="T0" fmla="*/ 0 w 48"/>
                <a:gd name="T1" fmla="*/ 37 h 38"/>
                <a:gd name="T2" fmla="*/ 0 w 48"/>
                <a:gd name="T3" fmla="*/ 29 h 38"/>
                <a:gd name="T4" fmla="*/ 1 w 48"/>
                <a:gd name="T5" fmla="*/ 23 h 38"/>
                <a:gd name="T6" fmla="*/ 0 w 48"/>
                <a:gd name="T7" fmla="*/ 15 h 38"/>
                <a:gd name="T8" fmla="*/ 1 w 48"/>
                <a:gd name="T9" fmla="*/ 9 h 38"/>
                <a:gd name="T10" fmla="*/ 0 w 48"/>
                <a:gd name="T11" fmla="*/ 0 h 38"/>
                <a:gd name="T12" fmla="*/ 14 w 48"/>
                <a:gd name="T13" fmla="*/ 0 h 38"/>
                <a:gd name="T14" fmla="*/ 27 w 48"/>
                <a:gd name="T15" fmla="*/ 0 h 38"/>
                <a:gd name="T16" fmla="*/ 37 w 48"/>
                <a:gd name="T17" fmla="*/ 0 h 38"/>
                <a:gd name="T18" fmla="*/ 47 w 48"/>
                <a:gd name="T19" fmla="*/ 0 h 38"/>
                <a:gd name="T20" fmla="*/ 46 w 48"/>
                <a:gd name="T21" fmla="*/ 9 h 38"/>
                <a:gd name="T22" fmla="*/ 47 w 48"/>
                <a:gd name="T23" fmla="*/ 15 h 38"/>
                <a:gd name="T24" fmla="*/ 46 w 48"/>
                <a:gd name="T25" fmla="*/ 20 h 38"/>
                <a:gd name="T26" fmla="*/ 48 w 48"/>
                <a:gd name="T27" fmla="*/ 28 h 38"/>
                <a:gd name="T28" fmla="*/ 46 w 48"/>
                <a:gd name="T29" fmla="*/ 38 h 38"/>
                <a:gd name="T30" fmla="*/ 0 w 48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7" y="0"/>
                  </a:lnTo>
                  <a:lnTo>
                    <a:pt x="46" y="9"/>
                  </a:lnTo>
                  <a:lnTo>
                    <a:pt x="47" y="15"/>
                  </a:lnTo>
                  <a:lnTo>
                    <a:pt x="46" y="20"/>
                  </a:lnTo>
                  <a:lnTo>
                    <a:pt x="48" y="28"/>
                  </a:lnTo>
                  <a:lnTo>
                    <a:pt x="46" y="38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54" name="Freeform 350"/>
            <p:cNvSpPr>
              <a:spLocks/>
            </p:cNvSpPr>
            <p:nvPr/>
          </p:nvSpPr>
          <p:spPr bwMode="auto">
            <a:xfrm>
              <a:off x="4482" y="3074"/>
              <a:ext cx="13" cy="13"/>
            </a:xfrm>
            <a:custGeom>
              <a:avLst/>
              <a:gdLst>
                <a:gd name="T0" fmla="*/ 1 w 13"/>
                <a:gd name="T1" fmla="*/ 4 h 13"/>
                <a:gd name="T2" fmla="*/ 1 w 13"/>
                <a:gd name="T3" fmla="*/ 0 h 13"/>
                <a:gd name="T4" fmla="*/ 8 w 13"/>
                <a:gd name="T5" fmla="*/ 0 h 13"/>
                <a:gd name="T6" fmla="*/ 13 w 13"/>
                <a:gd name="T7" fmla="*/ 0 h 13"/>
                <a:gd name="T8" fmla="*/ 13 w 13"/>
                <a:gd name="T9" fmla="*/ 3 h 13"/>
                <a:gd name="T10" fmla="*/ 13 w 13"/>
                <a:gd name="T11" fmla="*/ 12 h 13"/>
                <a:gd name="T12" fmla="*/ 8 w 13"/>
                <a:gd name="T13" fmla="*/ 12 h 13"/>
                <a:gd name="T14" fmla="*/ 0 w 13"/>
                <a:gd name="T15" fmla="*/ 13 h 13"/>
                <a:gd name="T16" fmla="*/ 1 w 13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1" y="4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3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55" name="Freeform 351"/>
            <p:cNvSpPr>
              <a:spLocks/>
            </p:cNvSpPr>
            <p:nvPr/>
          </p:nvSpPr>
          <p:spPr bwMode="auto">
            <a:xfrm>
              <a:off x="4501" y="3074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56" name="Freeform 352"/>
            <p:cNvSpPr>
              <a:spLocks/>
            </p:cNvSpPr>
            <p:nvPr/>
          </p:nvSpPr>
          <p:spPr bwMode="auto">
            <a:xfrm>
              <a:off x="4501" y="3089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57" name="Freeform 353"/>
            <p:cNvSpPr>
              <a:spLocks/>
            </p:cNvSpPr>
            <p:nvPr/>
          </p:nvSpPr>
          <p:spPr bwMode="auto">
            <a:xfrm>
              <a:off x="4482" y="3089"/>
              <a:ext cx="13" cy="13"/>
            </a:xfrm>
            <a:custGeom>
              <a:avLst/>
              <a:gdLst>
                <a:gd name="T0" fmla="*/ 0 w 13"/>
                <a:gd name="T1" fmla="*/ 4 h 13"/>
                <a:gd name="T2" fmla="*/ 0 w 13"/>
                <a:gd name="T3" fmla="*/ 0 h 13"/>
                <a:gd name="T4" fmla="*/ 7 w 13"/>
                <a:gd name="T5" fmla="*/ 1 h 13"/>
                <a:gd name="T6" fmla="*/ 13 w 13"/>
                <a:gd name="T7" fmla="*/ 1 h 13"/>
                <a:gd name="T8" fmla="*/ 13 w 13"/>
                <a:gd name="T9" fmla="*/ 4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4"/>
                  </a:moveTo>
                  <a:lnTo>
                    <a:pt x="0" y="0"/>
                  </a:lnTo>
                  <a:lnTo>
                    <a:pt x="7" y="1"/>
                  </a:lnTo>
                  <a:lnTo>
                    <a:pt x="13" y="1"/>
                  </a:lnTo>
                  <a:lnTo>
                    <a:pt x="13" y="4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58" name="Freeform 354"/>
            <p:cNvSpPr>
              <a:spLocks/>
            </p:cNvSpPr>
            <p:nvPr/>
          </p:nvSpPr>
          <p:spPr bwMode="auto">
            <a:xfrm>
              <a:off x="4543" y="3070"/>
              <a:ext cx="47" cy="37"/>
            </a:xfrm>
            <a:custGeom>
              <a:avLst/>
              <a:gdLst>
                <a:gd name="T0" fmla="*/ 0 w 47"/>
                <a:gd name="T1" fmla="*/ 36 h 37"/>
                <a:gd name="T2" fmla="*/ 0 w 47"/>
                <a:gd name="T3" fmla="*/ 28 h 37"/>
                <a:gd name="T4" fmla="*/ 1 w 47"/>
                <a:gd name="T5" fmla="*/ 23 h 37"/>
                <a:gd name="T6" fmla="*/ 0 w 47"/>
                <a:gd name="T7" fmla="*/ 14 h 37"/>
                <a:gd name="T8" fmla="*/ 1 w 47"/>
                <a:gd name="T9" fmla="*/ 8 h 37"/>
                <a:gd name="T10" fmla="*/ 0 w 47"/>
                <a:gd name="T11" fmla="*/ 0 h 37"/>
                <a:gd name="T12" fmla="*/ 14 w 47"/>
                <a:gd name="T13" fmla="*/ 0 h 37"/>
                <a:gd name="T14" fmla="*/ 26 w 47"/>
                <a:gd name="T15" fmla="*/ 0 h 37"/>
                <a:gd name="T16" fmla="*/ 36 w 47"/>
                <a:gd name="T17" fmla="*/ 0 h 37"/>
                <a:gd name="T18" fmla="*/ 47 w 47"/>
                <a:gd name="T19" fmla="*/ 0 h 37"/>
                <a:gd name="T20" fmla="*/ 45 w 47"/>
                <a:gd name="T21" fmla="*/ 8 h 37"/>
                <a:gd name="T22" fmla="*/ 47 w 47"/>
                <a:gd name="T23" fmla="*/ 14 h 37"/>
                <a:gd name="T24" fmla="*/ 45 w 47"/>
                <a:gd name="T25" fmla="*/ 19 h 37"/>
                <a:gd name="T26" fmla="*/ 47 w 47"/>
                <a:gd name="T27" fmla="*/ 27 h 37"/>
                <a:gd name="T28" fmla="*/ 46 w 47"/>
                <a:gd name="T29" fmla="*/ 37 h 37"/>
                <a:gd name="T30" fmla="*/ 0 w 47"/>
                <a:gd name="T31" fmla="*/ 36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37"/>
                <a:gd name="T50" fmla="*/ 47 w 47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37">
                  <a:moveTo>
                    <a:pt x="0" y="36"/>
                  </a:moveTo>
                  <a:lnTo>
                    <a:pt x="0" y="28"/>
                  </a:lnTo>
                  <a:lnTo>
                    <a:pt x="1" y="23"/>
                  </a:lnTo>
                  <a:lnTo>
                    <a:pt x="0" y="14"/>
                  </a:lnTo>
                  <a:lnTo>
                    <a:pt x="1" y="8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7" y="0"/>
                  </a:lnTo>
                  <a:lnTo>
                    <a:pt x="45" y="8"/>
                  </a:lnTo>
                  <a:lnTo>
                    <a:pt x="47" y="14"/>
                  </a:lnTo>
                  <a:lnTo>
                    <a:pt x="45" y="19"/>
                  </a:lnTo>
                  <a:lnTo>
                    <a:pt x="47" y="27"/>
                  </a:lnTo>
                  <a:lnTo>
                    <a:pt x="46" y="37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59" name="Freeform 355"/>
            <p:cNvSpPr>
              <a:spLocks/>
            </p:cNvSpPr>
            <p:nvPr/>
          </p:nvSpPr>
          <p:spPr bwMode="auto">
            <a:xfrm>
              <a:off x="4551" y="3075"/>
              <a:ext cx="13" cy="12"/>
            </a:xfrm>
            <a:custGeom>
              <a:avLst/>
              <a:gdLst>
                <a:gd name="T0" fmla="*/ 0 w 13"/>
                <a:gd name="T1" fmla="*/ 3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3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0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60" name="Freeform 356"/>
            <p:cNvSpPr>
              <a:spLocks/>
            </p:cNvSpPr>
            <p:nvPr/>
          </p:nvSpPr>
          <p:spPr bwMode="auto">
            <a:xfrm>
              <a:off x="4570" y="3075"/>
              <a:ext cx="12" cy="12"/>
            </a:xfrm>
            <a:custGeom>
              <a:avLst/>
              <a:gdLst>
                <a:gd name="T0" fmla="*/ 0 w 12"/>
                <a:gd name="T1" fmla="*/ 3 h 12"/>
                <a:gd name="T2" fmla="*/ 0 w 12"/>
                <a:gd name="T3" fmla="*/ 0 h 12"/>
                <a:gd name="T4" fmla="*/ 6 w 12"/>
                <a:gd name="T5" fmla="*/ 0 h 12"/>
                <a:gd name="T6" fmla="*/ 12 w 12"/>
                <a:gd name="T7" fmla="*/ 0 h 12"/>
                <a:gd name="T8" fmla="*/ 12 w 12"/>
                <a:gd name="T9" fmla="*/ 3 h 12"/>
                <a:gd name="T10" fmla="*/ 12 w 12"/>
                <a:gd name="T11" fmla="*/ 11 h 12"/>
                <a:gd name="T12" fmla="*/ 7 w 12"/>
                <a:gd name="T13" fmla="*/ 11 h 12"/>
                <a:gd name="T14" fmla="*/ 0 w 12"/>
                <a:gd name="T15" fmla="*/ 12 h 12"/>
                <a:gd name="T16" fmla="*/ 0 w 12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1"/>
                  </a:lnTo>
                  <a:lnTo>
                    <a:pt x="7" y="11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61" name="Freeform 357"/>
            <p:cNvSpPr>
              <a:spLocks/>
            </p:cNvSpPr>
            <p:nvPr/>
          </p:nvSpPr>
          <p:spPr bwMode="auto">
            <a:xfrm>
              <a:off x="4570" y="3090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62" name="Freeform 358"/>
            <p:cNvSpPr>
              <a:spLocks/>
            </p:cNvSpPr>
            <p:nvPr/>
          </p:nvSpPr>
          <p:spPr bwMode="auto">
            <a:xfrm>
              <a:off x="4551" y="3090"/>
              <a:ext cx="13" cy="13"/>
            </a:xfrm>
            <a:custGeom>
              <a:avLst/>
              <a:gdLst>
                <a:gd name="T0" fmla="*/ 0 w 13"/>
                <a:gd name="T1" fmla="*/ 3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0 h 13"/>
                <a:gd name="T8" fmla="*/ 12 w 13"/>
                <a:gd name="T9" fmla="*/ 3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2" y="3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63" name="Freeform 359"/>
            <p:cNvSpPr>
              <a:spLocks/>
            </p:cNvSpPr>
            <p:nvPr/>
          </p:nvSpPr>
          <p:spPr bwMode="auto">
            <a:xfrm>
              <a:off x="4340" y="3116"/>
              <a:ext cx="48" cy="37"/>
            </a:xfrm>
            <a:custGeom>
              <a:avLst/>
              <a:gdLst>
                <a:gd name="T0" fmla="*/ 1 w 48"/>
                <a:gd name="T1" fmla="*/ 36 h 37"/>
                <a:gd name="T2" fmla="*/ 0 w 48"/>
                <a:gd name="T3" fmla="*/ 27 h 37"/>
                <a:gd name="T4" fmla="*/ 2 w 48"/>
                <a:gd name="T5" fmla="*/ 22 h 37"/>
                <a:gd name="T6" fmla="*/ 1 w 48"/>
                <a:gd name="T7" fmla="*/ 14 h 37"/>
                <a:gd name="T8" fmla="*/ 2 w 48"/>
                <a:gd name="T9" fmla="*/ 8 h 37"/>
                <a:gd name="T10" fmla="*/ 1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8 w 48"/>
                <a:gd name="T19" fmla="*/ 0 h 37"/>
                <a:gd name="T20" fmla="*/ 46 w 48"/>
                <a:gd name="T21" fmla="*/ 8 h 37"/>
                <a:gd name="T22" fmla="*/ 48 w 48"/>
                <a:gd name="T23" fmla="*/ 14 h 37"/>
                <a:gd name="T24" fmla="*/ 46 w 48"/>
                <a:gd name="T25" fmla="*/ 19 h 37"/>
                <a:gd name="T26" fmla="*/ 48 w 48"/>
                <a:gd name="T27" fmla="*/ 27 h 37"/>
                <a:gd name="T28" fmla="*/ 47 w 48"/>
                <a:gd name="T29" fmla="*/ 37 h 37"/>
                <a:gd name="T30" fmla="*/ 1 w 48"/>
                <a:gd name="T31" fmla="*/ 36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1" y="36"/>
                  </a:moveTo>
                  <a:lnTo>
                    <a:pt x="0" y="27"/>
                  </a:lnTo>
                  <a:lnTo>
                    <a:pt x="2" y="22"/>
                  </a:lnTo>
                  <a:lnTo>
                    <a:pt x="1" y="14"/>
                  </a:lnTo>
                  <a:lnTo>
                    <a:pt x="2" y="8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46" y="8"/>
                  </a:lnTo>
                  <a:lnTo>
                    <a:pt x="48" y="14"/>
                  </a:lnTo>
                  <a:lnTo>
                    <a:pt x="46" y="19"/>
                  </a:lnTo>
                  <a:lnTo>
                    <a:pt x="48" y="27"/>
                  </a:lnTo>
                  <a:lnTo>
                    <a:pt x="47" y="37"/>
                  </a:lnTo>
                  <a:lnTo>
                    <a:pt x="1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64" name="Freeform 360"/>
            <p:cNvSpPr>
              <a:spLocks/>
            </p:cNvSpPr>
            <p:nvPr/>
          </p:nvSpPr>
          <p:spPr bwMode="auto">
            <a:xfrm>
              <a:off x="4349" y="3119"/>
              <a:ext cx="14" cy="14"/>
            </a:xfrm>
            <a:custGeom>
              <a:avLst/>
              <a:gdLst>
                <a:gd name="T0" fmla="*/ 0 w 14"/>
                <a:gd name="T1" fmla="*/ 5 h 14"/>
                <a:gd name="T2" fmla="*/ 0 w 14"/>
                <a:gd name="T3" fmla="*/ 0 h 14"/>
                <a:gd name="T4" fmla="*/ 7 w 14"/>
                <a:gd name="T5" fmla="*/ 0 h 14"/>
                <a:gd name="T6" fmla="*/ 14 w 14"/>
                <a:gd name="T7" fmla="*/ 0 h 14"/>
                <a:gd name="T8" fmla="*/ 14 w 14"/>
                <a:gd name="T9" fmla="*/ 5 h 14"/>
                <a:gd name="T10" fmla="*/ 14 w 14"/>
                <a:gd name="T11" fmla="*/ 14 h 14"/>
                <a:gd name="T12" fmla="*/ 7 w 14"/>
                <a:gd name="T13" fmla="*/ 14 h 14"/>
                <a:gd name="T14" fmla="*/ 0 w 14"/>
                <a:gd name="T15" fmla="*/ 14 h 14"/>
                <a:gd name="T16" fmla="*/ 0 w 14"/>
                <a:gd name="T17" fmla="*/ 5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5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5"/>
                  </a:lnTo>
                  <a:lnTo>
                    <a:pt x="14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65" name="Freeform 361"/>
            <p:cNvSpPr>
              <a:spLocks/>
            </p:cNvSpPr>
            <p:nvPr/>
          </p:nvSpPr>
          <p:spPr bwMode="auto">
            <a:xfrm>
              <a:off x="4367" y="3119"/>
              <a:ext cx="14" cy="14"/>
            </a:xfrm>
            <a:custGeom>
              <a:avLst/>
              <a:gdLst>
                <a:gd name="T0" fmla="*/ 0 w 14"/>
                <a:gd name="T1" fmla="*/ 5 h 14"/>
                <a:gd name="T2" fmla="*/ 0 w 14"/>
                <a:gd name="T3" fmla="*/ 0 h 14"/>
                <a:gd name="T4" fmla="*/ 6 w 14"/>
                <a:gd name="T5" fmla="*/ 2 h 14"/>
                <a:gd name="T6" fmla="*/ 14 w 14"/>
                <a:gd name="T7" fmla="*/ 2 h 14"/>
                <a:gd name="T8" fmla="*/ 13 w 14"/>
                <a:gd name="T9" fmla="*/ 5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5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5"/>
                  </a:moveTo>
                  <a:lnTo>
                    <a:pt x="0" y="0"/>
                  </a:lnTo>
                  <a:lnTo>
                    <a:pt x="6" y="2"/>
                  </a:lnTo>
                  <a:lnTo>
                    <a:pt x="14" y="2"/>
                  </a:lnTo>
                  <a:lnTo>
                    <a:pt x="13" y="5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66" name="Freeform 362"/>
            <p:cNvSpPr>
              <a:spLocks/>
            </p:cNvSpPr>
            <p:nvPr/>
          </p:nvSpPr>
          <p:spPr bwMode="auto">
            <a:xfrm>
              <a:off x="4367" y="3135"/>
              <a:ext cx="14" cy="14"/>
            </a:xfrm>
            <a:custGeom>
              <a:avLst/>
              <a:gdLst>
                <a:gd name="T0" fmla="*/ 0 w 14"/>
                <a:gd name="T1" fmla="*/ 4 h 14"/>
                <a:gd name="T2" fmla="*/ 0 w 14"/>
                <a:gd name="T3" fmla="*/ 0 h 14"/>
                <a:gd name="T4" fmla="*/ 6 w 14"/>
                <a:gd name="T5" fmla="*/ 1 h 14"/>
                <a:gd name="T6" fmla="*/ 14 w 14"/>
                <a:gd name="T7" fmla="*/ 1 h 14"/>
                <a:gd name="T8" fmla="*/ 13 w 14"/>
                <a:gd name="T9" fmla="*/ 4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4"/>
                  </a:moveTo>
                  <a:lnTo>
                    <a:pt x="0" y="0"/>
                  </a:lnTo>
                  <a:lnTo>
                    <a:pt x="6" y="1"/>
                  </a:lnTo>
                  <a:lnTo>
                    <a:pt x="14" y="1"/>
                  </a:lnTo>
                  <a:lnTo>
                    <a:pt x="13" y="4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67" name="Freeform 363"/>
            <p:cNvSpPr>
              <a:spLocks/>
            </p:cNvSpPr>
            <p:nvPr/>
          </p:nvSpPr>
          <p:spPr bwMode="auto">
            <a:xfrm>
              <a:off x="4349" y="3136"/>
              <a:ext cx="13" cy="13"/>
            </a:xfrm>
            <a:custGeom>
              <a:avLst/>
              <a:gdLst>
                <a:gd name="T0" fmla="*/ 0 w 13"/>
                <a:gd name="T1" fmla="*/ 3 h 13"/>
                <a:gd name="T2" fmla="*/ 0 w 13"/>
                <a:gd name="T3" fmla="*/ 0 h 13"/>
                <a:gd name="T4" fmla="*/ 6 w 13"/>
                <a:gd name="T5" fmla="*/ 0 h 13"/>
                <a:gd name="T6" fmla="*/ 13 w 13"/>
                <a:gd name="T7" fmla="*/ 0 h 13"/>
                <a:gd name="T8" fmla="*/ 13 w 13"/>
                <a:gd name="T9" fmla="*/ 3 h 13"/>
                <a:gd name="T10" fmla="*/ 13 w 13"/>
                <a:gd name="T11" fmla="*/ 13 h 13"/>
                <a:gd name="T12" fmla="*/ 7 w 13"/>
                <a:gd name="T13" fmla="*/ 13 h 13"/>
                <a:gd name="T14" fmla="*/ 0 w 13"/>
                <a:gd name="T15" fmla="*/ 13 h 13"/>
                <a:gd name="T16" fmla="*/ 0 w 13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68" name="Freeform 364"/>
            <p:cNvSpPr>
              <a:spLocks/>
            </p:cNvSpPr>
            <p:nvPr/>
          </p:nvSpPr>
          <p:spPr bwMode="auto">
            <a:xfrm>
              <a:off x="4406" y="3117"/>
              <a:ext cx="48" cy="37"/>
            </a:xfrm>
            <a:custGeom>
              <a:avLst/>
              <a:gdLst>
                <a:gd name="T0" fmla="*/ 1 w 48"/>
                <a:gd name="T1" fmla="*/ 36 h 37"/>
                <a:gd name="T2" fmla="*/ 0 w 48"/>
                <a:gd name="T3" fmla="*/ 29 h 37"/>
                <a:gd name="T4" fmla="*/ 2 w 48"/>
                <a:gd name="T5" fmla="*/ 23 h 37"/>
                <a:gd name="T6" fmla="*/ 1 w 48"/>
                <a:gd name="T7" fmla="*/ 14 h 37"/>
                <a:gd name="T8" fmla="*/ 3 w 48"/>
                <a:gd name="T9" fmla="*/ 9 h 37"/>
                <a:gd name="T10" fmla="*/ 1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8 w 48"/>
                <a:gd name="T19" fmla="*/ 0 h 37"/>
                <a:gd name="T20" fmla="*/ 47 w 48"/>
                <a:gd name="T21" fmla="*/ 8 h 37"/>
                <a:gd name="T22" fmla="*/ 48 w 48"/>
                <a:gd name="T23" fmla="*/ 15 h 37"/>
                <a:gd name="T24" fmla="*/ 47 w 48"/>
                <a:gd name="T25" fmla="*/ 20 h 37"/>
                <a:gd name="T26" fmla="*/ 48 w 48"/>
                <a:gd name="T27" fmla="*/ 27 h 37"/>
                <a:gd name="T28" fmla="*/ 47 w 48"/>
                <a:gd name="T29" fmla="*/ 37 h 37"/>
                <a:gd name="T30" fmla="*/ 1 w 48"/>
                <a:gd name="T31" fmla="*/ 36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1" y="36"/>
                  </a:moveTo>
                  <a:lnTo>
                    <a:pt x="0" y="29"/>
                  </a:lnTo>
                  <a:lnTo>
                    <a:pt x="2" y="23"/>
                  </a:lnTo>
                  <a:lnTo>
                    <a:pt x="1" y="14"/>
                  </a:lnTo>
                  <a:lnTo>
                    <a:pt x="3" y="9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47" y="8"/>
                  </a:lnTo>
                  <a:lnTo>
                    <a:pt x="48" y="15"/>
                  </a:lnTo>
                  <a:lnTo>
                    <a:pt x="47" y="20"/>
                  </a:lnTo>
                  <a:lnTo>
                    <a:pt x="48" y="27"/>
                  </a:lnTo>
                  <a:lnTo>
                    <a:pt x="47" y="37"/>
                  </a:lnTo>
                  <a:lnTo>
                    <a:pt x="1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69" name="Freeform 365"/>
            <p:cNvSpPr>
              <a:spLocks/>
            </p:cNvSpPr>
            <p:nvPr/>
          </p:nvSpPr>
          <p:spPr bwMode="auto">
            <a:xfrm>
              <a:off x="4415" y="3122"/>
              <a:ext cx="13" cy="12"/>
            </a:xfrm>
            <a:custGeom>
              <a:avLst/>
              <a:gdLst>
                <a:gd name="T0" fmla="*/ 0 w 13"/>
                <a:gd name="T1" fmla="*/ 3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3 h 12"/>
                <a:gd name="T10" fmla="*/ 13 w 13"/>
                <a:gd name="T11" fmla="*/ 12 h 12"/>
                <a:gd name="T12" fmla="*/ 7 w 13"/>
                <a:gd name="T13" fmla="*/ 12 h 12"/>
                <a:gd name="T14" fmla="*/ 0 w 13"/>
                <a:gd name="T15" fmla="*/ 12 h 12"/>
                <a:gd name="T16" fmla="*/ 0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70" name="Freeform 366"/>
            <p:cNvSpPr>
              <a:spLocks/>
            </p:cNvSpPr>
            <p:nvPr/>
          </p:nvSpPr>
          <p:spPr bwMode="auto">
            <a:xfrm>
              <a:off x="4433" y="3122"/>
              <a:ext cx="14" cy="13"/>
            </a:xfrm>
            <a:custGeom>
              <a:avLst/>
              <a:gdLst>
                <a:gd name="T0" fmla="*/ 0 w 14"/>
                <a:gd name="T1" fmla="*/ 3 h 13"/>
                <a:gd name="T2" fmla="*/ 0 w 14"/>
                <a:gd name="T3" fmla="*/ 0 h 13"/>
                <a:gd name="T4" fmla="*/ 7 w 14"/>
                <a:gd name="T5" fmla="*/ 1 h 13"/>
                <a:gd name="T6" fmla="*/ 14 w 14"/>
                <a:gd name="T7" fmla="*/ 1 h 13"/>
                <a:gd name="T8" fmla="*/ 12 w 14"/>
                <a:gd name="T9" fmla="*/ 4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3"/>
                  </a:moveTo>
                  <a:lnTo>
                    <a:pt x="0" y="0"/>
                  </a:lnTo>
                  <a:lnTo>
                    <a:pt x="7" y="1"/>
                  </a:lnTo>
                  <a:lnTo>
                    <a:pt x="14" y="1"/>
                  </a:lnTo>
                  <a:lnTo>
                    <a:pt x="12" y="4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71" name="Freeform 367"/>
            <p:cNvSpPr>
              <a:spLocks/>
            </p:cNvSpPr>
            <p:nvPr/>
          </p:nvSpPr>
          <p:spPr bwMode="auto">
            <a:xfrm>
              <a:off x="4433" y="3137"/>
              <a:ext cx="14" cy="13"/>
            </a:xfrm>
            <a:custGeom>
              <a:avLst/>
              <a:gdLst>
                <a:gd name="T0" fmla="*/ 0 w 14"/>
                <a:gd name="T1" fmla="*/ 3 h 13"/>
                <a:gd name="T2" fmla="*/ 0 w 14"/>
                <a:gd name="T3" fmla="*/ 0 h 13"/>
                <a:gd name="T4" fmla="*/ 7 w 14"/>
                <a:gd name="T5" fmla="*/ 0 h 13"/>
                <a:gd name="T6" fmla="*/ 14 w 14"/>
                <a:gd name="T7" fmla="*/ 0 h 13"/>
                <a:gd name="T8" fmla="*/ 12 w 14"/>
                <a:gd name="T9" fmla="*/ 3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3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72" name="Freeform 368"/>
            <p:cNvSpPr>
              <a:spLocks/>
            </p:cNvSpPr>
            <p:nvPr/>
          </p:nvSpPr>
          <p:spPr bwMode="auto">
            <a:xfrm>
              <a:off x="4415" y="3137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7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73" name="Freeform 369"/>
            <p:cNvSpPr>
              <a:spLocks/>
            </p:cNvSpPr>
            <p:nvPr/>
          </p:nvSpPr>
          <p:spPr bwMode="auto">
            <a:xfrm>
              <a:off x="4474" y="3118"/>
              <a:ext cx="48" cy="38"/>
            </a:xfrm>
            <a:custGeom>
              <a:avLst/>
              <a:gdLst>
                <a:gd name="T0" fmla="*/ 0 w 48"/>
                <a:gd name="T1" fmla="*/ 37 h 38"/>
                <a:gd name="T2" fmla="*/ 0 w 48"/>
                <a:gd name="T3" fmla="*/ 29 h 38"/>
                <a:gd name="T4" fmla="*/ 1 w 48"/>
                <a:gd name="T5" fmla="*/ 23 h 38"/>
                <a:gd name="T6" fmla="*/ 0 w 48"/>
                <a:gd name="T7" fmla="*/ 14 h 38"/>
                <a:gd name="T8" fmla="*/ 1 w 48"/>
                <a:gd name="T9" fmla="*/ 9 h 38"/>
                <a:gd name="T10" fmla="*/ 0 w 48"/>
                <a:gd name="T11" fmla="*/ 0 h 38"/>
                <a:gd name="T12" fmla="*/ 14 w 48"/>
                <a:gd name="T13" fmla="*/ 0 h 38"/>
                <a:gd name="T14" fmla="*/ 27 w 48"/>
                <a:gd name="T15" fmla="*/ 0 h 38"/>
                <a:gd name="T16" fmla="*/ 37 w 48"/>
                <a:gd name="T17" fmla="*/ 0 h 38"/>
                <a:gd name="T18" fmla="*/ 47 w 48"/>
                <a:gd name="T19" fmla="*/ 0 h 38"/>
                <a:gd name="T20" fmla="*/ 46 w 48"/>
                <a:gd name="T21" fmla="*/ 8 h 38"/>
                <a:gd name="T22" fmla="*/ 47 w 48"/>
                <a:gd name="T23" fmla="*/ 15 h 38"/>
                <a:gd name="T24" fmla="*/ 46 w 48"/>
                <a:gd name="T25" fmla="*/ 20 h 38"/>
                <a:gd name="T26" fmla="*/ 48 w 48"/>
                <a:gd name="T27" fmla="*/ 28 h 38"/>
                <a:gd name="T28" fmla="*/ 46 w 48"/>
                <a:gd name="T29" fmla="*/ 38 h 38"/>
                <a:gd name="T30" fmla="*/ 0 w 48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4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7" y="0"/>
                  </a:lnTo>
                  <a:lnTo>
                    <a:pt x="46" y="8"/>
                  </a:lnTo>
                  <a:lnTo>
                    <a:pt x="47" y="15"/>
                  </a:lnTo>
                  <a:lnTo>
                    <a:pt x="46" y="20"/>
                  </a:lnTo>
                  <a:lnTo>
                    <a:pt x="48" y="28"/>
                  </a:lnTo>
                  <a:lnTo>
                    <a:pt x="46" y="38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74" name="Freeform 370"/>
            <p:cNvSpPr>
              <a:spLocks/>
            </p:cNvSpPr>
            <p:nvPr/>
          </p:nvSpPr>
          <p:spPr bwMode="auto">
            <a:xfrm>
              <a:off x="4482" y="3123"/>
              <a:ext cx="13" cy="12"/>
            </a:xfrm>
            <a:custGeom>
              <a:avLst/>
              <a:gdLst>
                <a:gd name="T0" fmla="*/ 1 w 13"/>
                <a:gd name="T1" fmla="*/ 3 h 12"/>
                <a:gd name="T2" fmla="*/ 1 w 13"/>
                <a:gd name="T3" fmla="*/ 0 h 12"/>
                <a:gd name="T4" fmla="*/ 8 w 13"/>
                <a:gd name="T5" fmla="*/ 0 h 12"/>
                <a:gd name="T6" fmla="*/ 13 w 13"/>
                <a:gd name="T7" fmla="*/ 0 h 12"/>
                <a:gd name="T8" fmla="*/ 13 w 13"/>
                <a:gd name="T9" fmla="*/ 3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1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1" y="3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75" name="Freeform 371"/>
            <p:cNvSpPr>
              <a:spLocks/>
            </p:cNvSpPr>
            <p:nvPr/>
          </p:nvSpPr>
          <p:spPr bwMode="auto">
            <a:xfrm>
              <a:off x="4501" y="3123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76" name="Freeform 372"/>
            <p:cNvSpPr>
              <a:spLocks/>
            </p:cNvSpPr>
            <p:nvPr/>
          </p:nvSpPr>
          <p:spPr bwMode="auto">
            <a:xfrm>
              <a:off x="4501" y="3138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1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77" name="Freeform 373"/>
            <p:cNvSpPr>
              <a:spLocks/>
            </p:cNvSpPr>
            <p:nvPr/>
          </p:nvSpPr>
          <p:spPr bwMode="auto">
            <a:xfrm>
              <a:off x="4482" y="3138"/>
              <a:ext cx="13" cy="13"/>
            </a:xfrm>
            <a:custGeom>
              <a:avLst/>
              <a:gdLst>
                <a:gd name="T0" fmla="*/ 0 w 13"/>
                <a:gd name="T1" fmla="*/ 3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0 h 13"/>
                <a:gd name="T8" fmla="*/ 13 w 13"/>
                <a:gd name="T9" fmla="*/ 3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78" name="Freeform 374"/>
            <p:cNvSpPr>
              <a:spLocks/>
            </p:cNvSpPr>
            <p:nvPr/>
          </p:nvSpPr>
          <p:spPr bwMode="auto">
            <a:xfrm>
              <a:off x="4543" y="3119"/>
              <a:ext cx="47" cy="38"/>
            </a:xfrm>
            <a:custGeom>
              <a:avLst/>
              <a:gdLst>
                <a:gd name="T0" fmla="*/ 0 w 47"/>
                <a:gd name="T1" fmla="*/ 37 h 38"/>
                <a:gd name="T2" fmla="*/ 0 w 47"/>
                <a:gd name="T3" fmla="*/ 29 h 38"/>
                <a:gd name="T4" fmla="*/ 1 w 47"/>
                <a:gd name="T5" fmla="*/ 23 h 38"/>
                <a:gd name="T6" fmla="*/ 0 w 47"/>
                <a:gd name="T7" fmla="*/ 15 h 38"/>
                <a:gd name="T8" fmla="*/ 1 w 47"/>
                <a:gd name="T9" fmla="*/ 9 h 38"/>
                <a:gd name="T10" fmla="*/ 0 w 47"/>
                <a:gd name="T11" fmla="*/ 0 h 38"/>
                <a:gd name="T12" fmla="*/ 14 w 47"/>
                <a:gd name="T13" fmla="*/ 0 h 38"/>
                <a:gd name="T14" fmla="*/ 26 w 47"/>
                <a:gd name="T15" fmla="*/ 2 h 38"/>
                <a:gd name="T16" fmla="*/ 36 w 47"/>
                <a:gd name="T17" fmla="*/ 2 h 38"/>
                <a:gd name="T18" fmla="*/ 47 w 47"/>
                <a:gd name="T19" fmla="*/ 2 h 38"/>
                <a:gd name="T20" fmla="*/ 45 w 47"/>
                <a:gd name="T21" fmla="*/ 9 h 38"/>
                <a:gd name="T22" fmla="*/ 47 w 47"/>
                <a:gd name="T23" fmla="*/ 15 h 38"/>
                <a:gd name="T24" fmla="*/ 45 w 47"/>
                <a:gd name="T25" fmla="*/ 20 h 38"/>
                <a:gd name="T26" fmla="*/ 47 w 47"/>
                <a:gd name="T27" fmla="*/ 28 h 38"/>
                <a:gd name="T28" fmla="*/ 46 w 47"/>
                <a:gd name="T29" fmla="*/ 38 h 38"/>
                <a:gd name="T30" fmla="*/ 0 w 47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38"/>
                <a:gd name="T50" fmla="*/ 47 w 47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38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2"/>
                  </a:lnTo>
                  <a:lnTo>
                    <a:pt x="36" y="2"/>
                  </a:lnTo>
                  <a:lnTo>
                    <a:pt x="47" y="2"/>
                  </a:lnTo>
                  <a:lnTo>
                    <a:pt x="45" y="9"/>
                  </a:lnTo>
                  <a:lnTo>
                    <a:pt x="47" y="15"/>
                  </a:lnTo>
                  <a:lnTo>
                    <a:pt x="45" y="20"/>
                  </a:lnTo>
                  <a:lnTo>
                    <a:pt x="47" y="28"/>
                  </a:lnTo>
                  <a:lnTo>
                    <a:pt x="46" y="38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79" name="Freeform 375"/>
            <p:cNvSpPr>
              <a:spLocks/>
            </p:cNvSpPr>
            <p:nvPr/>
          </p:nvSpPr>
          <p:spPr bwMode="auto">
            <a:xfrm>
              <a:off x="4551" y="3124"/>
              <a:ext cx="13" cy="13"/>
            </a:xfrm>
            <a:custGeom>
              <a:avLst/>
              <a:gdLst>
                <a:gd name="T0" fmla="*/ 0 w 13"/>
                <a:gd name="T1" fmla="*/ 4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0 h 13"/>
                <a:gd name="T8" fmla="*/ 13 w 13"/>
                <a:gd name="T9" fmla="*/ 4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80" name="Freeform 376"/>
            <p:cNvSpPr>
              <a:spLocks/>
            </p:cNvSpPr>
            <p:nvPr/>
          </p:nvSpPr>
          <p:spPr bwMode="auto">
            <a:xfrm>
              <a:off x="4570" y="3124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1 h 13"/>
                <a:gd name="T6" fmla="*/ 12 w 12"/>
                <a:gd name="T7" fmla="*/ 1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1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81" name="Freeform 377"/>
            <p:cNvSpPr>
              <a:spLocks/>
            </p:cNvSpPr>
            <p:nvPr/>
          </p:nvSpPr>
          <p:spPr bwMode="auto">
            <a:xfrm>
              <a:off x="4570" y="3140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82" name="Freeform 378"/>
            <p:cNvSpPr>
              <a:spLocks/>
            </p:cNvSpPr>
            <p:nvPr/>
          </p:nvSpPr>
          <p:spPr bwMode="auto">
            <a:xfrm>
              <a:off x="4551" y="3140"/>
              <a:ext cx="13" cy="13"/>
            </a:xfrm>
            <a:custGeom>
              <a:avLst/>
              <a:gdLst>
                <a:gd name="T0" fmla="*/ 0 w 13"/>
                <a:gd name="T1" fmla="*/ 3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0 h 13"/>
                <a:gd name="T8" fmla="*/ 12 w 13"/>
                <a:gd name="T9" fmla="*/ 3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2" y="3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83" name="Freeform 379"/>
            <p:cNvSpPr>
              <a:spLocks/>
            </p:cNvSpPr>
            <p:nvPr/>
          </p:nvSpPr>
          <p:spPr bwMode="auto">
            <a:xfrm>
              <a:off x="4340" y="3166"/>
              <a:ext cx="48" cy="38"/>
            </a:xfrm>
            <a:custGeom>
              <a:avLst/>
              <a:gdLst>
                <a:gd name="T0" fmla="*/ 1 w 48"/>
                <a:gd name="T1" fmla="*/ 37 h 38"/>
                <a:gd name="T2" fmla="*/ 0 w 48"/>
                <a:gd name="T3" fmla="*/ 28 h 38"/>
                <a:gd name="T4" fmla="*/ 2 w 48"/>
                <a:gd name="T5" fmla="*/ 23 h 38"/>
                <a:gd name="T6" fmla="*/ 1 w 48"/>
                <a:gd name="T7" fmla="*/ 15 h 38"/>
                <a:gd name="T8" fmla="*/ 2 w 48"/>
                <a:gd name="T9" fmla="*/ 9 h 38"/>
                <a:gd name="T10" fmla="*/ 1 w 48"/>
                <a:gd name="T11" fmla="*/ 0 h 38"/>
                <a:gd name="T12" fmla="*/ 14 w 48"/>
                <a:gd name="T13" fmla="*/ 0 h 38"/>
                <a:gd name="T14" fmla="*/ 27 w 48"/>
                <a:gd name="T15" fmla="*/ 1 h 38"/>
                <a:gd name="T16" fmla="*/ 37 w 48"/>
                <a:gd name="T17" fmla="*/ 1 h 38"/>
                <a:gd name="T18" fmla="*/ 48 w 48"/>
                <a:gd name="T19" fmla="*/ 1 h 38"/>
                <a:gd name="T20" fmla="*/ 46 w 48"/>
                <a:gd name="T21" fmla="*/ 9 h 38"/>
                <a:gd name="T22" fmla="*/ 48 w 48"/>
                <a:gd name="T23" fmla="*/ 16 h 38"/>
                <a:gd name="T24" fmla="*/ 46 w 48"/>
                <a:gd name="T25" fmla="*/ 20 h 38"/>
                <a:gd name="T26" fmla="*/ 48 w 48"/>
                <a:gd name="T27" fmla="*/ 28 h 38"/>
                <a:gd name="T28" fmla="*/ 47 w 48"/>
                <a:gd name="T29" fmla="*/ 38 h 38"/>
                <a:gd name="T30" fmla="*/ 1 w 48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1" y="37"/>
                  </a:moveTo>
                  <a:lnTo>
                    <a:pt x="0" y="28"/>
                  </a:lnTo>
                  <a:lnTo>
                    <a:pt x="2" y="23"/>
                  </a:lnTo>
                  <a:lnTo>
                    <a:pt x="1" y="15"/>
                  </a:lnTo>
                  <a:lnTo>
                    <a:pt x="2" y="9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1"/>
                  </a:lnTo>
                  <a:lnTo>
                    <a:pt x="37" y="1"/>
                  </a:lnTo>
                  <a:lnTo>
                    <a:pt x="48" y="1"/>
                  </a:lnTo>
                  <a:lnTo>
                    <a:pt x="46" y="9"/>
                  </a:lnTo>
                  <a:lnTo>
                    <a:pt x="48" y="16"/>
                  </a:lnTo>
                  <a:lnTo>
                    <a:pt x="46" y="20"/>
                  </a:lnTo>
                  <a:lnTo>
                    <a:pt x="48" y="28"/>
                  </a:lnTo>
                  <a:lnTo>
                    <a:pt x="47" y="38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84" name="Freeform 380"/>
            <p:cNvSpPr>
              <a:spLocks/>
            </p:cNvSpPr>
            <p:nvPr/>
          </p:nvSpPr>
          <p:spPr bwMode="auto">
            <a:xfrm>
              <a:off x="4349" y="3172"/>
              <a:ext cx="14" cy="12"/>
            </a:xfrm>
            <a:custGeom>
              <a:avLst/>
              <a:gdLst>
                <a:gd name="T0" fmla="*/ 0 w 14"/>
                <a:gd name="T1" fmla="*/ 3 h 12"/>
                <a:gd name="T2" fmla="*/ 0 w 14"/>
                <a:gd name="T3" fmla="*/ 0 h 12"/>
                <a:gd name="T4" fmla="*/ 7 w 14"/>
                <a:gd name="T5" fmla="*/ 0 h 12"/>
                <a:gd name="T6" fmla="*/ 14 w 14"/>
                <a:gd name="T7" fmla="*/ 0 h 12"/>
                <a:gd name="T8" fmla="*/ 14 w 14"/>
                <a:gd name="T9" fmla="*/ 3 h 12"/>
                <a:gd name="T10" fmla="*/ 14 w 14"/>
                <a:gd name="T11" fmla="*/ 12 h 12"/>
                <a:gd name="T12" fmla="*/ 7 w 14"/>
                <a:gd name="T13" fmla="*/ 12 h 12"/>
                <a:gd name="T14" fmla="*/ 0 w 14"/>
                <a:gd name="T15" fmla="*/ 12 h 12"/>
                <a:gd name="T16" fmla="*/ 0 w 14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3"/>
                  </a:lnTo>
                  <a:lnTo>
                    <a:pt x="14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85" name="Freeform 381"/>
            <p:cNvSpPr>
              <a:spLocks/>
            </p:cNvSpPr>
            <p:nvPr/>
          </p:nvSpPr>
          <p:spPr bwMode="auto">
            <a:xfrm>
              <a:off x="4367" y="3172"/>
              <a:ext cx="14" cy="12"/>
            </a:xfrm>
            <a:custGeom>
              <a:avLst/>
              <a:gdLst>
                <a:gd name="T0" fmla="*/ 0 w 14"/>
                <a:gd name="T1" fmla="*/ 3 h 12"/>
                <a:gd name="T2" fmla="*/ 0 w 14"/>
                <a:gd name="T3" fmla="*/ 0 h 12"/>
                <a:gd name="T4" fmla="*/ 6 w 14"/>
                <a:gd name="T5" fmla="*/ 0 h 12"/>
                <a:gd name="T6" fmla="*/ 14 w 14"/>
                <a:gd name="T7" fmla="*/ 0 h 12"/>
                <a:gd name="T8" fmla="*/ 13 w 14"/>
                <a:gd name="T9" fmla="*/ 3 h 12"/>
                <a:gd name="T10" fmla="*/ 14 w 14"/>
                <a:gd name="T11" fmla="*/ 12 h 12"/>
                <a:gd name="T12" fmla="*/ 8 w 14"/>
                <a:gd name="T13" fmla="*/ 12 h 12"/>
                <a:gd name="T14" fmla="*/ 0 w 14"/>
                <a:gd name="T15" fmla="*/ 12 h 12"/>
                <a:gd name="T16" fmla="*/ 0 w 14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3"/>
                  </a:lnTo>
                  <a:lnTo>
                    <a:pt x="14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86" name="Freeform 382"/>
            <p:cNvSpPr>
              <a:spLocks/>
            </p:cNvSpPr>
            <p:nvPr/>
          </p:nvSpPr>
          <p:spPr bwMode="auto">
            <a:xfrm>
              <a:off x="4367" y="3186"/>
              <a:ext cx="14" cy="14"/>
            </a:xfrm>
            <a:custGeom>
              <a:avLst/>
              <a:gdLst>
                <a:gd name="T0" fmla="*/ 0 w 14"/>
                <a:gd name="T1" fmla="*/ 4 h 14"/>
                <a:gd name="T2" fmla="*/ 0 w 14"/>
                <a:gd name="T3" fmla="*/ 0 h 14"/>
                <a:gd name="T4" fmla="*/ 6 w 14"/>
                <a:gd name="T5" fmla="*/ 0 h 14"/>
                <a:gd name="T6" fmla="*/ 14 w 14"/>
                <a:gd name="T7" fmla="*/ 0 h 14"/>
                <a:gd name="T8" fmla="*/ 13 w 14"/>
                <a:gd name="T9" fmla="*/ 4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4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87" name="Freeform 383"/>
            <p:cNvSpPr>
              <a:spLocks/>
            </p:cNvSpPr>
            <p:nvPr/>
          </p:nvSpPr>
          <p:spPr bwMode="auto">
            <a:xfrm>
              <a:off x="4349" y="3186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6 w 13"/>
                <a:gd name="T5" fmla="*/ 0 h 14"/>
                <a:gd name="T6" fmla="*/ 13 w 13"/>
                <a:gd name="T7" fmla="*/ 1 h 14"/>
                <a:gd name="T8" fmla="*/ 13 w 13"/>
                <a:gd name="T9" fmla="*/ 4 h 14"/>
                <a:gd name="T10" fmla="*/ 13 w 13"/>
                <a:gd name="T11" fmla="*/ 14 h 14"/>
                <a:gd name="T12" fmla="*/ 7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3" y="1"/>
                  </a:lnTo>
                  <a:lnTo>
                    <a:pt x="13" y="4"/>
                  </a:lnTo>
                  <a:lnTo>
                    <a:pt x="13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88" name="Freeform 384"/>
            <p:cNvSpPr>
              <a:spLocks/>
            </p:cNvSpPr>
            <p:nvPr/>
          </p:nvSpPr>
          <p:spPr bwMode="auto">
            <a:xfrm>
              <a:off x="4543" y="3171"/>
              <a:ext cx="47" cy="37"/>
            </a:xfrm>
            <a:custGeom>
              <a:avLst/>
              <a:gdLst>
                <a:gd name="T0" fmla="*/ 0 w 47"/>
                <a:gd name="T1" fmla="*/ 36 h 37"/>
                <a:gd name="T2" fmla="*/ 0 w 47"/>
                <a:gd name="T3" fmla="*/ 28 h 37"/>
                <a:gd name="T4" fmla="*/ 1 w 47"/>
                <a:gd name="T5" fmla="*/ 22 h 37"/>
                <a:gd name="T6" fmla="*/ 0 w 47"/>
                <a:gd name="T7" fmla="*/ 13 h 37"/>
                <a:gd name="T8" fmla="*/ 1 w 47"/>
                <a:gd name="T9" fmla="*/ 8 h 37"/>
                <a:gd name="T10" fmla="*/ 0 w 47"/>
                <a:gd name="T11" fmla="*/ 0 h 37"/>
                <a:gd name="T12" fmla="*/ 14 w 47"/>
                <a:gd name="T13" fmla="*/ 0 h 37"/>
                <a:gd name="T14" fmla="*/ 26 w 47"/>
                <a:gd name="T15" fmla="*/ 1 h 37"/>
                <a:gd name="T16" fmla="*/ 36 w 47"/>
                <a:gd name="T17" fmla="*/ 1 h 37"/>
                <a:gd name="T18" fmla="*/ 47 w 47"/>
                <a:gd name="T19" fmla="*/ 1 h 37"/>
                <a:gd name="T20" fmla="*/ 45 w 47"/>
                <a:gd name="T21" fmla="*/ 8 h 37"/>
                <a:gd name="T22" fmla="*/ 47 w 47"/>
                <a:gd name="T23" fmla="*/ 14 h 37"/>
                <a:gd name="T24" fmla="*/ 45 w 47"/>
                <a:gd name="T25" fmla="*/ 19 h 37"/>
                <a:gd name="T26" fmla="*/ 47 w 47"/>
                <a:gd name="T27" fmla="*/ 27 h 37"/>
                <a:gd name="T28" fmla="*/ 46 w 47"/>
                <a:gd name="T29" fmla="*/ 37 h 37"/>
                <a:gd name="T30" fmla="*/ 0 w 47"/>
                <a:gd name="T31" fmla="*/ 36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37"/>
                <a:gd name="T50" fmla="*/ 47 w 47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37">
                  <a:moveTo>
                    <a:pt x="0" y="36"/>
                  </a:moveTo>
                  <a:lnTo>
                    <a:pt x="0" y="28"/>
                  </a:lnTo>
                  <a:lnTo>
                    <a:pt x="1" y="22"/>
                  </a:lnTo>
                  <a:lnTo>
                    <a:pt x="0" y="13"/>
                  </a:lnTo>
                  <a:lnTo>
                    <a:pt x="1" y="8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1"/>
                  </a:lnTo>
                  <a:lnTo>
                    <a:pt x="36" y="1"/>
                  </a:lnTo>
                  <a:lnTo>
                    <a:pt x="47" y="1"/>
                  </a:lnTo>
                  <a:lnTo>
                    <a:pt x="45" y="8"/>
                  </a:lnTo>
                  <a:lnTo>
                    <a:pt x="47" y="14"/>
                  </a:lnTo>
                  <a:lnTo>
                    <a:pt x="45" y="19"/>
                  </a:lnTo>
                  <a:lnTo>
                    <a:pt x="47" y="27"/>
                  </a:lnTo>
                  <a:lnTo>
                    <a:pt x="46" y="37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89" name="Freeform 385"/>
            <p:cNvSpPr>
              <a:spLocks/>
            </p:cNvSpPr>
            <p:nvPr/>
          </p:nvSpPr>
          <p:spPr bwMode="auto">
            <a:xfrm>
              <a:off x="4551" y="3175"/>
              <a:ext cx="13" cy="12"/>
            </a:xfrm>
            <a:custGeom>
              <a:avLst/>
              <a:gdLst>
                <a:gd name="T0" fmla="*/ 0 w 13"/>
                <a:gd name="T1" fmla="*/ 3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4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0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90" name="Freeform 386"/>
            <p:cNvSpPr>
              <a:spLocks/>
            </p:cNvSpPr>
            <p:nvPr/>
          </p:nvSpPr>
          <p:spPr bwMode="auto">
            <a:xfrm>
              <a:off x="4570" y="3175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91" name="Freeform 387"/>
            <p:cNvSpPr>
              <a:spLocks/>
            </p:cNvSpPr>
            <p:nvPr/>
          </p:nvSpPr>
          <p:spPr bwMode="auto">
            <a:xfrm>
              <a:off x="4570" y="3190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1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92" name="Freeform 388"/>
            <p:cNvSpPr>
              <a:spLocks/>
            </p:cNvSpPr>
            <p:nvPr/>
          </p:nvSpPr>
          <p:spPr bwMode="auto">
            <a:xfrm>
              <a:off x="4551" y="3190"/>
              <a:ext cx="13" cy="13"/>
            </a:xfrm>
            <a:custGeom>
              <a:avLst/>
              <a:gdLst>
                <a:gd name="T0" fmla="*/ 0 w 13"/>
                <a:gd name="T1" fmla="*/ 4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1 h 13"/>
                <a:gd name="T8" fmla="*/ 12 w 13"/>
                <a:gd name="T9" fmla="*/ 4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12" y="4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93" name="Freeform 389"/>
            <p:cNvSpPr>
              <a:spLocks/>
            </p:cNvSpPr>
            <p:nvPr/>
          </p:nvSpPr>
          <p:spPr bwMode="auto">
            <a:xfrm>
              <a:off x="4403" y="3171"/>
              <a:ext cx="54" cy="55"/>
            </a:xfrm>
            <a:custGeom>
              <a:avLst/>
              <a:gdLst>
                <a:gd name="T0" fmla="*/ 1 w 54"/>
                <a:gd name="T1" fmla="*/ 45 h 55"/>
                <a:gd name="T2" fmla="*/ 0 w 54"/>
                <a:gd name="T3" fmla="*/ 35 h 55"/>
                <a:gd name="T4" fmla="*/ 2 w 54"/>
                <a:gd name="T5" fmla="*/ 28 h 55"/>
                <a:gd name="T6" fmla="*/ 1 w 54"/>
                <a:gd name="T7" fmla="*/ 18 h 55"/>
                <a:gd name="T8" fmla="*/ 3 w 54"/>
                <a:gd name="T9" fmla="*/ 8 h 55"/>
                <a:gd name="T10" fmla="*/ 2 w 54"/>
                <a:gd name="T11" fmla="*/ 0 h 55"/>
                <a:gd name="T12" fmla="*/ 16 w 54"/>
                <a:gd name="T13" fmla="*/ 0 h 55"/>
                <a:gd name="T14" fmla="*/ 30 w 54"/>
                <a:gd name="T15" fmla="*/ 1 h 55"/>
                <a:gd name="T16" fmla="*/ 41 w 54"/>
                <a:gd name="T17" fmla="*/ 1 h 55"/>
                <a:gd name="T18" fmla="*/ 52 w 54"/>
                <a:gd name="T19" fmla="*/ 1 h 55"/>
                <a:gd name="T20" fmla="*/ 51 w 54"/>
                <a:gd name="T21" fmla="*/ 8 h 55"/>
                <a:gd name="T22" fmla="*/ 53 w 54"/>
                <a:gd name="T23" fmla="*/ 15 h 55"/>
                <a:gd name="T24" fmla="*/ 52 w 54"/>
                <a:gd name="T25" fmla="*/ 25 h 55"/>
                <a:gd name="T26" fmla="*/ 54 w 54"/>
                <a:gd name="T27" fmla="*/ 35 h 55"/>
                <a:gd name="T28" fmla="*/ 52 w 54"/>
                <a:gd name="T29" fmla="*/ 43 h 55"/>
                <a:gd name="T30" fmla="*/ 52 w 54"/>
                <a:gd name="T31" fmla="*/ 51 h 55"/>
                <a:gd name="T32" fmla="*/ 53 w 54"/>
                <a:gd name="T33" fmla="*/ 55 h 55"/>
                <a:gd name="T34" fmla="*/ 33 w 54"/>
                <a:gd name="T35" fmla="*/ 54 h 55"/>
                <a:gd name="T36" fmla="*/ 16 w 54"/>
                <a:gd name="T37" fmla="*/ 54 h 55"/>
                <a:gd name="T38" fmla="*/ 0 w 54"/>
                <a:gd name="T39" fmla="*/ 54 h 55"/>
                <a:gd name="T40" fmla="*/ 1 w 54"/>
                <a:gd name="T41" fmla="*/ 45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4"/>
                <a:gd name="T64" fmla="*/ 0 h 55"/>
                <a:gd name="T65" fmla="*/ 54 w 54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4" h="55">
                  <a:moveTo>
                    <a:pt x="1" y="45"/>
                  </a:moveTo>
                  <a:lnTo>
                    <a:pt x="0" y="35"/>
                  </a:lnTo>
                  <a:lnTo>
                    <a:pt x="2" y="28"/>
                  </a:lnTo>
                  <a:lnTo>
                    <a:pt x="1" y="18"/>
                  </a:lnTo>
                  <a:lnTo>
                    <a:pt x="3" y="8"/>
                  </a:lnTo>
                  <a:lnTo>
                    <a:pt x="2" y="0"/>
                  </a:lnTo>
                  <a:lnTo>
                    <a:pt x="16" y="0"/>
                  </a:lnTo>
                  <a:lnTo>
                    <a:pt x="30" y="1"/>
                  </a:lnTo>
                  <a:lnTo>
                    <a:pt x="41" y="1"/>
                  </a:lnTo>
                  <a:lnTo>
                    <a:pt x="52" y="1"/>
                  </a:lnTo>
                  <a:lnTo>
                    <a:pt x="51" y="8"/>
                  </a:lnTo>
                  <a:lnTo>
                    <a:pt x="53" y="15"/>
                  </a:lnTo>
                  <a:lnTo>
                    <a:pt x="52" y="25"/>
                  </a:lnTo>
                  <a:lnTo>
                    <a:pt x="54" y="35"/>
                  </a:lnTo>
                  <a:lnTo>
                    <a:pt x="52" y="43"/>
                  </a:lnTo>
                  <a:lnTo>
                    <a:pt x="52" y="51"/>
                  </a:lnTo>
                  <a:lnTo>
                    <a:pt x="53" y="55"/>
                  </a:lnTo>
                  <a:lnTo>
                    <a:pt x="33" y="54"/>
                  </a:lnTo>
                  <a:lnTo>
                    <a:pt x="16" y="54"/>
                  </a:lnTo>
                  <a:lnTo>
                    <a:pt x="0" y="54"/>
                  </a:lnTo>
                  <a:lnTo>
                    <a:pt x="1" y="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94" name="Freeform 390"/>
            <p:cNvSpPr>
              <a:spLocks/>
            </p:cNvSpPr>
            <p:nvPr/>
          </p:nvSpPr>
          <p:spPr bwMode="auto">
            <a:xfrm>
              <a:off x="4462" y="3172"/>
              <a:ext cx="54" cy="55"/>
            </a:xfrm>
            <a:custGeom>
              <a:avLst/>
              <a:gdLst>
                <a:gd name="T0" fmla="*/ 1 w 54"/>
                <a:gd name="T1" fmla="*/ 46 h 55"/>
                <a:gd name="T2" fmla="*/ 0 w 54"/>
                <a:gd name="T3" fmla="*/ 36 h 55"/>
                <a:gd name="T4" fmla="*/ 3 w 54"/>
                <a:gd name="T5" fmla="*/ 29 h 55"/>
                <a:gd name="T6" fmla="*/ 1 w 54"/>
                <a:gd name="T7" fmla="*/ 18 h 55"/>
                <a:gd name="T8" fmla="*/ 3 w 54"/>
                <a:gd name="T9" fmla="*/ 8 h 55"/>
                <a:gd name="T10" fmla="*/ 1 w 54"/>
                <a:gd name="T11" fmla="*/ 0 h 55"/>
                <a:gd name="T12" fmla="*/ 16 w 54"/>
                <a:gd name="T13" fmla="*/ 0 h 55"/>
                <a:gd name="T14" fmla="*/ 29 w 54"/>
                <a:gd name="T15" fmla="*/ 1 h 55"/>
                <a:gd name="T16" fmla="*/ 42 w 54"/>
                <a:gd name="T17" fmla="*/ 2 h 55"/>
                <a:gd name="T18" fmla="*/ 52 w 54"/>
                <a:gd name="T19" fmla="*/ 2 h 55"/>
                <a:gd name="T20" fmla="*/ 51 w 54"/>
                <a:gd name="T21" fmla="*/ 9 h 55"/>
                <a:gd name="T22" fmla="*/ 52 w 54"/>
                <a:gd name="T23" fmla="*/ 16 h 55"/>
                <a:gd name="T24" fmla="*/ 51 w 54"/>
                <a:gd name="T25" fmla="*/ 26 h 55"/>
                <a:gd name="T26" fmla="*/ 54 w 54"/>
                <a:gd name="T27" fmla="*/ 36 h 55"/>
                <a:gd name="T28" fmla="*/ 51 w 54"/>
                <a:gd name="T29" fmla="*/ 44 h 55"/>
                <a:gd name="T30" fmla="*/ 51 w 54"/>
                <a:gd name="T31" fmla="*/ 51 h 55"/>
                <a:gd name="T32" fmla="*/ 52 w 54"/>
                <a:gd name="T33" fmla="*/ 55 h 55"/>
                <a:gd name="T34" fmla="*/ 33 w 54"/>
                <a:gd name="T35" fmla="*/ 55 h 55"/>
                <a:gd name="T36" fmla="*/ 16 w 54"/>
                <a:gd name="T37" fmla="*/ 55 h 55"/>
                <a:gd name="T38" fmla="*/ 0 w 54"/>
                <a:gd name="T39" fmla="*/ 55 h 55"/>
                <a:gd name="T40" fmla="*/ 1 w 54"/>
                <a:gd name="T41" fmla="*/ 46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4"/>
                <a:gd name="T64" fmla="*/ 0 h 55"/>
                <a:gd name="T65" fmla="*/ 54 w 54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4" h="55">
                  <a:moveTo>
                    <a:pt x="1" y="46"/>
                  </a:moveTo>
                  <a:lnTo>
                    <a:pt x="0" y="36"/>
                  </a:lnTo>
                  <a:lnTo>
                    <a:pt x="3" y="29"/>
                  </a:lnTo>
                  <a:lnTo>
                    <a:pt x="1" y="18"/>
                  </a:lnTo>
                  <a:lnTo>
                    <a:pt x="3" y="8"/>
                  </a:lnTo>
                  <a:lnTo>
                    <a:pt x="1" y="0"/>
                  </a:lnTo>
                  <a:lnTo>
                    <a:pt x="16" y="0"/>
                  </a:lnTo>
                  <a:lnTo>
                    <a:pt x="29" y="1"/>
                  </a:lnTo>
                  <a:lnTo>
                    <a:pt x="42" y="2"/>
                  </a:lnTo>
                  <a:lnTo>
                    <a:pt x="52" y="2"/>
                  </a:lnTo>
                  <a:lnTo>
                    <a:pt x="51" y="9"/>
                  </a:lnTo>
                  <a:lnTo>
                    <a:pt x="52" y="16"/>
                  </a:lnTo>
                  <a:lnTo>
                    <a:pt x="51" y="26"/>
                  </a:lnTo>
                  <a:lnTo>
                    <a:pt x="54" y="36"/>
                  </a:lnTo>
                  <a:lnTo>
                    <a:pt x="51" y="44"/>
                  </a:lnTo>
                  <a:lnTo>
                    <a:pt x="51" y="51"/>
                  </a:lnTo>
                  <a:lnTo>
                    <a:pt x="52" y="55"/>
                  </a:lnTo>
                  <a:lnTo>
                    <a:pt x="33" y="55"/>
                  </a:lnTo>
                  <a:lnTo>
                    <a:pt x="16" y="55"/>
                  </a:lnTo>
                  <a:lnTo>
                    <a:pt x="0" y="55"/>
                  </a:lnTo>
                  <a:lnTo>
                    <a:pt x="1" y="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95" name="Freeform 391"/>
            <p:cNvSpPr>
              <a:spLocks/>
            </p:cNvSpPr>
            <p:nvPr/>
          </p:nvSpPr>
          <p:spPr bwMode="auto">
            <a:xfrm>
              <a:off x="4474" y="3175"/>
              <a:ext cx="37" cy="25"/>
            </a:xfrm>
            <a:custGeom>
              <a:avLst/>
              <a:gdLst>
                <a:gd name="T0" fmla="*/ 35 w 37"/>
                <a:gd name="T1" fmla="*/ 0 h 25"/>
                <a:gd name="T2" fmla="*/ 0 w 37"/>
                <a:gd name="T3" fmla="*/ 1 h 25"/>
                <a:gd name="T4" fmla="*/ 29 w 37"/>
                <a:gd name="T5" fmla="*/ 3 h 25"/>
                <a:gd name="T6" fmla="*/ 31 w 37"/>
                <a:gd name="T7" fmla="*/ 6 h 25"/>
                <a:gd name="T8" fmla="*/ 34 w 37"/>
                <a:gd name="T9" fmla="*/ 15 h 25"/>
                <a:gd name="T10" fmla="*/ 35 w 37"/>
                <a:gd name="T11" fmla="*/ 25 h 25"/>
                <a:gd name="T12" fmla="*/ 37 w 37"/>
                <a:gd name="T13" fmla="*/ 13 h 25"/>
                <a:gd name="T14" fmla="*/ 35 w 37"/>
                <a:gd name="T15" fmla="*/ 6 h 25"/>
                <a:gd name="T16" fmla="*/ 35 w 37"/>
                <a:gd name="T17" fmla="*/ 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7"/>
                <a:gd name="T28" fmla="*/ 0 h 25"/>
                <a:gd name="T29" fmla="*/ 37 w 37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7" h="25">
                  <a:moveTo>
                    <a:pt x="35" y="0"/>
                  </a:moveTo>
                  <a:lnTo>
                    <a:pt x="0" y="1"/>
                  </a:lnTo>
                  <a:lnTo>
                    <a:pt x="29" y="3"/>
                  </a:lnTo>
                  <a:lnTo>
                    <a:pt x="31" y="6"/>
                  </a:lnTo>
                  <a:lnTo>
                    <a:pt x="34" y="15"/>
                  </a:lnTo>
                  <a:lnTo>
                    <a:pt x="35" y="25"/>
                  </a:lnTo>
                  <a:lnTo>
                    <a:pt x="37" y="13"/>
                  </a:lnTo>
                  <a:lnTo>
                    <a:pt x="35" y="6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96" name="Freeform 392"/>
            <p:cNvSpPr>
              <a:spLocks/>
            </p:cNvSpPr>
            <p:nvPr/>
          </p:nvSpPr>
          <p:spPr bwMode="auto">
            <a:xfrm>
              <a:off x="4469" y="3213"/>
              <a:ext cx="15" cy="11"/>
            </a:xfrm>
            <a:custGeom>
              <a:avLst/>
              <a:gdLst>
                <a:gd name="T0" fmla="*/ 15 w 15"/>
                <a:gd name="T1" fmla="*/ 10 h 11"/>
                <a:gd name="T2" fmla="*/ 1 w 15"/>
                <a:gd name="T3" fmla="*/ 11 h 11"/>
                <a:gd name="T4" fmla="*/ 0 w 15"/>
                <a:gd name="T5" fmla="*/ 0 h 11"/>
                <a:gd name="T6" fmla="*/ 3 w 15"/>
                <a:gd name="T7" fmla="*/ 9 h 11"/>
                <a:gd name="T8" fmla="*/ 15 w 15"/>
                <a:gd name="T9" fmla="*/ 1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11"/>
                <a:gd name="T17" fmla="*/ 15 w 15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11">
                  <a:moveTo>
                    <a:pt x="15" y="10"/>
                  </a:moveTo>
                  <a:lnTo>
                    <a:pt x="1" y="11"/>
                  </a:lnTo>
                  <a:lnTo>
                    <a:pt x="0" y="0"/>
                  </a:lnTo>
                  <a:lnTo>
                    <a:pt x="3" y="9"/>
                  </a:lnTo>
                  <a:lnTo>
                    <a:pt x="15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97" name="Freeform 393"/>
            <p:cNvSpPr>
              <a:spLocks/>
            </p:cNvSpPr>
            <p:nvPr/>
          </p:nvSpPr>
          <p:spPr bwMode="auto">
            <a:xfrm>
              <a:off x="4469" y="3200"/>
              <a:ext cx="8" cy="5"/>
            </a:xfrm>
            <a:custGeom>
              <a:avLst/>
              <a:gdLst>
                <a:gd name="T0" fmla="*/ 6 w 8"/>
                <a:gd name="T1" fmla="*/ 0 h 5"/>
                <a:gd name="T2" fmla="*/ 8 w 8"/>
                <a:gd name="T3" fmla="*/ 3 h 5"/>
                <a:gd name="T4" fmla="*/ 2 w 8"/>
                <a:gd name="T5" fmla="*/ 5 h 5"/>
                <a:gd name="T6" fmla="*/ 0 w 8"/>
                <a:gd name="T7" fmla="*/ 2 h 5"/>
                <a:gd name="T8" fmla="*/ 3 w 8"/>
                <a:gd name="T9" fmla="*/ 0 h 5"/>
                <a:gd name="T10" fmla="*/ 6 w 8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"/>
                <a:gd name="T19" fmla="*/ 0 h 5"/>
                <a:gd name="T20" fmla="*/ 8 w 8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" h="5">
                  <a:moveTo>
                    <a:pt x="6" y="0"/>
                  </a:moveTo>
                  <a:lnTo>
                    <a:pt x="8" y="3"/>
                  </a:lnTo>
                  <a:lnTo>
                    <a:pt x="2" y="5"/>
                  </a:lnTo>
                  <a:lnTo>
                    <a:pt x="0" y="2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98" name="Freeform 394"/>
            <p:cNvSpPr>
              <a:spLocks/>
            </p:cNvSpPr>
            <p:nvPr/>
          </p:nvSpPr>
          <p:spPr bwMode="auto">
            <a:xfrm>
              <a:off x="4307" y="2981"/>
              <a:ext cx="317" cy="26"/>
            </a:xfrm>
            <a:custGeom>
              <a:avLst/>
              <a:gdLst>
                <a:gd name="T0" fmla="*/ 0 w 317"/>
                <a:gd name="T1" fmla="*/ 13 h 26"/>
                <a:gd name="T2" fmla="*/ 24 w 317"/>
                <a:gd name="T3" fmla="*/ 11 h 26"/>
                <a:gd name="T4" fmla="*/ 52 w 317"/>
                <a:gd name="T5" fmla="*/ 10 h 26"/>
                <a:gd name="T6" fmla="*/ 96 w 317"/>
                <a:gd name="T7" fmla="*/ 9 h 26"/>
                <a:gd name="T8" fmla="*/ 147 w 317"/>
                <a:gd name="T9" fmla="*/ 7 h 26"/>
                <a:gd name="T10" fmla="*/ 178 w 317"/>
                <a:gd name="T11" fmla="*/ 6 h 26"/>
                <a:gd name="T12" fmla="*/ 212 w 317"/>
                <a:gd name="T13" fmla="*/ 5 h 26"/>
                <a:gd name="T14" fmla="*/ 247 w 317"/>
                <a:gd name="T15" fmla="*/ 3 h 26"/>
                <a:gd name="T16" fmla="*/ 278 w 317"/>
                <a:gd name="T17" fmla="*/ 2 h 26"/>
                <a:gd name="T18" fmla="*/ 300 w 317"/>
                <a:gd name="T19" fmla="*/ 1 h 26"/>
                <a:gd name="T20" fmla="*/ 317 w 317"/>
                <a:gd name="T21" fmla="*/ 0 h 26"/>
                <a:gd name="T22" fmla="*/ 317 w 317"/>
                <a:gd name="T23" fmla="*/ 7 h 26"/>
                <a:gd name="T24" fmla="*/ 316 w 317"/>
                <a:gd name="T25" fmla="*/ 13 h 26"/>
                <a:gd name="T26" fmla="*/ 315 w 317"/>
                <a:gd name="T27" fmla="*/ 18 h 26"/>
                <a:gd name="T28" fmla="*/ 286 w 317"/>
                <a:gd name="T29" fmla="*/ 19 h 26"/>
                <a:gd name="T30" fmla="*/ 263 w 317"/>
                <a:gd name="T31" fmla="*/ 19 h 26"/>
                <a:gd name="T32" fmla="*/ 235 w 317"/>
                <a:gd name="T33" fmla="*/ 21 h 26"/>
                <a:gd name="T34" fmla="*/ 196 w 317"/>
                <a:gd name="T35" fmla="*/ 21 h 26"/>
                <a:gd name="T36" fmla="*/ 165 w 317"/>
                <a:gd name="T37" fmla="*/ 23 h 26"/>
                <a:gd name="T38" fmla="*/ 129 w 317"/>
                <a:gd name="T39" fmla="*/ 23 h 26"/>
                <a:gd name="T40" fmla="*/ 99 w 317"/>
                <a:gd name="T41" fmla="*/ 25 h 26"/>
                <a:gd name="T42" fmla="*/ 72 w 317"/>
                <a:gd name="T43" fmla="*/ 25 h 26"/>
                <a:gd name="T44" fmla="*/ 42 w 317"/>
                <a:gd name="T45" fmla="*/ 25 h 26"/>
                <a:gd name="T46" fmla="*/ 20 w 317"/>
                <a:gd name="T47" fmla="*/ 26 h 26"/>
                <a:gd name="T48" fmla="*/ 1 w 317"/>
                <a:gd name="T49" fmla="*/ 25 h 26"/>
                <a:gd name="T50" fmla="*/ 0 w 317"/>
                <a:gd name="T51" fmla="*/ 13 h 2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17"/>
                <a:gd name="T79" fmla="*/ 0 h 26"/>
                <a:gd name="T80" fmla="*/ 317 w 317"/>
                <a:gd name="T81" fmla="*/ 26 h 2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17" h="26">
                  <a:moveTo>
                    <a:pt x="0" y="13"/>
                  </a:moveTo>
                  <a:lnTo>
                    <a:pt x="24" y="11"/>
                  </a:lnTo>
                  <a:lnTo>
                    <a:pt x="52" y="10"/>
                  </a:lnTo>
                  <a:lnTo>
                    <a:pt x="96" y="9"/>
                  </a:lnTo>
                  <a:lnTo>
                    <a:pt x="147" y="7"/>
                  </a:lnTo>
                  <a:lnTo>
                    <a:pt x="178" y="6"/>
                  </a:lnTo>
                  <a:lnTo>
                    <a:pt x="212" y="5"/>
                  </a:lnTo>
                  <a:lnTo>
                    <a:pt x="247" y="3"/>
                  </a:lnTo>
                  <a:lnTo>
                    <a:pt x="278" y="2"/>
                  </a:lnTo>
                  <a:lnTo>
                    <a:pt x="300" y="1"/>
                  </a:lnTo>
                  <a:lnTo>
                    <a:pt x="317" y="0"/>
                  </a:lnTo>
                  <a:lnTo>
                    <a:pt x="317" y="7"/>
                  </a:lnTo>
                  <a:lnTo>
                    <a:pt x="316" y="13"/>
                  </a:lnTo>
                  <a:lnTo>
                    <a:pt x="315" y="18"/>
                  </a:lnTo>
                  <a:lnTo>
                    <a:pt x="286" y="19"/>
                  </a:lnTo>
                  <a:lnTo>
                    <a:pt x="263" y="19"/>
                  </a:lnTo>
                  <a:lnTo>
                    <a:pt x="235" y="21"/>
                  </a:lnTo>
                  <a:lnTo>
                    <a:pt x="196" y="21"/>
                  </a:lnTo>
                  <a:lnTo>
                    <a:pt x="165" y="23"/>
                  </a:lnTo>
                  <a:lnTo>
                    <a:pt x="129" y="23"/>
                  </a:lnTo>
                  <a:lnTo>
                    <a:pt x="99" y="25"/>
                  </a:lnTo>
                  <a:lnTo>
                    <a:pt x="72" y="25"/>
                  </a:lnTo>
                  <a:lnTo>
                    <a:pt x="42" y="25"/>
                  </a:lnTo>
                  <a:lnTo>
                    <a:pt x="20" y="26"/>
                  </a:lnTo>
                  <a:lnTo>
                    <a:pt x="1" y="25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99" name="Freeform 395"/>
            <p:cNvSpPr>
              <a:spLocks/>
            </p:cNvSpPr>
            <p:nvPr/>
          </p:nvSpPr>
          <p:spPr bwMode="auto">
            <a:xfrm>
              <a:off x="4630" y="2982"/>
              <a:ext cx="68" cy="32"/>
            </a:xfrm>
            <a:custGeom>
              <a:avLst/>
              <a:gdLst>
                <a:gd name="T0" fmla="*/ 2 w 68"/>
                <a:gd name="T1" fmla="*/ 0 h 32"/>
                <a:gd name="T2" fmla="*/ 15 w 68"/>
                <a:gd name="T3" fmla="*/ 3 h 32"/>
                <a:gd name="T4" fmla="*/ 28 w 68"/>
                <a:gd name="T5" fmla="*/ 7 h 32"/>
                <a:gd name="T6" fmla="*/ 42 w 68"/>
                <a:gd name="T7" fmla="*/ 11 h 32"/>
                <a:gd name="T8" fmla="*/ 54 w 68"/>
                <a:gd name="T9" fmla="*/ 18 h 32"/>
                <a:gd name="T10" fmla="*/ 68 w 68"/>
                <a:gd name="T11" fmla="*/ 23 h 32"/>
                <a:gd name="T12" fmla="*/ 67 w 68"/>
                <a:gd name="T13" fmla="*/ 32 h 32"/>
                <a:gd name="T14" fmla="*/ 52 w 68"/>
                <a:gd name="T15" fmla="*/ 28 h 32"/>
                <a:gd name="T16" fmla="*/ 33 w 68"/>
                <a:gd name="T17" fmla="*/ 22 h 32"/>
                <a:gd name="T18" fmla="*/ 19 w 68"/>
                <a:gd name="T19" fmla="*/ 19 h 32"/>
                <a:gd name="T20" fmla="*/ 6 w 68"/>
                <a:gd name="T21" fmla="*/ 17 h 32"/>
                <a:gd name="T22" fmla="*/ 0 w 68"/>
                <a:gd name="T23" fmla="*/ 16 h 32"/>
                <a:gd name="T24" fmla="*/ 2 w 68"/>
                <a:gd name="T25" fmla="*/ 6 h 32"/>
                <a:gd name="T26" fmla="*/ 2 w 68"/>
                <a:gd name="T27" fmla="*/ 0 h 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8"/>
                <a:gd name="T43" fmla="*/ 0 h 32"/>
                <a:gd name="T44" fmla="*/ 68 w 68"/>
                <a:gd name="T45" fmla="*/ 32 h 3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8" h="32">
                  <a:moveTo>
                    <a:pt x="2" y="0"/>
                  </a:moveTo>
                  <a:lnTo>
                    <a:pt x="15" y="3"/>
                  </a:lnTo>
                  <a:lnTo>
                    <a:pt x="28" y="7"/>
                  </a:lnTo>
                  <a:lnTo>
                    <a:pt x="42" y="11"/>
                  </a:lnTo>
                  <a:lnTo>
                    <a:pt x="54" y="18"/>
                  </a:lnTo>
                  <a:lnTo>
                    <a:pt x="68" y="23"/>
                  </a:lnTo>
                  <a:lnTo>
                    <a:pt x="67" y="32"/>
                  </a:lnTo>
                  <a:lnTo>
                    <a:pt x="52" y="28"/>
                  </a:lnTo>
                  <a:lnTo>
                    <a:pt x="33" y="22"/>
                  </a:lnTo>
                  <a:lnTo>
                    <a:pt x="19" y="19"/>
                  </a:lnTo>
                  <a:lnTo>
                    <a:pt x="6" y="17"/>
                  </a:lnTo>
                  <a:lnTo>
                    <a:pt x="0" y="16"/>
                  </a:lnTo>
                  <a:lnTo>
                    <a:pt x="2" y="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00" name="Freeform 396"/>
            <p:cNvSpPr>
              <a:spLocks/>
            </p:cNvSpPr>
            <p:nvPr/>
          </p:nvSpPr>
          <p:spPr bwMode="auto">
            <a:xfrm>
              <a:off x="4302" y="3011"/>
              <a:ext cx="10" cy="20"/>
            </a:xfrm>
            <a:custGeom>
              <a:avLst/>
              <a:gdLst>
                <a:gd name="T0" fmla="*/ 8 w 10"/>
                <a:gd name="T1" fmla="*/ 1 h 20"/>
                <a:gd name="T2" fmla="*/ 0 w 10"/>
                <a:gd name="T3" fmla="*/ 0 h 20"/>
                <a:gd name="T4" fmla="*/ 4 w 10"/>
                <a:gd name="T5" fmla="*/ 3 h 20"/>
                <a:gd name="T6" fmla="*/ 10 w 10"/>
                <a:gd name="T7" fmla="*/ 20 h 20"/>
                <a:gd name="T8" fmla="*/ 8 w 10"/>
                <a:gd name="T9" fmla="*/ 1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20"/>
                <a:gd name="T17" fmla="*/ 10 w 10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20">
                  <a:moveTo>
                    <a:pt x="8" y="1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10" y="20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01" name="Freeform 397"/>
            <p:cNvSpPr>
              <a:spLocks/>
            </p:cNvSpPr>
            <p:nvPr/>
          </p:nvSpPr>
          <p:spPr bwMode="auto">
            <a:xfrm>
              <a:off x="4702" y="3009"/>
              <a:ext cx="11" cy="41"/>
            </a:xfrm>
            <a:custGeom>
              <a:avLst/>
              <a:gdLst>
                <a:gd name="T0" fmla="*/ 0 w 11"/>
                <a:gd name="T1" fmla="*/ 14 h 41"/>
                <a:gd name="T2" fmla="*/ 6 w 11"/>
                <a:gd name="T3" fmla="*/ 11 h 41"/>
                <a:gd name="T4" fmla="*/ 8 w 11"/>
                <a:gd name="T5" fmla="*/ 0 h 41"/>
                <a:gd name="T6" fmla="*/ 11 w 11"/>
                <a:gd name="T7" fmla="*/ 14 h 41"/>
                <a:gd name="T8" fmla="*/ 5 w 11"/>
                <a:gd name="T9" fmla="*/ 16 h 41"/>
                <a:gd name="T10" fmla="*/ 1 w 11"/>
                <a:gd name="T11" fmla="*/ 41 h 41"/>
                <a:gd name="T12" fmla="*/ 0 w 11"/>
                <a:gd name="T13" fmla="*/ 14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"/>
                <a:gd name="T22" fmla="*/ 0 h 41"/>
                <a:gd name="T23" fmla="*/ 11 w 11"/>
                <a:gd name="T24" fmla="*/ 41 h 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" h="41">
                  <a:moveTo>
                    <a:pt x="0" y="14"/>
                  </a:moveTo>
                  <a:lnTo>
                    <a:pt x="6" y="11"/>
                  </a:lnTo>
                  <a:lnTo>
                    <a:pt x="8" y="0"/>
                  </a:lnTo>
                  <a:lnTo>
                    <a:pt x="11" y="14"/>
                  </a:lnTo>
                  <a:lnTo>
                    <a:pt x="5" y="16"/>
                  </a:lnTo>
                  <a:lnTo>
                    <a:pt x="1" y="41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02" name="Freeform 398"/>
            <p:cNvSpPr>
              <a:spLocks/>
            </p:cNvSpPr>
            <p:nvPr/>
          </p:nvSpPr>
          <p:spPr bwMode="auto">
            <a:xfrm>
              <a:off x="4578" y="2969"/>
              <a:ext cx="94" cy="16"/>
            </a:xfrm>
            <a:custGeom>
              <a:avLst/>
              <a:gdLst>
                <a:gd name="T0" fmla="*/ 94 w 94"/>
                <a:gd name="T1" fmla="*/ 16 h 16"/>
                <a:gd name="T2" fmla="*/ 51 w 94"/>
                <a:gd name="T3" fmla="*/ 4 h 16"/>
                <a:gd name="T4" fmla="*/ 43 w 94"/>
                <a:gd name="T5" fmla="*/ 5 h 16"/>
                <a:gd name="T6" fmla="*/ 0 w 94"/>
                <a:gd name="T7" fmla="*/ 6 h 16"/>
                <a:gd name="T8" fmla="*/ 51 w 94"/>
                <a:gd name="T9" fmla="*/ 0 h 16"/>
                <a:gd name="T10" fmla="*/ 94 w 94"/>
                <a:gd name="T11" fmla="*/ 16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4"/>
                <a:gd name="T19" fmla="*/ 0 h 16"/>
                <a:gd name="T20" fmla="*/ 94 w 94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4" h="16">
                  <a:moveTo>
                    <a:pt x="94" y="16"/>
                  </a:moveTo>
                  <a:lnTo>
                    <a:pt x="51" y="4"/>
                  </a:lnTo>
                  <a:lnTo>
                    <a:pt x="43" y="5"/>
                  </a:lnTo>
                  <a:lnTo>
                    <a:pt x="0" y="6"/>
                  </a:lnTo>
                  <a:lnTo>
                    <a:pt x="51" y="0"/>
                  </a:lnTo>
                  <a:lnTo>
                    <a:pt x="94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03" name="Freeform 399"/>
            <p:cNvSpPr>
              <a:spLocks/>
            </p:cNvSpPr>
            <p:nvPr/>
          </p:nvSpPr>
          <p:spPr bwMode="auto">
            <a:xfrm>
              <a:off x="4418" y="2975"/>
              <a:ext cx="73" cy="7"/>
            </a:xfrm>
            <a:custGeom>
              <a:avLst/>
              <a:gdLst>
                <a:gd name="T0" fmla="*/ 73 w 73"/>
                <a:gd name="T1" fmla="*/ 0 h 7"/>
                <a:gd name="T2" fmla="*/ 73 w 73"/>
                <a:gd name="T3" fmla="*/ 4 h 7"/>
                <a:gd name="T4" fmla="*/ 0 w 73"/>
                <a:gd name="T5" fmla="*/ 7 h 7"/>
                <a:gd name="T6" fmla="*/ 73 w 73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7"/>
                <a:gd name="T14" fmla="*/ 73 w 73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7">
                  <a:moveTo>
                    <a:pt x="73" y="0"/>
                  </a:moveTo>
                  <a:lnTo>
                    <a:pt x="73" y="4"/>
                  </a:lnTo>
                  <a:lnTo>
                    <a:pt x="0" y="7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04" name="Freeform 400"/>
            <p:cNvSpPr>
              <a:spLocks/>
            </p:cNvSpPr>
            <p:nvPr/>
          </p:nvSpPr>
          <p:spPr bwMode="auto">
            <a:xfrm>
              <a:off x="4497" y="2948"/>
              <a:ext cx="59" cy="8"/>
            </a:xfrm>
            <a:custGeom>
              <a:avLst/>
              <a:gdLst>
                <a:gd name="T0" fmla="*/ 59 w 59"/>
                <a:gd name="T1" fmla="*/ 8 h 8"/>
                <a:gd name="T2" fmla="*/ 36 w 59"/>
                <a:gd name="T3" fmla="*/ 4 h 8"/>
                <a:gd name="T4" fmla="*/ 0 w 59"/>
                <a:gd name="T5" fmla="*/ 8 h 8"/>
                <a:gd name="T6" fmla="*/ 36 w 59"/>
                <a:gd name="T7" fmla="*/ 0 h 8"/>
                <a:gd name="T8" fmla="*/ 59 w 59"/>
                <a:gd name="T9" fmla="*/ 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8"/>
                <a:gd name="T17" fmla="*/ 59 w 59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8">
                  <a:moveTo>
                    <a:pt x="59" y="8"/>
                  </a:moveTo>
                  <a:lnTo>
                    <a:pt x="36" y="4"/>
                  </a:lnTo>
                  <a:lnTo>
                    <a:pt x="0" y="8"/>
                  </a:lnTo>
                  <a:lnTo>
                    <a:pt x="36" y="0"/>
                  </a:lnTo>
                  <a:lnTo>
                    <a:pt x="5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05" name="Freeform 401"/>
            <p:cNvSpPr>
              <a:spLocks/>
            </p:cNvSpPr>
            <p:nvPr/>
          </p:nvSpPr>
          <p:spPr bwMode="auto">
            <a:xfrm>
              <a:off x="4295" y="2985"/>
              <a:ext cx="22" cy="15"/>
            </a:xfrm>
            <a:custGeom>
              <a:avLst/>
              <a:gdLst>
                <a:gd name="T0" fmla="*/ 22 w 22"/>
                <a:gd name="T1" fmla="*/ 1 h 15"/>
                <a:gd name="T2" fmla="*/ 4 w 22"/>
                <a:gd name="T3" fmla="*/ 3 h 15"/>
                <a:gd name="T4" fmla="*/ 4 w 22"/>
                <a:gd name="T5" fmla="*/ 15 h 15"/>
                <a:gd name="T6" fmla="*/ 0 w 22"/>
                <a:gd name="T7" fmla="*/ 0 h 15"/>
                <a:gd name="T8" fmla="*/ 22 w 22"/>
                <a:gd name="T9" fmla="*/ 1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15"/>
                <a:gd name="T17" fmla="*/ 22 w 22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15">
                  <a:moveTo>
                    <a:pt x="22" y="1"/>
                  </a:moveTo>
                  <a:lnTo>
                    <a:pt x="4" y="3"/>
                  </a:lnTo>
                  <a:lnTo>
                    <a:pt x="4" y="15"/>
                  </a:lnTo>
                  <a:lnTo>
                    <a:pt x="0" y="0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06" name="Freeform 402"/>
            <p:cNvSpPr>
              <a:spLocks/>
            </p:cNvSpPr>
            <p:nvPr/>
          </p:nvSpPr>
          <p:spPr bwMode="auto">
            <a:xfrm>
              <a:off x="4410" y="3174"/>
              <a:ext cx="38" cy="24"/>
            </a:xfrm>
            <a:custGeom>
              <a:avLst/>
              <a:gdLst>
                <a:gd name="T0" fmla="*/ 1 w 38"/>
                <a:gd name="T1" fmla="*/ 0 h 24"/>
                <a:gd name="T2" fmla="*/ 38 w 38"/>
                <a:gd name="T3" fmla="*/ 0 h 24"/>
                <a:gd name="T4" fmla="*/ 8 w 38"/>
                <a:gd name="T5" fmla="*/ 2 h 24"/>
                <a:gd name="T6" fmla="*/ 5 w 38"/>
                <a:gd name="T7" fmla="*/ 6 h 24"/>
                <a:gd name="T8" fmla="*/ 3 w 38"/>
                <a:gd name="T9" fmla="*/ 14 h 24"/>
                <a:gd name="T10" fmla="*/ 1 w 38"/>
                <a:gd name="T11" fmla="*/ 24 h 24"/>
                <a:gd name="T12" fmla="*/ 0 w 38"/>
                <a:gd name="T13" fmla="*/ 13 h 24"/>
                <a:gd name="T14" fmla="*/ 1 w 38"/>
                <a:gd name="T15" fmla="*/ 5 h 24"/>
                <a:gd name="T16" fmla="*/ 1 w 38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8"/>
                <a:gd name="T28" fmla="*/ 0 h 24"/>
                <a:gd name="T29" fmla="*/ 38 w 3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8" h="24">
                  <a:moveTo>
                    <a:pt x="1" y="0"/>
                  </a:moveTo>
                  <a:lnTo>
                    <a:pt x="38" y="0"/>
                  </a:lnTo>
                  <a:lnTo>
                    <a:pt x="8" y="2"/>
                  </a:lnTo>
                  <a:lnTo>
                    <a:pt x="5" y="6"/>
                  </a:lnTo>
                  <a:lnTo>
                    <a:pt x="3" y="14"/>
                  </a:lnTo>
                  <a:lnTo>
                    <a:pt x="1" y="24"/>
                  </a:lnTo>
                  <a:lnTo>
                    <a:pt x="0" y="13"/>
                  </a:lnTo>
                  <a:lnTo>
                    <a:pt x="1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07" name="Freeform 403"/>
            <p:cNvSpPr>
              <a:spLocks/>
            </p:cNvSpPr>
            <p:nvPr/>
          </p:nvSpPr>
          <p:spPr bwMode="auto">
            <a:xfrm>
              <a:off x="4437" y="3211"/>
              <a:ext cx="15" cy="12"/>
            </a:xfrm>
            <a:custGeom>
              <a:avLst/>
              <a:gdLst>
                <a:gd name="T0" fmla="*/ 0 w 15"/>
                <a:gd name="T1" fmla="*/ 11 h 12"/>
                <a:gd name="T2" fmla="*/ 14 w 15"/>
                <a:gd name="T3" fmla="*/ 12 h 12"/>
                <a:gd name="T4" fmla="*/ 15 w 15"/>
                <a:gd name="T5" fmla="*/ 0 h 12"/>
                <a:gd name="T6" fmla="*/ 12 w 15"/>
                <a:gd name="T7" fmla="*/ 9 h 12"/>
                <a:gd name="T8" fmla="*/ 0 w 15"/>
                <a:gd name="T9" fmla="*/ 11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12"/>
                <a:gd name="T17" fmla="*/ 15 w 15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12">
                  <a:moveTo>
                    <a:pt x="0" y="11"/>
                  </a:moveTo>
                  <a:lnTo>
                    <a:pt x="14" y="12"/>
                  </a:lnTo>
                  <a:lnTo>
                    <a:pt x="15" y="0"/>
                  </a:lnTo>
                  <a:lnTo>
                    <a:pt x="12" y="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08" name="Freeform 404"/>
            <p:cNvSpPr>
              <a:spLocks/>
            </p:cNvSpPr>
            <p:nvPr/>
          </p:nvSpPr>
          <p:spPr bwMode="auto">
            <a:xfrm>
              <a:off x="4443" y="3198"/>
              <a:ext cx="9" cy="5"/>
            </a:xfrm>
            <a:custGeom>
              <a:avLst/>
              <a:gdLst>
                <a:gd name="T0" fmla="*/ 1 w 9"/>
                <a:gd name="T1" fmla="*/ 1 h 5"/>
                <a:gd name="T2" fmla="*/ 0 w 9"/>
                <a:gd name="T3" fmla="*/ 4 h 5"/>
                <a:gd name="T4" fmla="*/ 7 w 9"/>
                <a:gd name="T5" fmla="*/ 5 h 5"/>
                <a:gd name="T6" fmla="*/ 9 w 9"/>
                <a:gd name="T7" fmla="*/ 2 h 5"/>
                <a:gd name="T8" fmla="*/ 6 w 9"/>
                <a:gd name="T9" fmla="*/ 0 h 5"/>
                <a:gd name="T10" fmla="*/ 1 w 9"/>
                <a:gd name="T11" fmla="*/ 1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"/>
                <a:gd name="T19" fmla="*/ 0 h 5"/>
                <a:gd name="T20" fmla="*/ 9 w 9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" h="5">
                  <a:moveTo>
                    <a:pt x="1" y="1"/>
                  </a:moveTo>
                  <a:lnTo>
                    <a:pt x="0" y="4"/>
                  </a:lnTo>
                  <a:lnTo>
                    <a:pt x="7" y="5"/>
                  </a:lnTo>
                  <a:lnTo>
                    <a:pt x="9" y="2"/>
                  </a:lnTo>
                  <a:lnTo>
                    <a:pt x="6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09" name="Freeform 405"/>
            <p:cNvSpPr>
              <a:spLocks/>
            </p:cNvSpPr>
            <p:nvPr/>
          </p:nvSpPr>
          <p:spPr bwMode="auto">
            <a:xfrm>
              <a:off x="4623" y="3196"/>
              <a:ext cx="60" cy="39"/>
            </a:xfrm>
            <a:custGeom>
              <a:avLst/>
              <a:gdLst>
                <a:gd name="T0" fmla="*/ 0 w 60"/>
                <a:gd name="T1" fmla="*/ 35 h 39"/>
                <a:gd name="T2" fmla="*/ 60 w 60"/>
                <a:gd name="T3" fmla="*/ 0 h 39"/>
                <a:gd name="T4" fmla="*/ 0 w 60"/>
                <a:gd name="T5" fmla="*/ 39 h 39"/>
                <a:gd name="T6" fmla="*/ 0 w 60"/>
                <a:gd name="T7" fmla="*/ 35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9"/>
                <a:gd name="T14" fmla="*/ 60 w 60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9">
                  <a:moveTo>
                    <a:pt x="0" y="35"/>
                  </a:moveTo>
                  <a:lnTo>
                    <a:pt x="60" y="0"/>
                  </a:lnTo>
                  <a:lnTo>
                    <a:pt x="0" y="39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10" name="Freeform 406"/>
            <p:cNvSpPr>
              <a:spLocks/>
            </p:cNvSpPr>
            <p:nvPr/>
          </p:nvSpPr>
          <p:spPr bwMode="auto">
            <a:xfrm>
              <a:off x="4623" y="3188"/>
              <a:ext cx="60" cy="38"/>
            </a:xfrm>
            <a:custGeom>
              <a:avLst/>
              <a:gdLst>
                <a:gd name="T0" fmla="*/ 0 w 60"/>
                <a:gd name="T1" fmla="*/ 34 h 38"/>
                <a:gd name="T2" fmla="*/ 60 w 60"/>
                <a:gd name="T3" fmla="*/ 0 h 38"/>
                <a:gd name="T4" fmla="*/ 0 w 60"/>
                <a:gd name="T5" fmla="*/ 38 h 38"/>
                <a:gd name="T6" fmla="*/ 0 w 60"/>
                <a:gd name="T7" fmla="*/ 34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8"/>
                <a:gd name="T14" fmla="*/ 60 w 60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8">
                  <a:moveTo>
                    <a:pt x="0" y="34"/>
                  </a:moveTo>
                  <a:lnTo>
                    <a:pt x="60" y="0"/>
                  </a:lnTo>
                  <a:lnTo>
                    <a:pt x="0" y="38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11" name="Freeform 407"/>
            <p:cNvSpPr>
              <a:spLocks/>
            </p:cNvSpPr>
            <p:nvPr/>
          </p:nvSpPr>
          <p:spPr bwMode="auto">
            <a:xfrm>
              <a:off x="4623" y="3182"/>
              <a:ext cx="60" cy="35"/>
            </a:xfrm>
            <a:custGeom>
              <a:avLst/>
              <a:gdLst>
                <a:gd name="T0" fmla="*/ 0 w 60"/>
                <a:gd name="T1" fmla="*/ 30 h 35"/>
                <a:gd name="T2" fmla="*/ 60 w 60"/>
                <a:gd name="T3" fmla="*/ 0 h 35"/>
                <a:gd name="T4" fmla="*/ 0 w 60"/>
                <a:gd name="T5" fmla="*/ 35 h 35"/>
                <a:gd name="T6" fmla="*/ 0 w 60"/>
                <a:gd name="T7" fmla="*/ 30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5"/>
                <a:gd name="T14" fmla="*/ 60 w 60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5">
                  <a:moveTo>
                    <a:pt x="0" y="30"/>
                  </a:moveTo>
                  <a:lnTo>
                    <a:pt x="60" y="0"/>
                  </a:lnTo>
                  <a:lnTo>
                    <a:pt x="0" y="35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12" name="Freeform 408"/>
            <p:cNvSpPr>
              <a:spLocks/>
            </p:cNvSpPr>
            <p:nvPr/>
          </p:nvSpPr>
          <p:spPr bwMode="auto">
            <a:xfrm>
              <a:off x="4623" y="3176"/>
              <a:ext cx="60" cy="32"/>
            </a:xfrm>
            <a:custGeom>
              <a:avLst/>
              <a:gdLst>
                <a:gd name="T0" fmla="*/ 0 w 60"/>
                <a:gd name="T1" fmla="*/ 27 h 32"/>
                <a:gd name="T2" fmla="*/ 60 w 60"/>
                <a:gd name="T3" fmla="*/ 0 h 32"/>
                <a:gd name="T4" fmla="*/ 0 w 60"/>
                <a:gd name="T5" fmla="*/ 32 h 32"/>
                <a:gd name="T6" fmla="*/ 0 w 60"/>
                <a:gd name="T7" fmla="*/ 27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2"/>
                <a:gd name="T14" fmla="*/ 60 w 60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2">
                  <a:moveTo>
                    <a:pt x="0" y="27"/>
                  </a:moveTo>
                  <a:lnTo>
                    <a:pt x="60" y="0"/>
                  </a:lnTo>
                  <a:lnTo>
                    <a:pt x="0" y="32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13" name="Freeform 409"/>
            <p:cNvSpPr>
              <a:spLocks/>
            </p:cNvSpPr>
            <p:nvPr/>
          </p:nvSpPr>
          <p:spPr bwMode="auto">
            <a:xfrm>
              <a:off x="4623" y="3169"/>
              <a:ext cx="60" cy="30"/>
            </a:xfrm>
            <a:custGeom>
              <a:avLst/>
              <a:gdLst>
                <a:gd name="T0" fmla="*/ 0 w 60"/>
                <a:gd name="T1" fmla="*/ 25 h 30"/>
                <a:gd name="T2" fmla="*/ 60 w 60"/>
                <a:gd name="T3" fmla="*/ 0 h 30"/>
                <a:gd name="T4" fmla="*/ 0 w 60"/>
                <a:gd name="T5" fmla="*/ 30 h 30"/>
                <a:gd name="T6" fmla="*/ 0 w 60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0"/>
                <a:gd name="T14" fmla="*/ 60 w 60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0">
                  <a:moveTo>
                    <a:pt x="0" y="25"/>
                  </a:moveTo>
                  <a:lnTo>
                    <a:pt x="60" y="0"/>
                  </a:lnTo>
                  <a:lnTo>
                    <a:pt x="0" y="3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14" name="Freeform 410"/>
            <p:cNvSpPr>
              <a:spLocks/>
            </p:cNvSpPr>
            <p:nvPr/>
          </p:nvSpPr>
          <p:spPr bwMode="auto">
            <a:xfrm>
              <a:off x="4623" y="3163"/>
              <a:ext cx="60" cy="27"/>
            </a:xfrm>
            <a:custGeom>
              <a:avLst/>
              <a:gdLst>
                <a:gd name="T0" fmla="*/ 0 w 60"/>
                <a:gd name="T1" fmla="*/ 22 h 27"/>
                <a:gd name="T2" fmla="*/ 60 w 60"/>
                <a:gd name="T3" fmla="*/ 0 h 27"/>
                <a:gd name="T4" fmla="*/ 0 w 60"/>
                <a:gd name="T5" fmla="*/ 27 h 27"/>
                <a:gd name="T6" fmla="*/ 0 w 60"/>
                <a:gd name="T7" fmla="*/ 22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7"/>
                <a:gd name="T14" fmla="*/ 60 w 60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7">
                  <a:moveTo>
                    <a:pt x="0" y="22"/>
                  </a:moveTo>
                  <a:lnTo>
                    <a:pt x="60" y="0"/>
                  </a:lnTo>
                  <a:lnTo>
                    <a:pt x="0" y="2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15" name="Freeform 411"/>
            <p:cNvSpPr>
              <a:spLocks/>
            </p:cNvSpPr>
            <p:nvPr/>
          </p:nvSpPr>
          <p:spPr bwMode="auto">
            <a:xfrm>
              <a:off x="4623" y="3156"/>
              <a:ext cx="60" cy="25"/>
            </a:xfrm>
            <a:custGeom>
              <a:avLst/>
              <a:gdLst>
                <a:gd name="T0" fmla="*/ 0 w 60"/>
                <a:gd name="T1" fmla="*/ 20 h 25"/>
                <a:gd name="T2" fmla="*/ 60 w 60"/>
                <a:gd name="T3" fmla="*/ 0 h 25"/>
                <a:gd name="T4" fmla="*/ 0 w 60"/>
                <a:gd name="T5" fmla="*/ 25 h 25"/>
                <a:gd name="T6" fmla="*/ 0 w 60"/>
                <a:gd name="T7" fmla="*/ 2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5"/>
                <a:gd name="T14" fmla="*/ 60 w 60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5">
                  <a:moveTo>
                    <a:pt x="0" y="20"/>
                  </a:moveTo>
                  <a:lnTo>
                    <a:pt x="60" y="0"/>
                  </a:lnTo>
                  <a:lnTo>
                    <a:pt x="0" y="25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16" name="Freeform 412"/>
            <p:cNvSpPr>
              <a:spLocks/>
            </p:cNvSpPr>
            <p:nvPr/>
          </p:nvSpPr>
          <p:spPr bwMode="auto">
            <a:xfrm>
              <a:off x="4623" y="3150"/>
              <a:ext cx="60" cy="22"/>
            </a:xfrm>
            <a:custGeom>
              <a:avLst/>
              <a:gdLst>
                <a:gd name="T0" fmla="*/ 0 w 60"/>
                <a:gd name="T1" fmla="*/ 17 h 22"/>
                <a:gd name="T2" fmla="*/ 60 w 60"/>
                <a:gd name="T3" fmla="*/ 0 h 22"/>
                <a:gd name="T4" fmla="*/ 0 w 60"/>
                <a:gd name="T5" fmla="*/ 22 h 22"/>
                <a:gd name="T6" fmla="*/ 0 w 60"/>
                <a:gd name="T7" fmla="*/ 17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2"/>
                <a:gd name="T14" fmla="*/ 60 w 60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2">
                  <a:moveTo>
                    <a:pt x="0" y="17"/>
                  </a:moveTo>
                  <a:lnTo>
                    <a:pt x="60" y="0"/>
                  </a:lnTo>
                  <a:lnTo>
                    <a:pt x="0" y="22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17" name="Freeform 413"/>
            <p:cNvSpPr>
              <a:spLocks/>
            </p:cNvSpPr>
            <p:nvPr/>
          </p:nvSpPr>
          <p:spPr bwMode="auto">
            <a:xfrm>
              <a:off x="4623" y="3143"/>
              <a:ext cx="60" cy="20"/>
            </a:xfrm>
            <a:custGeom>
              <a:avLst/>
              <a:gdLst>
                <a:gd name="T0" fmla="*/ 0 w 60"/>
                <a:gd name="T1" fmla="*/ 15 h 20"/>
                <a:gd name="T2" fmla="*/ 60 w 60"/>
                <a:gd name="T3" fmla="*/ 0 h 20"/>
                <a:gd name="T4" fmla="*/ 0 w 60"/>
                <a:gd name="T5" fmla="*/ 20 h 20"/>
                <a:gd name="T6" fmla="*/ 0 w 60"/>
                <a:gd name="T7" fmla="*/ 15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0"/>
                <a:gd name="T14" fmla="*/ 60 w 60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0">
                  <a:moveTo>
                    <a:pt x="0" y="15"/>
                  </a:moveTo>
                  <a:lnTo>
                    <a:pt x="60" y="0"/>
                  </a:lnTo>
                  <a:lnTo>
                    <a:pt x="0" y="2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18" name="Freeform 414"/>
            <p:cNvSpPr>
              <a:spLocks/>
            </p:cNvSpPr>
            <p:nvPr/>
          </p:nvSpPr>
          <p:spPr bwMode="auto">
            <a:xfrm>
              <a:off x="4623" y="3137"/>
              <a:ext cx="60" cy="17"/>
            </a:xfrm>
            <a:custGeom>
              <a:avLst/>
              <a:gdLst>
                <a:gd name="T0" fmla="*/ 0 w 60"/>
                <a:gd name="T1" fmla="*/ 12 h 17"/>
                <a:gd name="T2" fmla="*/ 60 w 60"/>
                <a:gd name="T3" fmla="*/ 0 h 17"/>
                <a:gd name="T4" fmla="*/ 0 w 60"/>
                <a:gd name="T5" fmla="*/ 17 h 17"/>
                <a:gd name="T6" fmla="*/ 0 w 60"/>
                <a:gd name="T7" fmla="*/ 12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7"/>
                <a:gd name="T14" fmla="*/ 60 w 60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7">
                  <a:moveTo>
                    <a:pt x="0" y="12"/>
                  </a:moveTo>
                  <a:lnTo>
                    <a:pt x="60" y="0"/>
                  </a:lnTo>
                  <a:lnTo>
                    <a:pt x="0" y="17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19" name="Freeform 415"/>
            <p:cNvSpPr>
              <a:spLocks/>
            </p:cNvSpPr>
            <p:nvPr/>
          </p:nvSpPr>
          <p:spPr bwMode="auto">
            <a:xfrm>
              <a:off x="4623" y="3130"/>
              <a:ext cx="60" cy="14"/>
            </a:xfrm>
            <a:custGeom>
              <a:avLst/>
              <a:gdLst>
                <a:gd name="T0" fmla="*/ 0 w 60"/>
                <a:gd name="T1" fmla="*/ 10 h 14"/>
                <a:gd name="T2" fmla="*/ 60 w 60"/>
                <a:gd name="T3" fmla="*/ 0 h 14"/>
                <a:gd name="T4" fmla="*/ 0 w 60"/>
                <a:gd name="T5" fmla="*/ 14 h 14"/>
                <a:gd name="T6" fmla="*/ 0 w 60"/>
                <a:gd name="T7" fmla="*/ 1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4"/>
                <a:gd name="T14" fmla="*/ 60 w 60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4">
                  <a:moveTo>
                    <a:pt x="0" y="10"/>
                  </a:moveTo>
                  <a:lnTo>
                    <a:pt x="60" y="0"/>
                  </a:lnTo>
                  <a:lnTo>
                    <a:pt x="0" y="1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20" name="Freeform 416"/>
            <p:cNvSpPr>
              <a:spLocks/>
            </p:cNvSpPr>
            <p:nvPr/>
          </p:nvSpPr>
          <p:spPr bwMode="auto">
            <a:xfrm>
              <a:off x="4623" y="3124"/>
              <a:ext cx="60" cy="11"/>
            </a:xfrm>
            <a:custGeom>
              <a:avLst/>
              <a:gdLst>
                <a:gd name="T0" fmla="*/ 0 w 60"/>
                <a:gd name="T1" fmla="*/ 6 h 11"/>
                <a:gd name="T2" fmla="*/ 60 w 60"/>
                <a:gd name="T3" fmla="*/ 0 h 11"/>
                <a:gd name="T4" fmla="*/ 0 w 60"/>
                <a:gd name="T5" fmla="*/ 11 h 11"/>
                <a:gd name="T6" fmla="*/ 0 w 60"/>
                <a:gd name="T7" fmla="*/ 6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1"/>
                <a:gd name="T14" fmla="*/ 60 w 60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1">
                  <a:moveTo>
                    <a:pt x="0" y="6"/>
                  </a:moveTo>
                  <a:lnTo>
                    <a:pt x="60" y="0"/>
                  </a:lnTo>
                  <a:lnTo>
                    <a:pt x="0" y="1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21" name="Freeform 417"/>
            <p:cNvSpPr>
              <a:spLocks/>
            </p:cNvSpPr>
            <p:nvPr/>
          </p:nvSpPr>
          <p:spPr bwMode="auto">
            <a:xfrm>
              <a:off x="4623" y="3116"/>
              <a:ext cx="60" cy="11"/>
            </a:xfrm>
            <a:custGeom>
              <a:avLst/>
              <a:gdLst>
                <a:gd name="T0" fmla="*/ 0 w 60"/>
                <a:gd name="T1" fmla="*/ 6 h 11"/>
                <a:gd name="T2" fmla="*/ 60 w 60"/>
                <a:gd name="T3" fmla="*/ 0 h 11"/>
                <a:gd name="T4" fmla="*/ 0 w 60"/>
                <a:gd name="T5" fmla="*/ 11 h 11"/>
                <a:gd name="T6" fmla="*/ 0 w 60"/>
                <a:gd name="T7" fmla="*/ 6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1"/>
                <a:gd name="T14" fmla="*/ 60 w 60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1">
                  <a:moveTo>
                    <a:pt x="0" y="6"/>
                  </a:moveTo>
                  <a:lnTo>
                    <a:pt x="60" y="0"/>
                  </a:lnTo>
                  <a:lnTo>
                    <a:pt x="0" y="1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22" name="Freeform 418"/>
            <p:cNvSpPr>
              <a:spLocks/>
            </p:cNvSpPr>
            <p:nvPr/>
          </p:nvSpPr>
          <p:spPr bwMode="auto">
            <a:xfrm>
              <a:off x="4623" y="3109"/>
              <a:ext cx="60" cy="8"/>
            </a:xfrm>
            <a:custGeom>
              <a:avLst/>
              <a:gdLst>
                <a:gd name="T0" fmla="*/ 0 w 60"/>
                <a:gd name="T1" fmla="*/ 3 h 8"/>
                <a:gd name="T2" fmla="*/ 60 w 60"/>
                <a:gd name="T3" fmla="*/ 0 h 8"/>
                <a:gd name="T4" fmla="*/ 0 w 60"/>
                <a:gd name="T5" fmla="*/ 8 h 8"/>
                <a:gd name="T6" fmla="*/ 0 w 60"/>
                <a:gd name="T7" fmla="*/ 3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8"/>
                <a:gd name="T14" fmla="*/ 60 w 60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8">
                  <a:moveTo>
                    <a:pt x="0" y="3"/>
                  </a:moveTo>
                  <a:lnTo>
                    <a:pt x="60" y="0"/>
                  </a:lnTo>
                  <a:lnTo>
                    <a:pt x="0" y="8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23" name="Freeform 419"/>
            <p:cNvSpPr>
              <a:spLocks/>
            </p:cNvSpPr>
            <p:nvPr/>
          </p:nvSpPr>
          <p:spPr bwMode="auto">
            <a:xfrm>
              <a:off x="4623" y="3103"/>
              <a:ext cx="60" cy="5"/>
            </a:xfrm>
            <a:custGeom>
              <a:avLst/>
              <a:gdLst>
                <a:gd name="T0" fmla="*/ 0 w 60"/>
                <a:gd name="T1" fmla="*/ 0 h 5"/>
                <a:gd name="T2" fmla="*/ 60 w 60"/>
                <a:gd name="T3" fmla="*/ 0 h 5"/>
                <a:gd name="T4" fmla="*/ 0 w 60"/>
                <a:gd name="T5" fmla="*/ 5 h 5"/>
                <a:gd name="T6" fmla="*/ 0 w 60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5"/>
                <a:gd name="T14" fmla="*/ 60 w 6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5">
                  <a:moveTo>
                    <a:pt x="0" y="0"/>
                  </a:moveTo>
                  <a:lnTo>
                    <a:pt x="60" y="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24" name="Freeform 420"/>
            <p:cNvSpPr>
              <a:spLocks/>
            </p:cNvSpPr>
            <p:nvPr/>
          </p:nvSpPr>
          <p:spPr bwMode="auto">
            <a:xfrm>
              <a:off x="4623" y="3094"/>
              <a:ext cx="60" cy="5"/>
            </a:xfrm>
            <a:custGeom>
              <a:avLst/>
              <a:gdLst>
                <a:gd name="T0" fmla="*/ 0 w 60"/>
                <a:gd name="T1" fmla="*/ 0 h 5"/>
                <a:gd name="T2" fmla="*/ 60 w 60"/>
                <a:gd name="T3" fmla="*/ 3 h 5"/>
                <a:gd name="T4" fmla="*/ 0 w 60"/>
                <a:gd name="T5" fmla="*/ 5 h 5"/>
                <a:gd name="T6" fmla="*/ 0 w 60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5"/>
                <a:gd name="T14" fmla="*/ 60 w 6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5">
                  <a:moveTo>
                    <a:pt x="0" y="0"/>
                  </a:moveTo>
                  <a:lnTo>
                    <a:pt x="60" y="3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25" name="Freeform 421"/>
            <p:cNvSpPr>
              <a:spLocks/>
            </p:cNvSpPr>
            <p:nvPr/>
          </p:nvSpPr>
          <p:spPr bwMode="auto">
            <a:xfrm>
              <a:off x="4623" y="3085"/>
              <a:ext cx="60" cy="5"/>
            </a:xfrm>
            <a:custGeom>
              <a:avLst/>
              <a:gdLst>
                <a:gd name="T0" fmla="*/ 0 w 60"/>
                <a:gd name="T1" fmla="*/ 0 h 5"/>
                <a:gd name="T2" fmla="*/ 60 w 60"/>
                <a:gd name="T3" fmla="*/ 4 h 5"/>
                <a:gd name="T4" fmla="*/ 0 w 60"/>
                <a:gd name="T5" fmla="*/ 5 h 5"/>
                <a:gd name="T6" fmla="*/ 0 w 60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5"/>
                <a:gd name="T14" fmla="*/ 60 w 6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5">
                  <a:moveTo>
                    <a:pt x="0" y="0"/>
                  </a:moveTo>
                  <a:lnTo>
                    <a:pt x="60" y="4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26" name="Freeform 422"/>
            <p:cNvSpPr>
              <a:spLocks/>
            </p:cNvSpPr>
            <p:nvPr/>
          </p:nvSpPr>
          <p:spPr bwMode="auto">
            <a:xfrm>
              <a:off x="4623" y="3076"/>
              <a:ext cx="60" cy="7"/>
            </a:xfrm>
            <a:custGeom>
              <a:avLst/>
              <a:gdLst>
                <a:gd name="T0" fmla="*/ 0 w 60"/>
                <a:gd name="T1" fmla="*/ 0 h 7"/>
                <a:gd name="T2" fmla="*/ 60 w 60"/>
                <a:gd name="T3" fmla="*/ 7 h 7"/>
                <a:gd name="T4" fmla="*/ 0 w 60"/>
                <a:gd name="T5" fmla="*/ 5 h 7"/>
                <a:gd name="T6" fmla="*/ 0 w 60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7"/>
                <a:gd name="T14" fmla="*/ 60 w 60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7">
                  <a:moveTo>
                    <a:pt x="0" y="0"/>
                  </a:moveTo>
                  <a:lnTo>
                    <a:pt x="60" y="7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27" name="Freeform 423"/>
            <p:cNvSpPr>
              <a:spLocks/>
            </p:cNvSpPr>
            <p:nvPr/>
          </p:nvSpPr>
          <p:spPr bwMode="auto">
            <a:xfrm>
              <a:off x="4623" y="3067"/>
              <a:ext cx="60" cy="9"/>
            </a:xfrm>
            <a:custGeom>
              <a:avLst/>
              <a:gdLst>
                <a:gd name="T0" fmla="*/ 0 w 60"/>
                <a:gd name="T1" fmla="*/ 0 h 9"/>
                <a:gd name="T2" fmla="*/ 60 w 60"/>
                <a:gd name="T3" fmla="*/ 9 h 9"/>
                <a:gd name="T4" fmla="*/ 0 w 60"/>
                <a:gd name="T5" fmla="*/ 5 h 9"/>
                <a:gd name="T6" fmla="*/ 0 w 60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9"/>
                <a:gd name="T14" fmla="*/ 60 w 6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9">
                  <a:moveTo>
                    <a:pt x="0" y="0"/>
                  </a:moveTo>
                  <a:lnTo>
                    <a:pt x="60" y="9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28" name="Freeform 424"/>
            <p:cNvSpPr>
              <a:spLocks/>
            </p:cNvSpPr>
            <p:nvPr/>
          </p:nvSpPr>
          <p:spPr bwMode="auto">
            <a:xfrm>
              <a:off x="4623" y="3058"/>
              <a:ext cx="60" cy="9"/>
            </a:xfrm>
            <a:custGeom>
              <a:avLst/>
              <a:gdLst>
                <a:gd name="T0" fmla="*/ 0 w 60"/>
                <a:gd name="T1" fmla="*/ 0 h 9"/>
                <a:gd name="T2" fmla="*/ 60 w 60"/>
                <a:gd name="T3" fmla="*/ 9 h 9"/>
                <a:gd name="T4" fmla="*/ 0 w 60"/>
                <a:gd name="T5" fmla="*/ 4 h 9"/>
                <a:gd name="T6" fmla="*/ 0 w 60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9"/>
                <a:gd name="T14" fmla="*/ 60 w 6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9">
                  <a:moveTo>
                    <a:pt x="0" y="0"/>
                  </a:moveTo>
                  <a:lnTo>
                    <a:pt x="60" y="9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29" name="Freeform 425"/>
            <p:cNvSpPr>
              <a:spLocks/>
            </p:cNvSpPr>
            <p:nvPr/>
          </p:nvSpPr>
          <p:spPr bwMode="auto">
            <a:xfrm>
              <a:off x="4623" y="3049"/>
              <a:ext cx="60" cy="11"/>
            </a:xfrm>
            <a:custGeom>
              <a:avLst/>
              <a:gdLst>
                <a:gd name="T0" fmla="*/ 0 w 60"/>
                <a:gd name="T1" fmla="*/ 0 h 11"/>
                <a:gd name="T2" fmla="*/ 60 w 60"/>
                <a:gd name="T3" fmla="*/ 11 h 11"/>
                <a:gd name="T4" fmla="*/ 0 w 60"/>
                <a:gd name="T5" fmla="*/ 5 h 11"/>
                <a:gd name="T6" fmla="*/ 0 w 60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1"/>
                <a:gd name="T14" fmla="*/ 60 w 60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1">
                  <a:moveTo>
                    <a:pt x="0" y="0"/>
                  </a:moveTo>
                  <a:lnTo>
                    <a:pt x="60" y="11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30" name="Freeform 426"/>
            <p:cNvSpPr>
              <a:spLocks/>
            </p:cNvSpPr>
            <p:nvPr/>
          </p:nvSpPr>
          <p:spPr bwMode="auto">
            <a:xfrm>
              <a:off x="4623" y="3040"/>
              <a:ext cx="60" cy="12"/>
            </a:xfrm>
            <a:custGeom>
              <a:avLst/>
              <a:gdLst>
                <a:gd name="T0" fmla="*/ 0 w 60"/>
                <a:gd name="T1" fmla="*/ 0 h 12"/>
                <a:gd name="T2" fmla="*/ 60 w 60"/>
                <a:gd name="T3" fmla="*/ 12 h 12"/>
                <a:gd name="T4" fmla="*/ 0 w 60"/>
                <a:gd name="T5" fmla="*/ 4 h 12"/>
                <a:gd name="T6" fmla="*/ 0 w 60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2"/>
                <a:gd name="T14" fmla="*/ 60 w 60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2">
                  <a:moveTo>
                    <a:pt x="0" y="0"/>
                  </a:moveTo>
                  <a:lnTo>
                    <a:pt x="60" y="12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31" name="Freeform 427"/>
            <p:cNvSpPr>
              <a:spLocks/>
            </p:cNvSpPr>
            <p:nvPr/>
          </p:nvSpPr>
          <p:spPr bwMode="auto">
            <a:xfrm>
              <a:off x="4623" y="3031"/>
              <a:ext cx="60" cy="13"/>
            </a:xfrm>
            <a:custGeom>
              <a:avLst/>
              <a:gdLst>
                <a:gd name="T0" fmla="*/ 0 w 60"/>
                <a:gd name="T1" fmla="*/ 0 h 13"/>
                <a:gd name="T2" fmla="*/ 60 w 60"/>
                <a:gd name="T3" fmla="*/ 13 h 13"/>
                <a:gd name="T4" fmla="*/ 0 w 60"/>
                <a:gd name="T5" fmla="*/ 4 h 13"/>
                <a:gd name="T6" fmla="*/ 0 w 60"/>
                <a:gd name="T7" fmla="*/ 0 h 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3"/>
                <a:gd name="T14" fmla="*/ 60 w 60"/>
                <a:gd name="T15" fmla="*/ 13 h 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3">
                  <a:moveTo>
                    <a:pt x="0" y="0"/>
                  </a:moveTo>
                  <a:lnTo>
                    <a:pt x="60" y="13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32" name="Freeform 428"/>
            <p:cNvSpPr>
              <a:spLocks/>
            </p:cNvSpPr>
            <p:nvPr/>
          </p:nvSpPr>
          <p:spPr bwMode="auto">
            <a:xfrm>
              <a:off x="4623" y="3022"/>
              <a:ext cx="60" cy="14"/>
            </a:xfrm>
            <a:custGeom>
              <a:avLst/>
              <a:gdLst>
                <a:gd name="T0" fmla="*/ 0 w 60"/>
                <a:gd name="T1" fmla="*/ 0 h 14"/>
                <a:gd name="T2" fmla="*/ 60 w 60"/>
                <a:gd name="T3" fmla="*/ 14 h 14"/>
                <a:gd name="T4" fmla="*/ 0 w 60"/>
                <a:gd name="T5" fmla="*/ 4 h 14"/>
                <a:gd name="T6" fmla="*/ 0 w 60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4"/>
                <a:gd name="T14" fmla="*/ 60 w 60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4">
                  <a:moveTo>
                    <a:pt x="0" y="0"/>
                  </a:moveTo>
                  <a:lnTo>
                    <a:pt x="60" y="1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33" name="Freeform 429"/>
            <p:cNvSpPr>
              <a:spLocks/>
            </p:cNvSpPr>
            <p:nvPr/>
          </p:nvSpPr>
          <p:spPr bwMode="auto">
            <a:xfrm>
              <a:off x="4623" y="3012"/>
              <a:ext cx="60" cy="17"/>
            </a:xfrm>
            <a:custGeom>
              <a:avLst/>
              <a:gdLst>
                <a:gd name="T0" fmla="*/ 0 w 60"/>
                <a:gd name="T1" fmla="*/ 0 h 17"/>
                <a:gd name="T2" fmla="*/ 60 w 60"/>
                <a:gd name="T3" fmla="*/ 17 h 17"/>
                <a:gd name="T4" fmla="*/ 0 w 60"/>
                <a:gd name="T5" fmla="*/ 5 h 17"/>
                <a:gd name="T6" fmla="*/ 0 w 60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7"/>
                <a:gd name="T14" fmla="*/ 60 w 60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7">
                  <a:moveTo>
                    <a:pt x="0" y="0"/>
                  </a:moveTo>
                  <a:lnTo>
                    <a:pt x="60" y="17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34" name="Freeform 430"/>
            <p:cNvSpPr>
              <a:spLocks/>
            </p:cNvSpPr>
            <p:nvPr/>
          </p:nvSpPr>
          <p:spPr bwMode="auto">
            <a:xfrm>
              <a:off x="4623" y="3004"/>
              <a:ext cx="60" cy="18"/>
            </a:xfrm>
            <a:custGeom>
              <a:avLst/>
              <a:gdLst>
                <a:gd name="T0" fmla="*/ 0 w 60"/>
                <a:gd name="T1" fmla="*/ 0 h 18"/>
                <a:gd name="T2" fmla="*/ 60 w 60"/>
                <a:gd name="T3" fmla="*/ 18 h 18"/>
                <a:gd name="T4" fmla="*/ 0 w 60"/>
                <a:gd name="T5" fmla="*/ 5 h 18"/>
                <a:gd name="T6" fmla="*/ 0 w 60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8"/>
                <a:gd name="T14" fmla="*/ 60 w 60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8">
                  <a:moveTo>
                    <a:pt x="0" y="0"/>
                  </a:moveTo>
                  <a:lnTo>
                    <a:pt x="60" y="18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435" name="Group 431"/>
          <p:cNvGrpSpPr>
            <a:grpSpLocks/>
          </p:cNvGrpSpPr>
          <p:nvPr/>
        </p:nvGrpSpPr>
        <p:grpSpPr bwMode="auto">
          <a:xfrm>
            <a:off x="4525846" y="3219013"/>
            <a:ext cx="565150" cy="439738"/>
            <a:chOff x="4290" y="2945"/>
            <a:chExt cx="430" cy="383"/>
          </a:xfrm>
        </p:grpSpPr>
        <p:sp>
          <p:nvSpPr>
            <p:cNvPr id="436" name="Freeform 432"/>
            <p:cNvSpPr>
              <a:spLocks/>
            </p:cNvSpPr>
            <p:nvPr/>
          </p:nvSpPr>
          <p:spPr bwMode="auto">
            <a:xfrm>
              <a:off x="4290" y="2945"/>
              <a:ext cx="430" cy="383"/>
            </a:xfrm>
            <a:custGeom>
              <a:avLst/>
              <a:gdLst>
                <a:gd name="T0" fmla="*/ 411 w 430"/>
                <a:gd name="T1" fmla="*/ 211 h 383"/>
                <a:gd name="T2" fmla="*/ 413 w 430"/>
                <a:gd name="T3" fmla="*/ 229 h 383"/>
                <a:gd name="T4" fmla="*/ 417 w 430"/>
                <a:gd name="T5" fmla="*/ 269 h 383"/>
                <a:gd name="T6" fmla="*/ 377 w 430"/>
                <a:gd name="T7" fmla="*/ 291 h 383"/>
                <a:gd name="T8" fmla="*/ 339 w 430"/>
                <a:gd name="T9" fmla="*/ 320 h 383"/>
                <a:gd name="T10" fmla="*/ 267 w 430"/>
                <a:gd name="T11" fmla="*/ 312 h 383"/>
                <a:gd name="T12" fmla="*/ 245 w 430"/>
                <a:gd name="T13" fmla="*/ 313 h 383"/>
                <a:gd name="T14" fmla="*/ 228 w 430"/>
                <a:gd name="T15" fmla="*/ 329 h 383"/>
                <a:gd name="T16" fmla="*/ 223 w 430"/>
                <a:gd name="T17" fmla="*/ 344 h 383"/>
                <a:gd name="T18" fmla="*/ 215 w 430"/>
                <a:gd name="T19" fmla="*/ 383 h 383"/>
                <a:gd name="T20" fmla="*/ 129 w 430"/>
                <a:gd name="T21" fmla="*/ 376 h 383"/>
                <a:gd name="T22" fmla="*/ 117 w 430"/>
                <a:gd name="T23" fmla="*/ 375 h 383"/>
                <a:gd name="T24" fmla="*/ 33 w 430"/>
                <a:gd name="T25" fmla="*/ 365 h 383"/>
                <a:gd name="T26" fmla="*/ 73 w 430"/>
                <a:gd name="T27" fmla="*/ 330 h 383"/>
                <a:gd name="T28" fmla="*/ 85 w 430"/>
                <a:gd name="T29" fmla="*/ 312 h 383"/>
                <a:gd name="T30" fmla="*/ 83 w 430"/>
                <a:gd name="T31" fmla="*/ 301 h 383"/>
                <a:gd name="T32" fmla="*/ 67 w 430"/>
                <a:gd name="T33" fmla="*/ 301 h 383"/>
                <a:gd name="T34" fmla="*/ 14 w 430"/>
                <a:gd name="T35" fmla="*/ 298 h 383"/>
                <a:gd name="T36" fmla="*/ 18 w 430"/>
                <a:gd name="T37" fmla="*/ 269 h 383"/>
                <a:gd name="T38" fmla="*/ 11 w 430"/>
                <a:gd name="T39" fmla="*/ 220 h 383"/>
                <a:gd name="T40" fmla="*/ 14 w 430"/>
                <a:gd name="T41" fmla="*/ 177 h 383"/>
                <a:gd name="T42" fmla="*/ 22 w 430"/>
                <a:gd name="T43" fmla="*/ 147 h 383"/>
                <a:gd name="T44" fmla="*/ 18 w 430"/>
                <a:gd name="T45" fmla="*/ 91 h 383"/>
                <a:gd name="T46" fmla="*/ 8 w 430"/>
                <a:gd name="T47" fmla="*/ 69 h 383"/>
                <a:gd name="T48" fmla="*/ 1 w 430"/>
                <a:gd name="T49" fmla="*/ 57 h 383"/>
                <a:gd name="T50" fmla="*/ 0 w 430"/>
                <a:gd name="T51" fmla="*/ 38 h 383"/>
                <a:gd name="T52" fmla="*/ 37 w 430"/>
                <a:gd name="T53" fmla="*/ 38 h 383"/>
                <a:gd name="T54" fmla="*/ 102 w 430"/>
                <a:gd name="T55" fmla="*/ 38 h 383"/>
                <a:gd name="T56" fmla="*/ 123 w 430"/>
                <a:gd name="T57" fmla="*/ 36 h 383"/>
                <a:gd name="T58" fmla="*/ 198 w 430"/>
                <a:gd name="T59" fmla="*/ 25 h 383"/>
                <a:gd name="T60" fmla="*/ 195 w 430"/>
                <a:gd name="T61" fmla="*/ 13 h 383"/>
                <a:gd name="T62" fmla="*/ 200 w 430"/>
                <a:gd name="T63" fmla="*/ 8 h 383"/>
                <a:gd name="T64" fmla="*/ 243 w 430"/>
                <a:gd name="T65" fmla="*/ 0 h 383"/>
                <a:gd name="T66" fmla="*/ 275 w 430"/>
                <a:gd name="T67" fmla="*/ 11 h 383"/>
                <a:gd name="T68" fmla="*/ 279 w 430"/>
                <a:gd name="T69" fmla="*/ 24 h 383"/>
                <a:gd name="T70" fmla="*/ 273 w 430"/>
                <a:gd name="T71" fmla="*/ 31 h 383"/>
                <a:gd name="T72" fmla="*/ 339 w 430"/>
                <a:gd name="T73" fmla="*/ 21 h 383"/>
                <a:gd name="T74" fmla="*/ 393 w 430"/>
                <a:gd name="T75" fmla="*/ 40 h 383"/>
                <a:gd name="T76" fmla="*/ 422 w 430"/>
                <a:gd name="T77" fmla="*/ 57 h 383"/>
                <a:gd name="T78" fmla="*/ 430 w 430"/>
                <a:gd name="T79" fmla="*/ 77 h 383"/>
                <a:gd name="T80" fmla="*/ 423 w 430"/>
                <a:gd name="T81" fmla="*/ 81 h 383"/>
                <a:gd name="T82" fmla="*/ 416 w 430"/>
                <a:gd name="T83" fmla="*/ 135 h 383"/>
                <a:gd name="T84" fmla="*/ 411 w 430"/>
                <a:gd name="T85" fmla="*/ 211 h 3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30"/>
                <a:gd name="T130" fmla="*/ 0 h 383"/>
                <a:gd name="T131" fmla="*/ 430 w 430"/>
                <a:gd name="T132" fmla="*/ 383 h 3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30" h="383">
                  <a:moveTo>
                    <a:pt x="411" y="211"/>
                  </a:moveTo>
                  <a:lnTo>
                    <a:pt x="413" y="229"/>
                  </a:lnTo>
                  <a:lnTo>
                    <a:pt x="417" y="269"/>
                  </a:lnTo>
                  <a:lnTo>
                    <a:pt x="377" y="291"/>
                  </a:lnTo>
                  <a:lnTo>
                    <a:pt x="339" y="320"/>
                  </a:lnTo>
                  <a:lnTo>
                    <a:pt x="267" y="312"/>
                  </a:lnTo>
                  <a:lnTo>
                    <a:pt x="245" y="313"/>
                  </a:lnTo>
                  <a:lnTo>
                    <a:pt x="228" y="329"/>
                  </a:lnTo>
                  <a:lnTo>
                    <a:pt x="223" y="344"/>
                  </a:lnTo>
                  <a:lnTo>
                    <a:pt x="215" y="383"/>
                  </a:lnTo>
                  <a:lnTo>
                    <a:pt x="129" y="376"/>
                  </a:lnTo>
                  <a:lnTo>
                    <a:pt x="117" y="375"/>
                  </a:lnTo>
                  <a:lnTo>
                    <a:pt x="33" y="365"/>
                  </a:lnTo>
                  <a:lnTo>
                    <a:pt x="73" y="330"/>
                  </a:lnTo>
                  <a:lnTo>
                    <a:pt x="85" y="312"/>
                  </a:lnTo>
                  <a:lnTo>
                    <a:pt x="83" y="301"/>
                  </a:lnTo>
                  <a:lnTo>
                    <a:pt x="67" y="301"/>
                  </a:lnTo>
                  <a:lnTo>
                    <a:pt x="14" y="298"/>
                  </a:lnTo>
                  <a:lnTo>
                    <a:pt x="18" y="269"/>
                  </a:lnTo>
                  <a:lnTo>
                    <a:pt x="11" y="220"/>
                  </a:lnTo>
                  <a:lnTo>
                    <a:pt x="14" y="177"/>
                  </a:lnTo>
                  <a:lnTo>
                    <a:pt x="22" y="147"/>
                  </a:lnTo>
                  <a:lnTo>
                    <a:pt x="18" y="91"/>
                  </a:lnTo>
                  <a:lnTo>
                    <a:pt x="8" y="69"/>
                  </a:lnTo>
                  <a:lnTo>
                    <a:pt x="1" y="57"/>
                  </a:lnTo>
                  <a:lnTo>
                    <a:pt x="0" y="38"/>
                  </a:lnTo>
                  <a:lnTo>
                    <a:pt x="37" y="38"/>
                  </a:lnTo>
                  <a:lnTo>
                    <a:pt x="102" y="38"/>
                  </a:lnTo>
                  <a:lnTo>
                    <a:pt x="123" y="36"/>
                  </a:lnTo>
                  <a:lnTo>
                    <a:pt x="198" y="25"/>
                  </a:lnTo>
                  <a:lnTo>
                    <a:pt x="195" y="13"/>
                  </a:lnTo>
                  <a:lnTo>
                    <a:pt x="200" y="8"/>
                  </a:lnTo>
                  <a:lnTo>
                    <a:pt x="243" y="0"/>
                  </a:lnTo>
                  <a:lnTo>
                    <a:pt x="275" y="11"/>
                  </a:lnTo>
                  <a:lnTo>
                    <a:pt x="279" y="24"/>
                  </a:lnTo>
                  <a:lnTo>
                    <a:pt x="273" y="31"/>
                  </a:lnTo>
                  <a:lnTo>
                    <a:pt x="339" y="21"/>
                  </a:lnTo>
                  <a:lnTo>
                    <a:pt x="393" y="40"/>
                  </a:lnTo>
                  <a:lnTo>
                    <a:pt x="422" y="57"/>
                  </a:lnTo>
                  <a:lnTo>
                    <a:pt x="430" y="77"/>
                  </a:lnTo>
                  <a:lnTo>
                    <a:pt x="423" y="81"/>
                  </a:lnTo>
                  <a:lnTo>
                    <a:pt x="416" y="135"/>
                  </a:lnTo>
                  <a:lnTo>
                    <a:pt x="411" y="2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37" name="Freeform 433"/>
            <p:cNvSpPr>
              <a:spLocks/>
            </p:cNvSpPr>
            <p:nvPr/>
          </p:nvSpPr>
          <p:spPr bwMode="auto">
            <a:xfrm>
              <a:off x="4302" y="2955"/>
              <a:ext cx="404" cy="361"/>
            </a:xfrm>
            <a:custGeom>
              <a:avLst/>
              <a:gdLst>
                <a:gd name="T0" fmla="*/ 280 w 404"/>
                <a:gd name="T1" fmla="*/ 24 h 361"/>
                <a:gd name="T2" fmla="*/ 326 w 404"/>
                <a:gd name="T3" fmla="*/ 22 h 361"/>
                <a:gd name="T4" fmla="*/ 357 w 404"/>
                <a:gd name="T5" fmla="*/ 30 h 361"/>
                <a:gd name="T6" fmla="*/ 384 w 404"/>
                <a:gd name="T7" fmla="*/ 40 h 361"/>
                <a:gd name="T8" fmla="*/ 404 w 404"/>
                <a:gd name="T9" fmla="*/ 49 h 361"/>
                <a:gd name="T10" fmla="*/ 395 w 404"/>
                <a:gd name="T11" fmla="*/ 64 h 361"/>
                <a:gd name="T12" fmla="*/ 395 w 404"/>
                <a:gd name="T13" fmla="*/ 94 h 361"/>
                <a:gd name="T14" fmla="*/ 395 w 404"/>
                <a:gd name="T15" fmla="*/ 135 h 361"/>
                <a:gd name="T16" fmla="*/ 392 w 404"/>
                <a:gd name="T17" fmla="*/ 173 h 361"/>
                <a:gd name="T18" fmla="*/ 392 w 404"/>
                <a:gd name="T19" fmla="*/ 214 h 361"/>
                <a:gd name="T20" fmla="*/ 390 w 404"/>
                <a:gd name="T21" fmla="*/ 255 h 361"/>
                <a:gd name="T22" fmla="*/ 350 w 404"/>
                <a:gd name="T23" fmla="*/ 282 h 361"/>
                <a:gd name="T24" fmla="*/ 304 w 404"/>
                <a:gd name="T25" fmla="*/ 297 h 361"/>
                <a:gd name="T26" fmla="*/ 221 w 404"/>
                <a:gd name="T27" fmla="*/ 292 h 361"/>
                <a:gd name="T28" fmla="*/ 209 w 404"/>
                <a:gd name="T29" fmla="*/ 311 h 361"/>
                <a:gd name="T30" fmla="*/ 192 w 404"/>
                <a:gd name="T31" fmla="*/ 361 h 361"/>
                <a:gd name="T32" fmla="*/ 87 w 404"/>
                <a:gd name="T33" fmla="*/ 355 h 361"/>
                <a:gd name="T34" fmla="*/ 64 w 404"/>
                <a:gd name="T35" fmla="*/ 328 h 361"/>
                <a:gd name="T36" fmla="*/ 81 w 404"/>
                <a:gd name="T37" fmla="*/ 302 h 361"/>
                <a:gd name="T38" fmla="*/ 81 w 404"/>
                <a:gd name="T39" fmla="*/ 286 h 361"/>
                <a:gd name="T40" fmla="*/ 18 w 404"/>
                <a:gd name="T41" fmla="*/ 281 h 361"/>
                <a:gd name="T42" fmla="*/ 16 w 404"/>
                <a:gd name="T43" fmla="*/ 234 h 361"/>
                <a:gd name="T44" fmla="*/ 15 w 404"/>
                <a:gd name="T45" fmla="*/ 200 h 361"/>
                <a:gd name="T46" fmla="*/ 15 w 404"/>
                <a:gd name="T47" fmla="*/ 175 h 361"/>
                <a:gd name="T48" fmla="*/ 14 w 404"/>
                <a:gd name="T49" fmla="*/ 128 h 361"/>
                <a:gd name="T50" fmla="*/ 15 w 404"/>
                <a:gd name="T51" fmla="*/ 100 h 361"/>
                <a:gd name="T52" fmla="*/ 13 w 404"/>
                <a:gd name="T53" fmla="*/ 62 h 361"/>
                <a:gd name="T54" fmla="*/ 0 w 404"/>
                <a:gd name="T55" fmla="*/ 54 h 361"/>
                <a:gd name="T56" fmla="*/ 20 w 404"/>
                <a:gd name="T57" fmla="*/ 33 h 361"/>
                <a:gd name="T58" fmla="*/ 96 w 404"/>
                <a:gd name="T59" fmla="*/ 31 h 361"/>
                <a:gd name="T60" fmla="*/ 181 w 404"/>
                <a:gd name="T61" fmla="*/ 28 h 361"/>
                <a:gd name="T62" fmla="*/ 194 w 404"/>
                <a:gd name="T63" fmla="*/ 18 h 361"/>
                <a:gd name="T64" fmla="*/ 188 w 404"/>
                <a:gd name="T65" fmla="*/ 5 h 361"/>
                <a:gd name="T66" fmla="*/ 259 w 404"/>
                <a:gd name="T67" fmla="*/ 5 h 361"/>
                <a:gd name="T68" fmla="*/ 254 w 404"/>
                <a:gd name="T69" fmla="*/ 18 h 361"/>
                <a:gd name="T70" fmla="*/ 257 w 404"/>
                <a:gd name="T71" fmla="*/ 26 h 36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04"/>
                <a:gd name="T109" fmla="*/ 0 h 361"/>
                <a:gd name="T110" fmla="*/ 404 w 404"/>
                <a:gd name="T111" fmla="*/ 361 h 36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04" h="361">
                  <a:moveTo>
                    <a:pt x="257" y="26"/>
                  </a:moveTo>
                  <a:lnTo>
                    <a:pt x="280" y="24"/>
                  </a:lnTo>
                  <a:lnTo>
                    <a:pt x="313" y="23"/>
                  </a:lnTo>
                  <a:lnTo>
                    <a:pt x="326" y="22"/>
                  </a:lnTo>
                  <a:lnTo>
                    <a:pt x="342" y="26"/>
                  </a:lnTo>
                  <a:lnTo>
                    <a:pt x="357" y="30"/>
                  </a:lnTo>
                  <a:lnTo>
                    <a:pt x="372" y="34"/>
                  </a:lnTo>
                  <a:lnTo>
                    <a:pt x="384" y="40"/>
                  </a:lnTo>
                  <a:lnTo>
                    <a:pt x="396" y="47"/>
                  </a:lnTo>
                  <a:lnTo>
                    <a:pt x="404" y="49"/>
                  </a:lnTo>
                  <a:lnTo>
                    <a:pt x="401" y="62"/>
                  </a:lnTo>
                  <a:lnTo>
                    <a:pt x="395" y="64"/>
                  </a:lnTo>
                  <a:lnTo>
                    <a:pt x="396" y="74"/>
                  </a:lnTo>
                  <a:lnTo>
                    <a:pt x="395" y="94"/>
                  </a:lnTo>
                  <a:lnTo>
                    <a:pt x="395" y="114"/>
                  </a:lnTo>
                  <a:lnTo>
                    <a:pt x="395" y="135"/>
                  </a:lnTo>
                  <a:lnTo>
                    <a:pt x="394" y="153"/>
                  </a:lnTo>
                  <a:lnTo>
                    <a:pt x="392" y="173"/>
                  </a:lnTo>
                  <a:lnTo>
                    <a:pt x="392" y="193"/>
                  </a:lnTo>
                  <a:lnTo>
                    <a:pt x="392" y="214"/>
                  </a:lnTo>
                  <a:lnTo>
                    <a:pt x="393" y="235"/>
                  </a:lnTo>
                  <a:lnTo>
                    <a:pt x="390" y="255"/>
                  </a:lnTo>
                  <a:lnTo>
                    <a:pt x="376" y="263"/>
                  </a:lnTo>
                  <a:lnTo>
                    <a:pt x="350" y="282"/>
                  </a:lnTo>
                  <a:lnTo>
                    <a:pt x="323" y="297"/>
                  </a:lnTo>
                  <a:lnTo>
                    <a:pt x="304" y="297"/>
                  </a:lnTo>
                  <a:lnTo>
                    <a:pt x="252" y="292"/>
                  </a:lnTo>
                  <a:lnTo>
                    <a:pt x="221" y="292"/>
                  </a:lnTo>
                  <a:lnTo>
                    <a:pt x="217" y="299"/>
                  </a:lnTo>
                  <a:lnTo>
                    <a:pt x="209" y="311"/>
                  </a:lnTo>
                  <a:lnTo>
                    <a:pt x="203" y="325"/>
                  </a:lnTo>
                  <a:lnTo>
                    <a:pt x="192" y="361"/>
                  </a:lnTo>
                  <a:lnTo>
                    <a:pt x="126" y="358"/>
                  </a:lnTo>
                  <a:lnTo>
                    <a:pt x="87" y="355"/>
                  </a:lnTo>
                  <a:lnTo>
                    <a:pt x="43" y="351"/>
                  </a:lnTo>
                  <a:lnTo>
                    <a:pt x="64" y="328"/>
                  </a:lnTo>
                  <a:lnTo>
                    <a:pt x="77" y="310"/>
                  </a:lnTo>
                  <a:lnTo>
                    <a:pt x="81" y="302"/>
                  </a:lnTo>
                  <a:lnTo>
                    <a:pt x="78" y="292"/>
                  </a:lnTo>
                  <a:lnTo>
                    <a:pt x="81" y="286"/>
                  </a:lnTo>
                  <a:lnTo>
                    <a:pt x="47" y="283"/>
                  </a:lnTo>
                  <a:lnTo>
                    <a:pt x="18" y="281"/>
                  </a:lnTo>
                  <a:lnTo>
                    <a:pt x="18" y="254"/>
                  </a:lnTo>
                  <a:lnTo>
                    <a:pt x="16" y="234"/>
                  </a:lnTo>
                  <a:lnTo>
                    <a:pt x="16" y="212"/>
                  </a:lnTo>
                  <a:lnTo>
                    <a:pt x="15" y="200"/>
                  </a:lnTo>
                  <a:lnTo>
                    <a:pt x="15" y="187"/>
                  </a:lnTo>
                  <a:lnTo>
                    <a:pt x="15" y="175"/>
                  </a:lnTo>
                  <a:lnTo>
                    <a:pt x="15" y="152"/>
                  </a:lnTo>
                  <a:lnTo>
                    <a:pt x="14" y="128"/>
                  </a:lnTo>
                  <a:lnTo>
                    <a:pt x="14" y="115"/>
                  </a:lnTo>
                  <a:lnTo>
                    <a:pt x="15" y="100"/>
                  </a:lnTo>
                  <a:lnTo>
                    <a:pt x="13" y="83"/>
                  </a:lnTo>
                  <a:lnTo>
                    <a:pt x="13" y="62"/>
                  </a:lnTo>
                  <a:lnTo>
                    <a:pt x="13" y="55"/>
                  </a:lnTo>
                  <a:lnTo>
                    <a:pt x="0" y="54"/>
                  </a:lnTo>
                  <a:lnTo>
                    <a:pt x="0" y="36"/>
                  </a:lnTo>
                  <a:lnTo>
                    <a:pt x="20" y="33"/>
                  </a:lnTo>
                  <a:lnTo>
                    <a:pt x="50" y="33"/>
                  </a:lnTo>
                  <a:lnTo>
                    <a:pt x="96" y="31"/>
                  </a:lnTo>
                  <a:lnTo>
                    <a:pt x="137" y="30"/>
                  </a:lnTo>
                  <a:lnTo>
                    <a:pt x="181" y="28"/>
                  </a:lnTo>
                  <a:lnTo>
                    <a:pt x="195" y="27"/>
                  </a:lnTo>
                  <a:lnTo>
                    <a:pt x="194" y="18"/>
                  </a:lnTo>
                  <a:lnTo>
                    <a:pt x="190" y="16"/>
                  </a:lnTo>
                  <a:lnTo>
                    <a:pt x="188" y="5"/>
                  </a:lnTo>
                  <a:lnTo>
                    <a:pt x="228" y="0"/>
                  </a:lnTo>
                  <a:lnTo>
                    <a:pt x="259" y="5"/>
                  </a:lnTo>
                  <a:lnTo>
                    <a:pt x="258" y="15"/>
                  </a:lnTo>
                  <a:lnTo>
                    <a:pt x="254" y="18"/>
                  </a:lnTo>
                  <a:lnTo>
                    <a:pt x="252" y="26"/>
                  </a:lnTo>
                  <a:lnTo>
                    <a:pt x="257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38" name="Freeform 434"/>
            <p:cNvSpPr>
              <a:spLocks/>
            </p:cNvSpPr>
            <p:nvPr/>
          </p:nvSpPr>
          <p:spPr bwMode="auto">
            <a:xfrm>
              <a:off x="4321" y="3005"/>
              <a:ext cx="296" cy="243"/>
            </a:xfrm>
            <a:custGeom>
              <a:avLst/>
              <a:gdLst>
                <a:gd name="T0" fmla="*/ 294 w 296"/>
                <a:gd name="T1" fmla="*/ 15 h 243"/>
                <a:gd name="T2" fmla="*/ 294 w 296"/>
                <a:gd name="T3" fmla="*/ 36 h 243"/>
                <a:gd name="T4" fmla="*/ 294 w 296"/>
                <a:gd name="T5" fmla="*/ 60 h 243"/>
                <a:gd name="T6" fmla="*/ 293 w 296"/>
                <a:gd name="T7" fmla="*/ 89 h 243"/>
                <a:gd name="T8" fmla="*/ 294 w 296"/>
                <a:gd name="T9" fmla="*/ 118 h 243"/>
                <a:gd name="T10" fmla="*/ 295 w 296"/>
                <a:gd name="T11" fmla="*/ 149 h 243"/>
                <a:gd name="T12" fmla="*/ 296 w 296"/>
                <a:gd name="T13" fmla="*/ 172 h 243"/>
                <a:gd name="T14" fmla="*/ 296 w 296"/>
                <a:gd name="T15" fmla="*/ 199 h 243"/>
                <a:gd name="T16" fmla="*/ 296 w 296"/>
                <a:gd name="T17" fmla="*/ 220 h 243"/>
                <a:gd name="T18" fmla="*/ 296 w 296"/>
                <a:gd name="T19" fmla="*/ 243 h 243"/>
                <a:gd name="T20" fmla="*/ 260 w 296"/>
                <a:gd name="T21" fmla="*/ 241 h 243"/>
                <a:gd name="T22" fmla="*/ 202 w 296"/>
                <a:gd name="T23" fmla="*/ 237 h 243"/>
                <a:gd name="T24" fmla="*/ 202 w 296"/>
                <a:gd name="T25" fmla="*/ 210 h 243"/>
                <a:gd name="T26" fmla="*/ 202 w 296"/>
                <a:gd name="T27" fmla="*/ 183 h 243"/>
                <a:gd name="T28" fmla="*/ 202 w 296"/>
                <a:gd name="T29" fmla="*/ 162 h 243"/>
                <a:gd name="T30" fmla="*/ 141 w 296"/>
                <a:gd name="T31" fmla="*/ 161 h 243"/>
                <a:gd name="T32" fmla="*/ 78 w 296"/>
                <a:gd name="T33" fmla="*/ 161 h 243"/>
                <a:gd name="T34" fmla="*/ 77 w 296"/>
                <a:gd name="T35" fmla="*/ 183 h 243"/>
                <a:gd name="T36" fmla="*/ 73 w 296"/>
                <a:gd name="T37" fmla="*/ 213 h 243"/>
                <a:gd name="T38" fmla="*/ 68 w 296"/>
                <a:gd name="T39" fmla="*/ 233 h 243"/>
                <a:gd name="T40" fmla="*/ 36 w 296"/>
                <a:gd name="T41" fmla="*/ 229 h 243"/>
                <a:gd name="T42" fmla="*/ 7 w 296"/>
                <a:gd name="T43" fmla="*/ 218 h 243"/>
                <a:gd name="T44" fmla="*/ 4 w 296"/>
                <a:gd name="T45" fmla="*/ 191 h 243"/>
                <a:gd name="T46" fmla="*/ 3 w 296"/>
                <a:gd name="T47" fmla="*/ 162 h 243"/>
                <a:gd name="T48" fmla="*/ 6 w 296"/>
                <a:gd name="T49" fmla="*/ 137 h 243"/>
                <a:gd name="T50" fmla="*/ 4 w 296"/>
                <a:gd name="T51" fmla="*/ 116 h 243"/>
                <a:gd name="T52" fmla="*/ 2 w 296"/>
                <a:gd name="T53" fmla="*/ 87 h 243"/>
                <a:gd name="T54" fmla="*/ 2 w 296"/>
                <a:gd name="T55" fmla="*/ 63 h 243"/>
                <a:gd name="T56" fmla="*/ 2 w 296"/>
                <a:gd name="T57" fmla="*/ 34 h 243"/>
                <a:gd name="T58" fmla="*/ 1 w 296"/>
                <a:gd name="T59" fmla="*/ 14 h 243"/>
                <a:gd name="T60" fmla="*/ 26 w 296"/>
                <a:gd name="T61" fmla="*/ 7 h 243"/>
                <a:gd name="T62" fmla="*/ 84 w 296"/>
                <a:gd name="T63" fmla="*/ 6 h 243"/>
                <a:gd name="T64" fmla="*/ 151 w 296"/>
                <a:gd name="T65" fmla="*/ 5 h 243"/>
                <a:gd name="T66" fmla="*/ 205 w 296"/>
                <a:gd name="T67" fmla="*/ 3 h 243"/>
                <a:gd name="T68" fmla="*/ 256 w 296"/>
                <a:gd name="T69" fmla="*/ 1 h 243"/>
                <a:gd name="T70" fmla="*/ 288 w 296"/>
                <a:gd name="T71" fmla="*/ 0 h 243"/>
                <a:gd name="T72" fmla="*/ 294 w 296"/>
                <a:gd name="T73" fmla="*/ 3 h 2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96"/>
                <a:gd name="T112" fmla="*/ 0 h 243"/>
                <a:gd name="T113" fmla="*/ 296 w 296"/>
                <a:gd name="T114" fmla="*/ 243 h 24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96" h="243">
                  <a:moveTo>
                    <a:pt x="294" y="5"/>
                  </a:moveTo>
                  <a:lnTo>
                    <a:pt x="294" y="15"/>
                  </a:lnTo>
                  <a:lnTo>
                    <a:pt x="294" y="27"/>
                  </a:lnTo>
                  <a:lnTo>
                    <a:pt x="294" y="36"/>
                  </a:lnTo>
                  <a:lnTo>
                    <a:pt x="294" y="51"/>
                  </a:lnTo>
                  <a:lnTo>
                    <a:pt x="294" y="60"/>
                  </a:lnTo>
                  <a:lnTo>
                    <a:pt x="293" y="77"/>
                  </a:lnTo>
                  <a:lnTo>
                    <a:pt x="293" y="89"/>
                  </a:lnTo>
                  <a:lnTo>
                    <a:pt x="295" y="104"/>
                  </a:lnTo>
                  <a:lnTo>
                    <a:pt x="294" y="118"/>
                  </a:lnTo>
                  <a:lnTo>
                    <a:pt x="294" y="135"/>
                  </a:lnTo>
                  <a:lnTo>
                    <a:pt x="295" y="149"/>
                  </a:lnTo>
                  <a:lnTo>
                    <a:pt x="294" y="160"/>
                  </a:lnTo>
                  <a:lnTo>
                    <a:pt x="296" y="172"/>
                  </a:lnTo>
                  <a:lnTo>
                    <a:pt x="296" y="184"/>
                  </a:lnTo>
                  <a:lnTo>
                    <a:pt x="296" y="199"/>
                  </a:lnTo>
                  <a:lnTo>
                    <a:pt x="294" y="209"/>
                  </a:lnTo>
                  <a:lnTo>
                    <a:pt x="296" y="220"/>
                  </a:lnTo>
                  <a:lnTo>
                    <a:pt x="296" y="230"/>
                  </a:lnTo>
                  <a:lnTo>
                    <a:pt x="296" y="243"/>
                  </a:lnTo>
                  <a:lnTo>
                    <a:pt x="281" y="243"/>
                  </a:lnTo>
                  <a:lnTo>
                    <a:pt x="260" y="241"/>
                  </a:lnTo>
                  <a:lnTo>
                    <a:pt x="221" y="237"/>
                  </a:lnTo>
                  <a:lnTo>
                    <a:pt x="202" y="237"/>
                  </a:lnTo>
                  <a:lnTo>
                    <a:pt x="200" y="222"/>
                  </a:lnTo>
                  <a:lnTo>
                    <a:pt x="202" y="210"/>
                  </a:lnTo>
                  <a:lnTo>
                    <a:pt x="200" y="196"/>
                  </a:lnTo>
                  <a:lnTo>
                    <a:pt x="202" y="183"/>
                  </a:lnTo>
                  <a:lnTo>
                    <a:pt x="200" y="173"/>
                  </a:lnTo>
                  <a:lnTo>
                    <a:pt x="202" y="162"/>
                  </a:lnTo>
                  <a:lnTo>
                    <a:pt x="157" y="162"/>
                  </a:lnTo>
                  <a:lnTo>
                    <a:pt x="141" y="161"/>
                  </a:lnTo>
                  <a:lnTo>
                    <a:pt x="123" y="160"/>
                  </a:lnTo>
                  <a:lnTo>
                    <a:pt x="78" y="161"/>
                  </a:lnTo>
                  <a:lnTo>
                    <a:pt x="77" y="172"/>
                  </a:lnTo>
                  <a:lnTo>
                    <a:pt x="77" y="183"/>
                  </a:lnTo>
                  <a:lnTo>
                    <a:pt x="76" y="201"/>
                  </a:lnTo>
                  <a:lnTo>
                    <a:pt x="73" y="213"/>
                  </a:lnTo>
                  <a:lnTo>
                    <a:pt x="73" y="224"/>
                  </a:lnTo>
                  <a:lnTo>
                    <a:pt x="68" y="233"/>
                  </a:lnTo>
                  <a:lnTo>
                    <a:pt x="59" y="233"/>
                  </a:lnTo>
                  <a:lnTo>
                    <a:pt x="36" y="229"/>
                  </a:lnTo>
                  <a:lnTo>
                    <a:pt x="9" y="228"/>
                  </a:lnTo>
                  <a:lnTo>
                    <a:pt x="7" y="218"/>
                  </a:lnTo>
                  <a:lnTo>
                    <a:pt x="7" y="205"/>
                  </a:lnTo>
                  <a:lnTo>
                    <a:pt x="4" y="191"/>
                  </a:lnTo>
                  <a:lnTo>
                    <a:pt x="4" y="173"/>
                  </a:lnTo>
                  <a:lnTo>
                    <a:pt x="3" y="162"/>
                  </a:lnTo>
                  <a:lnTo>
                    <a:pt x="6" y="151"/>
                  </a:lnTo>
                  <a:lnTo>
                    <a:pt x="6" y="137"/>
                  </a:lnTo>
                  <a:lnTo>
                    <a:pt x="3" y="128"/>
                  </a:lnTo>
                  <a:lnTo>
                    <a:pt x="4" y="116"/>
                  </a:lnTo>
                  <a:lnTo>
                    <a:pt x="2" y="101"/>
                  </a:lnTo>
                  <a:lnTo>
                    <a:pt x="2" y="87"/>
                  </a:lnTo>
                  <a:lnTo>
                    <a:pt x="0" y="75"/>
                  </a:lnTo>
                  <a:lnTo>
                    <a:pt x="2" y="63"/>
                  </a:lnTo>
                  <a:lnTo>
                    <a:pt x="1" y="48"/>
                  </a:lnTo>
                  <a:lnTo>
                    <a:pt x="2" y="34"/>
                  </a:lnTo>
                  <a:lnTo>
                    <a:pt x="1" y="24"/>
                  </a:lnTo>
                  <a:lnTo>
                    <a:pt x="1" y="14"/>
                  </a:lnTo>
                  <a:lnTo>
                    <a:pt x="1" y="7"/>
                  </a:lnTo>
                  <a:lnTo>
                    <a:pt x="26" y="7"/>
                  </a:lnTo>
                  <a:lnTo>
                    <a:pt x="51" y="5"/>
                  </a:lnTo>
                  <a:lnTo>
                    <a:pt x="84" y="6"/>
                  </a:lnTo>
                  <a:lnTo>
                    <a:pt x="118" y="5"/>
                  </a:lnTo>
                  <a:lnTo>
                    <a:pt x="151" y="5"/>
                  </a:lnTo>
                  <a:lnTo>
                    <a:pt x="181" y="3"/>
                  </a:lnTo>
                  <a:lnTo>
                    <a:pt x="205" y="3"/>
                  </a:lnTo>
                  <a:lnTo>
                    <a:pt x="233" y="2"/>
                  </a:lnTo>
                  <a:lnTo>
                    <a:pt x="256" y="1"/>
                  </a:lnTo>
                  <a:lnTo>
                    <a:pt x="272" y="1"/>
                  </a:lnTo>
                  <a:lnTo>
                    <a:pt x="288" y="0"/>
                  </a:lnTo>
                  <a:lnTo>
                    <a:pt x="294" y="0"/>
                  </a:lnTo>
                  <a:lnTo>
                    <a:pt x="294" y="3"/>
                  </a:lnTo>
                  <a:lnTo>
                    <a:pt x="294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39" name="Freeform 435"/>
            <p:cNvSpPr>
              <a:spLocks/>
            </p:cNvSpPr>
            <p:nvPr/>
          </p:nvSpPr>
          <p:spPr bwMode="auto">
            <a:xfrm>
              <a:off x="4624" y="3005"/>
              <a:ext cx="68" cy="237"/>
            </a:xfrm>
            <a:custGeom>
              <a:avLst/>
              <a:gdLst>
                <a:gd name="T0" fmla="*/ 62 w 68"/>
                <a:gd name="T1" fmla="*/ 147 h 237"/>
                <a:gd name="T2" fmla="*/ 62 w 68"/>
                <a:gd name="T3" fmla="*/ 149 h 237"/>
                <a:gd name="T4" fmla="*/ 62 w 68"/>
                <a:gd name="T5" fmla="*/ 156 h 237"/>
                <a:gd name="T6" fmla="*/ 62 w 68"/>
                <a:gd name="T7" fmla="*/ 166 h 237"/>
                <a:gd name="T8" fmla="*/ 65 w 68"/>
                <a:gd name="T9" fmla="*/ 176 h 237"/>
                <a:gd name="T10" fmla="*/ 65 w 68"/>
                <a:gd name="T11" fmla="*/ 181 h 237"/>
                <a:gd name="T12" fmla="*/ 65 w 68"/>
                <a:gd name="T13" fmla="*/ 191 h 237"/>
                <a:gd name="T14" fmla="*/ 62 w 68"/>
                <a:gd name="T15" fmla="*/ 200 h 237"/>
                <a:gd name="T16" fmla="*/ 54 w 68"/>
                <a:gd name="T17" fmla="*/ 205 h 237"/>
                <a:gd name="T18" fmla="*/ 43 w 68"/>
                <a:gd name="T19" fmla="*/ 213 h 237"/>
                <a:gd name="T20" fmla="*/ 30 w 68"/>
                <a:gd name="T21" fmla="*/ 221 h 237"/>
                <a:gd name="T22" fmla="*/ 15 w 68"/>
                <a:gd name="T23" fmla="*/ 230 h 237"/>
                <a:gd name="T24" fmla="*/ 3 w 68"/>
                <a:gd name="T25" fmla="*/ 237 h 237"/>
                <a:gd name="T26" fmla="*/ 3 w 68"/>
                <a:gd name="T27" fmla="*/ 227 h 237"/>
                <a:gd name="T28" fmla="*/ 1 w 68"/>
                <a:gd name="T29" fmla="*/ 215 h 237"/>
                <a:gd name="T30" fmla="*/ 3 w 68"/>
                <a:gd name="T31" fmla="*/ 204 h 237"/>
                <a:gd name="T32" fmla="*/ 3 w 68"/>
                <a:gd name="T33" fmla="*/ 193 h 237"/>
                <a:gd name="T34" fmla="*/ 2 w 68"/>
                <a:gd name="T35" fmla="*/ 184 h 237"/>
                <a:gd name="T36" fmla="*/ 2 w 68"/>
                <a:gd name="T37" fmla="*/ 174 h 237"/>
                <a:gd name="T38" fmla="*/ 2 w 68"/>
                <a:gd name="T39" fmla="*/ 168 h 237"/>
                <a:gd name="T40" fmla="*/ 1 w 68"/>
                <a:gd name="T41" fmla="*/ 157 h 237"/>
                <a:gd name="T42" fmla="*/ 4 w 68"/>
                <a:gd name="T43" fmla="*/ 145 h 237"/>
                <a:gd name="T44" fmla="*/ 0 w 68"/>
                <a:gd name="T45" fmla="*/ 132 h 237"/>
                <a:gd name="T46" fmla="*/ 1 w 68"/>
                <a:gd name="T47" fmla="*/ 117 h 237"/>
                <a:gd name="T48" fmla="*/ 2 w 68"/>
                <a:gd name="T49" fmla="*/ 104 h 237"/>
                <a:gd name="T50" fmla="*/ 0 w 68"/>
                <a:gd name="T51" fmla="*/ 87 h 237"/>
                <a:gd name="T52" fmla="*/ 1 w 68"/>
                <a:gd name="T53" fmla="*/ 71 h 237"/>
                <a:gd name="T54" fmla="*/ 2 w 68"/>
                <a:gd name="T55" fmla="*/ 51 h 237"/>
                <a:gd name="T56" fmla="*/ 2 w 68"/>
                <a:gd name="T57" fmla="*/ 33 h 237"/>
                <a:gd name="T58" fmla="*/ 4 w 68"/>
                <a:gd name="T59" fmla="*/ 20 h 237"/>
                <a:gd name="T60" fmla="*/ 2 w 68"/>
                <a:gd name="T61" fmla="*/ 8 h 237"/>
                <a:gd name="T62" fmla="*/ 2 w 68"/>
                <a:gd name="T63" fmla="*/ 0 h 237"/>
                <a:gd name="T64" fmla="*/ 31 w 68"/>
                <a:gd name="T65" fmla="*/ 4 h 237"/>
                <a:gd name="T66" fmla="*/ 49 w 68"/>
                <a:gd name="T67" fmla="*/ 8 h 237"/>
                <a:gd name="T68" fmla="*/ 57 w 68"/>
                <a:gd name="T69" fmla="*/ 10 h 237"/>
                <a:gd name="T70" fmla="*/ 67 w 68"/>
                <a:gd name="T71" fmla="*/ 13 h 237"/>
                <a:gd name="T72" fmla="*/ 68 w 68"/>
                <a:gd name="T73" fmla="*/ 19 h 237"/>
                <a:gd name="T74" fmla="*/ 66 w 68"/>
                <a:gd name="T75" fmla="*/ 36 h 237"/>
                <a:gd name="T76" fmla="*/ 66 w 68"/>
                <a:gd name="T77" fmla="*/ 57 h 237"/>
                <a:gd name="T78" fmla="*/ 66 w 68"/>
                <a:gd name="T79" fmla="*/ 77 h 237"/>
                <a:gd name="T80" fmla="*/ 65 w 68"/>
                <a:gd name="T81" fmla="*/ 93 h 237"/>
                <a:gd name="T82" fmla="*/ 65 w 68"/>
                <a:gd name="T83" fmla="*/ 107 h 237"/>
                <a:gd name="T84" fmla="*/ 62 w 68"/>
                <a:gd name="T85" fmla="*/ 123 h 237"/>
                <a:gd name="T86" fmla="*/ 64 w 68"/>
                <a:gd name="T87" fmla="*/ 135 h 237"/>
                <a:gd name="T88" fmla="*/ 62 w 68"/>
                <a:gd name="T89" fmla="*/ 147 h 23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8"/>
                <a:gd name="T136" fmla="*/ 0 h 237"/>
                <a:gd name="T137" fmla="*/ 68 w 68"/>
                <a:gd name="T138" fmla="*/ 237 h 23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8" h="237">
                  <a:moveTo>
                    <a:pt x="62" y="147"/>
                  </a:moveTo>
                  <a:lnTo>
                    <a:pt x="62" y="149"/>
                  </a:lnTo>
                  <a:lnTo>
                    <a:pt x="62" y="156"/>
                  </a:lnTo>
                  <a:lnTo>
                    <a:pt x="62" y="166"/>
                  </a:lnTo>
                  <a:lnTo>
                    <a:pt x="65" y="176"/>
                  </a:lnTo>
                  <a:lnTo>
                    <a:pt x="65" y="181"/>
                  </a:lnTo>
                  <a:lnTo>
                    <a:pt x="65" y="191"/>
                  </a:lnTo>
                  <a:lnTo>
                    <a:pt x="62" y="200"/>
                  </a:lnTo>
                  <a:lnTo>
                    <a:pt x="54" y="205"/>
                  </a:lnTo>
                  <a:lnTo>
                    <a:pt x="43" y="213"/>
                  </a:lnTo>
                  <a:lnTo>
                    <a:pt x="30" y="221"/>
                  </a:lnTo>
                  <a:lnTo>
                    <a:pt x="15" y="230"/>
                  </a:lnTo>
                  <a:lnTo>
                    <a:pt x="3" y="237"/>
                  </a:lnTo>
                  <a:lnTo>
                    <a:pt x="3" y="227"/>
                  </a:lnTo>
                  <a:lnTo>
                    <a:pt x="1" y="215"/>
                  </a:lnTo>
                  <a:lnTo>
                    <a:pt x="3" y="204"/>
                  </a:lnTo>
                  <a:lnTo>
                    <a:pt x="3" y="193"/>
                  </a:lnTo>
                  <a:lnTo>
                    <a:pt x="2" y="184"/>
                  </a:lnTo>
                  <a:lnTo>
                    <a:pt x="2" y="174"/>
                  </a:lnTo>
                  <a:lnTo>
                    <a:pt x="2" y="168"/>
                  </a:lnTo>
                  <a:lnTo>
                    <a:pt x="1" y="157"/>
                  </a:lnTo>
                  <a:lnTo>
                    <a:pt x="4" y="145"/>
                  </a:lnTo>
                  <a:lnTo>
                    <a:pt x="0" y="132"/>
                  </a:lnTo>
                  <a:lnTo>
                    <a:pt x="1" y="117"/>
                  </a:lnTo>
                  <a:lnTo>
                    <a:pt x="2" y="104"/>
                  </a:lnTo>
                  <a:lnTo>
                    <a:pt x="0" y="87"/>
                  </a:lnTo>
                  <a:lnTo>
                    <a:pt x="1" y="71"/>
                  </a:lnTo>
                  <a:lnTo>
                    <a:pt x="2" y="51"/>
                  </a:lnTo>
                  <a:lnTo>
                    <a:pt x="2" y="33"/>
                  </a:lnTo>
                  <a:lnTo>
                    <a:pt x="4" y="20"/>
                  </a:lnTo>
                  <a:lnTo>
                    <a:pt x="2" y="8"/>
                  </a:lnTo>
                  <a:lnTo>
                    <a:pt x="2" y="0"/>
                  </a:lnTo>
                  <a:lnTo>
                    <a:pt x="31" y="4"/>
                  </a:lnTo>
                  <a:lnTo>
                    <a:pt x="49" y="8"/>
                  </a:lnTo>
                  <a:lnTo>
                    <a:pt x="57" y="10"/>
                  </a:lnTo>
                  <a:lnTo>
                    <a:pt x="67" y="13"/>
                  </a:lnTo>
                  <a:lnTo>
                    <a:pt x="68" y="19"/>
                  </a:lnTo>
                  <a:lnTo>
                    <a:pt x="66" y="36"/>
                  </a:lnTo>
                  <a:lnTo>
                    <a:pt x="66" y="57"/>
                  </a:lnTo>
                  <a:lnTo>
                    <a:pt x="66" y="77"/>
                  </a:lnTo>
                  <a:lnTo>
                    <a:pt x="65" y="93"/>
                  </a:lnTo>
                  <a:lnTo>
                    <a:pt x="65" y="107"/>
                  </a:lnTo>
                  <a:lnTo>
                    <a:pt x="62" y="123"/>
                  </a:lnTo>
                  <a:lnTo>
                    <a:pt x="64" y="135"/>
                  </a:lnTo>
                  <a:lnTo>
                    <a:pt x="62" y="1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40" name="Freeform 436"/>
            <p:cNvSpPr>
              <a:spLocks/>
            </p:cNvSpPr>
            <p:nvPr/>
          </p:nvSpPr>
          <p:spPr bwMode="auto">
            <a:xfrm>
              <a:off x="4536" y="2968"/>
              <a:ext cx="15" cy="12"/>
            </a:xfrm>
            <a:custGeom>
              <a:avLst/>
              <a:gdLst>
                <a:gd name="T0" fmla="*/ 14 w 15"/>
                <a:gd name="T1" fmla="*/ 12 h 12"/>
                <a:gd name="T2" fmla="*/ 15 w 15"/>
                <a:gd name="T3" fmla="*/ 3 h 12"/>
                <a:gd name="T4" fmla="*/ 0 w 15"/>
                <a:gd name="T5" fmla="*/ 0 h 12"/>
                <a:gd name="T6" fmla="*/ 0 w 15"/>
                <a:gd name="T7" fmla="*/ 11 h 12"/>
                <a:gd name="T8" fmla="*/ 14 w 15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12"/>
                <a:gd name="T17" fmla="*/ 15 w 15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12">
                  <a:moveTo>
                    <a:pt x="14" y="12"/>
                  </a:moveTo>
                  <a:lnTo>
                    <a:pt x="15" y="3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4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41" name="Freeform 437"/>
            <p:cNvSpPr>
              <a:spLocks/>
            </p:cNvSpPr>
            <p:nvPr/>
          </p:nvSpPr>
          <p:spPr bwMode="auto">
            <a:xfrm>
              <a:off x="4503" y="2968"/>
              <a:ext cx="26" cy="13"/>
            </a:xfrm>
            <a:custGeom>
              <a:avLst/>
              <a:gdLst>
                <a:gd name="T0" fmla="*/ 26 w 26"/>
                <a:gd name="T1" fmla="*/ 12 h 13"/>
                <a:gd name="T2" fmla="*/ 26 w 26"/>
                <a:gd name="T3" fmla="*/ 0 h 13"/>
                <a:gd name="T4" fmla="*/ 14 w 26"/>
                <a:gd name="T5" fmla="*/ 1 h 13"/>
                <a:gd name="T6" fmla="*/ 5 w 26"/>
                <a:gd name="T7" fmla="*/ 2 h 13"/>
                <a:gd name="T8" fmla="*/ 0 w 26"/>
                <a:gd name="T9" fmla="*/ 3 h 13"/>
                <a:gd name="T10" fmla="*/ 0 w 26"/>
                <a:gd name="T11" fmla="*/ 8 h 13"/>
                <a:gd name="T12" fmla="*/ 0 w 26"/>
                <a:gd name="T13" fmla="*/ 13 h 13"/>
                <a:gd name="T14" fmla="*/ 26 w 26"/>
                <a:gd name="T15" fmla="*/ 12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13"/>
                <a:gd name="T26" fmla="*/ 26 w 26"/>
                <a:gd name="T27" fmla="*/ 13 h 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13">
                  <a:moveTo>
                    <a:pt x="26" y="12"/>
                  </a:moveTo>
                  <a:lnTo>
                    <a:pt x="26" y="0"/>
                  </a:lnTo>
                  <a:lnTo>
                    <a:pt x="14" y="1"/>
                  </a:lnTo>
                  <a:lnTo>
                    <a:pt x="5" y="2"/>
                  </a:lnTo>
                  <a:lnTo>
                    <a:pt x="0" y="3"/>
                  </a:lnTo>
                  <a:lnTo>
                    <a:pt x="0" y="8"/>
                  </a:lnTo>
                  <a:lnTo>
                    <a:pt x="0" y="13"/>
                  </a:lnTo>
                  <a:lnTo>
                    <a:pt x="26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42" name="Freeform 438"/>
            <p:cNvSpPr>
              <a:spLocks/>
            </p:cNvSpPr>
            <p:nvPr/>
          </p:nvSpPr>
          <p:spPr bwMode="auto">
            <a:xfrm>
              <a:off x="4578" y="3225"/>
              <a:ext cx="36" cy="20"/>
            </a:xfrm>
            <a:custGeom>
              <a:avLst/>
              <a:gdLst>
                <a:gd name="T0" fmla="*/ 33 w 36"/>
                <a:gd name="T1" fmla="*/ 0 h 20"/>
                <a:gd name="T2" fmla="*/ 36 w 36"/>
                <a:gd name="T3" fmla="*/ 20 h 20"/>
                <a:gd name="T4" fmla="*/ 0 w 36"/>
                <a:gd name="T5" fmla="*/ 18 h 20"/>
                <a:gd name="T6" fmla="*/ 30 w 36"/>
                <a:gd name="T7" fmla="*/ 16 h 20"/>
                <a:gd name="T8" fmla="*/ 33 w 36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20"/>
                <a:gd name="T17" fmla="*/ 36 w 3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20">
                  <a:moveTo>
                    <a:pt x="33" y="0"/>
                  </a:moveTo>
                  <a:lnTo>
                    <a:pt x="36" y="20"/>
                  </a:lnTo>
                  <a:lnTo>
                    <a:pt x="0" y="18"/>
                  </a:lnTo>
                  <a:lnTo>
                    <a:pt x="30" y="16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43" name="Freeform 439"/>
            <p:cNvSpPr>
              <a:spLocks/>
            </p:cNvSpPr>
            <p:nvPr/>
          </p:nvSpPr>
          <p:spPr bwMode="auto">
            <a:xfrm>
              <a:off x="4334" y="3211"/>
              <a:ext cx="38" cy="19"/>
            </a:xfrm>
            <a:custGeom>
              <a:avLst/>
              <a:gdLst>
                <a:gd name="T0" fmla="*/ 38 w 38"/>
                <a:gd name="T1" fmla="*/ 19 h 19"/>
                <a:gd name="T2" fmla="*/ 1 w 38"/>
                <a:gd name="T3" fmla="*/ 19 h 19"/>
                <a:gd name="T4" fmla="*/ 0 w 38"/>
                <a:gd name="T5" fmla="*/ 0 h 19"/>
                <a:gd name="T6" fmla="*/ 5 w 38"/>
                <a:gd name="T7" fmla="*/ 16 h 19"/>
                <a:gd name="T8" fmla="*/ 38 w 38"/>
                <a:gd name="T9" fmla="*/ 19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19"/>
                <a:gd name="T17" fmla="*/ 38 w 38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19">
                  <a:moveTo>
                    <a:pt x="38" y="19"/>
                  </a:moveTo>
                  <a:lnTo>
                    <a:pt x="1" y="19"/>
                  </a:lnTo>
                  <a:lnTo>
                    <a:pt x="0" y="0"/>
                  </a:lnTo>
                  <a:lnTo>
                    <a:pt x="5" y="16"/>
                  </a:lnTo>
                  <a:lnTo>
                    <a:pt x="38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44" name="Freeform 440"/>
            <p:cNvSpPr>
              <a:spLocks/>
            </p:cNvSpPr>
            <p:nvPr/>
          </p:nvSpPr>
          <p:spPr bwMode="auto">
            <a:xfrm>
              <a:off x="4496" y="2958"/>
              <a:ext cx="61" cy="10"/>
            </a:xfrm>
            <a:custGeom>
              <a:avLst/>
              <a:gdLst>
                <a:gd name="T0" fmla="*/ 61 w 61"/>
                <a:gd name="T1" fmla="*/ 10 h 10"/>
                <a:gd name="T2" fmla="*/ 35 w 61"/>
                <a:gd name="T3" fmla="*/ 5 h 10"/>
                <a:gd name="T4" fmla="*/ 1 w 61"/>
                <a:gd name="T5" fmla="*/ 9 h 10"/>
                <a:gd name="T6" fmla="*/ 0 w 61"/>
                <a:gd name="T7" fmla="*/ 4 h 10"/>
                <a:gd name="T8" fmla="*/ 35 w 61"/>
                <a:gd name="T9" fmla="*/ 0 h 10"/>
                <a:gd name="T10" fmla="*/ 61 w 61"/>
                <a:gd name="T11" fmla="*/ 4 h 10"/>
                <a:gd name="T12" fmla="*/ 61 w 61"/>
                <a:gd name="T13" fmla="*/ 1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"/>
                <a:gd name="T22" fmla="*/ 0 h 10"/>
                <a:gd name="T23" fmla="*/ 61 w 61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" h="10">
                  <a:moveTo>
                    <a:pt x="61" y="10"/>
                  </a:moveTo>
                  <a:lnTo>
                    <a:pt x="35" y="5"/>
                  </a:lnTo>
                  <a:lnTo>
                    <a:pt x="1" y="9"/>
                  </a:lnTo>
                  <a:lnTo>
                    <a:pt x="0" y="4"/>
                  </a:lnTo>
                  <a:lnTo>
                    <a:pt x="35" y="0"/>
                  </a:lnTo>
                  <a:lnTo>
                    <a:pt x="61" y="4"/>
                  </a:lnTo>
                  <a:lnTo>
                    <a:pt x="61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45" name="Freeform 441"/>
            <p:cNvSpPr>
              <a:spLocks/>
            </p:cNvSpPr>
            <p:nvPr/>
          </p:nvSpPr>
          <p:spPr bwMode="auto">
            <a:xfrm>
              <a:off x="4623" y="3201"/>
              <a:ext cx="60" cy="41"/>
            </a:xfrm>
            <a:custGeom>
              <a:avLst/>
              <a:gdLst>
                <a:gd name="T0" fmla="*/ 0 w 60"/>
                <a:gd name="T1" fmla="*/ 37 h 41"/>
                <a:gd name="T2" fmla="*/ 60 w 60"/>
                <a:gd name="T3" fmla="*/ 0 h 41"/>
                <a:gd name="T4" fmla="*/ 0 w 60"/>
                <a:gd name="T5" fmla="*/ 41 h 41"/>
                <a:gd name="T6" fmla="*/ 0 w 60"/>
                <a:gd name="T7" fmla="*/ 37 h 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41"/>
                <a:gd name="T14" fmla="*/ 60 w 60"/>
                <a:gd name="T15" fmla="*/ 41 h 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41">
                  <a:moveTo>
                    <a:pt x="0" y="37"/>
                  </a:moveTo>
                  <a:lnTo>
                    <a:pt x="60" y="0"/>
                  </a:lnTo>
                  <a:lnTo>
                    <a:pt x="0" y="41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46" name="Freeform 442"/>
            <p:cNvSpPr>
              <a:spLocks/>
            </p:cNvSpPr>
            <p:nvPr/>
          </p:nvSpPr>
          <p:spPr bwMode="auto">
            <a:xfrm>
              <a:off x="4386" y="3250"/>
              <a:ext cx="117" cy="10"/>
            </a:xfrm>
            <a:custGeom>
              <a:avLst/>
              <a:gdLst>
                <a:gd name="T0" fmla="*/ 2 w 117"/>
                <a:gd name="T1" fmla="*/ 8 h 10"/>
                <a:gd name="T2" fmla="*/ 65 w 117"/>
                <a:gd name="T3" fmla="*/ 8 h 10"/>
                <a:gd name="T4" fmla="*/ 117 w 117"/>
                <a:gd name="T5" fmla="*/ 10 h 10"/>
                <a:gd name="T6" fmla="*/ 115 w 117"/>
                <a:gd name="T7" fmla="*/ 2 h 10"/>
                <a:gd name="T8" fmla="*/ 59 w 117"/>
                <a:gd name="T9" fmla="*/ 1 h 10"/>
                <a:gd name="T10" fmla="*/ 0 w 117"/>
                <a:gd name="T11" fmla="*/ 0 h 10"/>
                <a:gd name="T12" fmla="*/ 2 w 117"/>
                <a:gd name="T13" fmla="*/ 7 h 10"/>
                <a:gd name="T14" fmla="*/ 2 w 117"/>
                <a:gd name="T15" fmla="*/ 8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7"/>
                <a:gd name="T25" fmla="*/ 0 h 10"/>
                <a:gd name="T26" fmla="*/ 117 w 117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7" h="10">
                  <a:moveTo>
                    <a:pt x="2" y="8"/>
                  </a:moveTo>
                  <a:lnTo>
                    <a:pt x="65" y="8"/>
                  </a:lnTo>
                  <a:lnTo>
                    <a:pt x="117" y="10"/>
                  </a:lnTo>
                  <a:lnTo>
                    <a:pt x="115" y="2"/>
                  </a:lnTo>
                  <a:lnTo>
                    <a:pt x="59" y="1"/>
                  </a:lnTo>
                  <a:lnTo>
                    <a:pt x="0" y="0"/>
                  </a:lnTo>
                  <a:lnTo>
                    <a:pt x="2" y="7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47" name="Freeform 443"/>
            <p:cNvSpPr>
              <a:spLocks/>
            </p:cNvSpPr>
            <p:nvPr/>
          </p:nvSpPr>
          <p:spPr bwMode="auto">
            <a:xfrm>
              <a:off x="4375" y="3262"/>
              <a:ext cx="133" cy="20"/>
            </a:xfrm>
            <a:custGeom>
              <a:avLst/>
              <a:gdLst>
                <a:gd name="T0" fmla="*/ 133 w 133"/>
                <a:gd name="T1" fmla="*/ 2 h 20"/>
                <a:gd name="T2" fmla="*/ 73 w 133"/>
                <a:gd name="T3" fmla="*/ 1 h 20"/>
                <a:gd name="T4" fmla="*/ 13 w 133"/>
                <a:gd name="T5" fmla="*/ 0 h 20"/>
                <a:gd name="T6" fmla="*/ 8 w 133"/>
                <a:gd name="T7" fmla="*/ 9 h 20"/>
                <a:gd name="T8" fmla="*/ 0 w 133"/>
                <a:gd name="T9" fmla="*/ 17 h 20"/>
                <a:gd name="T10" fmla="*/ 61 w 133"/>
                <a:gd name="T11" fmla="*/ 19 h 20"/>
                <a:gd name="T12" fmla="*/ 125 w 133"/>
                <a:gd name="T13" fmla="*/ 20 h 20"/>
                <a:gd name="T14" fmla="*/ 129 w 133"/>
                <a:gd name="T15" fmla="*/ 11 h 20"/>
                <a:gd name="T16" fmla="*/ 133 w 133"/>
                <a:gd name="T17" fmla="*/ 2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3"/>
                <a:gd name="T28" fmla="*/ 0 h 20"/>
                <a:gd name="T29" fmla="*/ 133 w 133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3" h="20">
                  <a:moveTo>
                    <a:pt x="133" y="2"/>
                  </a:moveTo>
                  <a:lnTo>
                    <a:pt x="73" y="1"/>
                  </a:lnTo>
                  <a:lnTo>
                    <a:pt x="13" y="0"/>
                  </a:lnTo>
                  <a:lnTo>
                    <a:pt x="8" y="9"/>
                  </a:lnTo>
                  <a:lnTo>
                    <a:pt x="0" y="17"/>
                  </a:lnTo>
                  <a:lnTo>
                    <a:pt x="61" y="19"/>
                  </a:lnTo>
                  <a:lnTo>
                    <a:pt x="125" y="20"/>
                  </a:lnTo>
                  <a:lnTo>
                    <a:pt x="129" y="11"/>
                  </a:lnTo>
                  <a:lnTo>
                    <a:pt x="133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48" name="Freeform 444"/>
            <p:cNvSpPr>
              <a:spLocks/>
            </p:cNvSpPr>
            <p:nvPr/>
          </p:nvSpPr>
          <p:spPr bwMode="auto">
            <a:xfrm>
              <a:off x="4354" y="3284"/>
              <a:ext cx="142" cy="26"/>
            </a:xfrm>
            <a:custGeom>
              <a:avLst/>
              <a:gdLst>
                <a:gd name="T0" fmla="*/ 142 w 142"/>
                <a:gd name="T1" fmla="*/ 4 h 26"/>
                <a:gd name="T2" fmla="*/ 78 w 142"/>
                <a:gd name="T3" fmla="*/ 1 h 26"/>
                <a:gd name="T4" fmla="*/ 18 w 142"/>
                <a:gd name="T5" fmla="*/ 0 h 26"/>
                <a:gd name="T6" fmla="*/ 12 w 142"/>
                <a:gd name="T7" fmla="*/ 8 h 26"/>
                <a:gd name="T8" fmla="*/ 0 w 142"/>
                <a:gd name="T9" fmla="*/ 19 h 26"/>
                <a:gd name="T10" fmla="*/ 66 w 142"/>
                <a:gd name="T11" fmla="*/ 24 h 26"/>
                <a:gd name="T12" fmla="*/ 137 w 142"/>
                <a:gd name="T13" fmla="*/ 26 h 26"/>
                <a:gd name="T14" fmla="*/ 139 w 142"/>
                <a:gd name="T15" fmla="*/ 15 h 26"/>
                <a:gd name="T16" fmla="*/ 142 w 142"/>
                <a:gd name="T17" fmla="*/ 4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2"/>
                <a:gd name="T28" fmla="*/ 0 h 26"/>
                <a:gd name="T29" fmla="*/ 142 w 142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2" h="26">
                  <a:moveTo>
                    <a:pt x="142" y="4"/>
                  </a:moveTo>
                  <a:lnTo>
                    <a:pt x="78" y="1"/>
                  </a:lnTo>
                  <a:lnTo>
                    <a:pt x="18" y="0"/>
                  </a:lnTo>
                  <a:lnTo>
                    <a:pt x="12" y="8"/>
                  </a:lnTo>
                  <a:lnTo>
                    <a:pt x="0" y="19"/>
                  </a:lnTo>
                  <a:lnTo>
                    <a:pt x="66" y="24"/>
                  </a:lnTo>
                  <a:lnTo>
                    <a:pt x="137" y="26"/>
                  </a:lnTo>
                  <a:lnTo>
                    <a:pt x="139" y="15"/>
                  </a:lnTo>
                  <a:lnTo>
                    <a:pt x="142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49" name="Freeform 445"/>
            <p:cNvSpPr>
              <a:spLocks/>
            </p:cNvSpPr>
            <p:nvPr/>
          </p:nvSpPr>
          <p:spPr bwMode="auto">
            <a:xfrm>
              <a:off x="4387" y="3230"/>
              <a:ext cx="126" cy="18"/>
            </a:xfrm>
            <a:custGeom>
              <a:avLst/>
              <a:gdLst>
                <a:gd name="T0" fmla="*/ 126 w 126"/>
                <a:gd name="T1" fmla="*/ 1 h 18"/>
                <a:gd name="T2" fmla="*/ 66 w 126"/>
                <a:gd name="T3" fmla="*/ 0 h 18"/>
                <a:gd name="T4" fmla="*/ 15 w 126"/>
                <a:gd name="T5" fmla="*/ 0 h 18"/>
                <a:gd name="T6" fmla="*/ 0 w 126"/>
                <a:gd name="T7" fmla="*/ 17 h 18"/>
                <a:gd name="T8" fmla="*/ 61 w 126"/>
                <a:gd name="T9" fmla="*/ 17 h 18"/>
                <a:gd name="T10" fmla="*/ 114 w 126"/>
                <a:gd name="T11" fmla="*/ 18 h 18"/>
                <a:gd name="T12" fmla="*/ 126 w 126"/>
                <a:gd name="T13" fmla="*/ 1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18"/>
                <a:gd name="T23" fmla="*/ 126 w 126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18">
                  <a:moveTo>
                    <a:pt x="126" y="1"/>
                  </a:moveTo>
                  <a:lnTo>
                    <a:pt x="66" y="0"/>
                  </a:lnTo>
                  <a:lnTo>
                    <a:pt x="15" y="0"/>
                  </a:lnTo>
                  <a:lnTo>
                    <a:pt x="0" y="17"/>
                  </a:lnTo>
                  <a:lnTo>
                    <a:pt x="61" y="17"/>
                  </a:lnTo>
                  <a:lnTo>
                    <a:pt x="114" y="18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50" name="Freeform 446"/>
            <p:cNvSpPr>
              <a:spLocks/>
            </p:cNvSpPr>
            <p:nvPr/>
          </p:nvSpPr>
          <p:spPr bwMode="auto">
            <a:xfrm>
              <a:off x="4507" y="3236"/>
              <a:ext cx="11" cy="24"/>
            </a:xfrm>
            <a:custGeom>
              <a:avLst/>
              <a:gdLst>
                <a:gd name="T0" fmla="*/ 1 w 11"/>
                <a:gd name="T1" fmla="*/ 24 h 24"/>
                <a:gd name="T2" fmla="*/ 0 w 11"/>
                <a:gd name="T3" fmla="*/ 17 h 24"/>
                <a:gd name="T4" fmla="*/ 11 w 11"/>
                <a:gd name="T5" fmla="*/ 0 h 24"/>
                <a:gd name="T6" fmla="*/ 11 w 11"/>
                <a:gd name="T7" fmla="*/ 9 h 24"/>
                <a:gd name="T8" fmla="*/ 1 w 11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24"/>
                <a:gd name="T17" fmla="*/ 11 w 11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24">
                  <a:moveTo>
                    <a:pt x="1" y="24"/>
                  </a:moveTo>
                  <a:lnTo>
                    <a:pt x="0" y="17"/>
                  </a:lnTo>
                  <a:lnTo>
                    <a:pt x="11" y="0"/>
                  </a:lnTo>
                  <a:lnTo>
                    <a:pt x="11" y="9"/>
                  </a:lnTo>
                  <a:lnTo>
                    <a:pt x="1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51" name="Freeform 447"/>
            <p:cNvSpPr>
              <a:spLocks/>
            </p:cNvSpPr>
            <p:nvPr/>
          </p:nvSpPr>
          <p:spPr bwMode="auto">
            <a:xfrm>
              <a:off x="4437" y="3234"/>
              <a:ext cx="69" cy="9"/>
            </a:xfrm>
            <a:custGeom>
              <a:avLst/>
              <a:gdLst>
                <a:gd name="T0" fmla="*/ 69 w 69"/>
                <a:gd name="T1" fmla="*/ 0 h 9"/>
                <a:gd name="T2" fmla="*/ 63 w 69"/>
                <a:gd name="T3" fmla="*/ 9 h 9"/>
                <a:gd name="T4" fmla="*/ 0 w 69"/>
                <a:gd name="T5" fmla="*/ 9 h 9"/>
                <a:gd name="T6" fmla="*/ 59 w 69"/>
                <a:gd name="T7" fmla="*/ 7 h 9"/>
                <a:gd name="T8" fmla="*/ 69 w 69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9"/>
                <a:gd name="T17" fmla="*/ 69 w 69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9">
                  <a:moveTo>
                    <a:pt x="69" y="0"/>
                  </a:moveTo>
                  <a:lnTo>
                    <a:pt x="63" y="9"/>
                  </a:lnTo>
                  <a:lnTo>
                    <a:pt x="0" y="9"/>
                  </a:lnTo>
                  <a:lnTo>
                    <a:pt x="59" y="7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52" name="Freeform 448"/>
            <p:cNvSpPr>
              <a:spLocks/>
            </p:cNvSpPr>
            <p:nvPr/>
          </p:nvSpPr>
          <p:spPr bwMode="auto">
            <a:xfrm>
              <a:off x="4433" y="3268"/>
              <a:ext cx="69" cy="9"/>
            </a:xfrm>
            <a:custGeom>
              <a:avLst/>
              <a:gdLst>
                <a:gd name="T0" fmla="*/ 69 w 69"/>
                <a:gd name="T1" fmla="*/ 0 h 9"/>
                <a:gd name="T2" fmla="*/ 62 w 69"/>
                <a:gd name="T3" fmla="*/ 9 h 9"/>
                <a:gd name="T4" fmla="*/ 0 w 69"/>
                <a:gd name="T5" fmla="*/ 9 h 9"/>
                <a:gd name="T6" fmla="*/ 59 w 69"/>
                <a:gd name="T7" fmla="*/ 7 h 9"/>
                <a:gd name="T8" fmla="*/ 69 w 69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9"/>
                <a:gd name="T17" fmla="*/ 69 w 69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9">
                  <a:moveTo>
                    <a:pt x="69" y="0"/>
                  </a:moveTo>
                  <a:lnTo>
                    <a:pt x="62" y="9"/>
                  </a:lnTo>
                  <a:lnTo>
                    <a:pt x="0" y="9"/>
                  </a:lnTo>
                  <a:lnTo>
                    <a:pt x="59" y="7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53" name="Freeform 449"/>
            <p:cNvSpPr>
              <a:spLocks/>
            </p:cNvSpPr>
            <p:nvPr/>
          </p:nvSpPr>
          <p:spPr bwMode="auto">
            <a:xfrm>
              <a:off x="4420" y="3297"/>
              <a:ext cx="70" cy="10"/>
            </a:xfrm>
            <a:custGeom>
              <a:avLst/>
              <a:gdLst>
                <a:gd name="T0" fmla="*/ 70 w 70"/>
                <a:gd name="T1" fmla="*/ 0 h 10"/>
                <a:gd name="T2" fmla="*/ 62 w 70"/>
                <a:gd name="T3" fmla="*/ 10 h 10"/>
                <a:gd name="T4" fmla="*/ 0 w 70"/>
                <a:gd name="T5" fmla="*/ 8 h 10"/>
                <a:gd name="T6" fmla="*/ 58 w 70"/>
                <a:gd name="T7" fmla="*/ 8 h 10"/>
                <a:gd name="T8" fmla="*/ 70 w 70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"/>
                <a:gd name="T16" fmla="*/ 0 h 10"/>
                <a:gd name="T17" fmla="*/ 70 w 70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" h="10">
                  <a:moveTo>
                    <a:pt x="70" y="0"/>
                  </a:moveTo>
                  <a:lnTo>
                    <a:pt x="62" y="10"/>
                  </a:lnTo>
                  <a:lnTo>
                    <a:pt x="0" y="8"/>
                  </a:lnTo>
                  <a:lnTo>
                    <a:pt x="58" y="8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54" name="Freeform 450"/>
            <p:cNvSpPr>
              <a:spLocks/>
            </p:cNvSpPr>
            <p:nvPr/>
          </p:nvSpPr>
          <p:spPr bwMode="auto">
            <a:xfrm>
              <a:off x="4678" y="3184"/>
              <a:ext cx="23" cy="40"/>
            </a:xfrm>
            <a:custGeom>
              <a:avLst/>
              <a:gdLst>
                <a:gd name="T0" fmla="*/ 21 w 23"/>
                <a:gd name="T1" fmla="*/ 0 h 40"/>
                <a:gd name="T2" fmla="*/ 23 w 23"/>
                <a:gd name="T3" fmla="*/ 27 h 40"/>
                <a:gd name="T4" fmla="*/ 0 w 23"/>
                <a:gd name="T5" fmla="*/ 40 h 40"/>
                <a:gd name="T6" fmla="*/ 19 w 23"/>
                <a:gd name="T7" fmla="*/ 26 h 40"/>
                <a:gd name="T8" fmla="*/ 21 w 23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40"/>
                <a:gd name="T17" fmla="*/ 23 w 23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40">
                  <a:moveTo>
                    <a:pt x="21" y="0"/>
                  </a:moveTo>
                  <a:lnTo>
                    <a:pt x="23" y="27"/>
                  </a:lnTo>
                  <a:lnTo>
                    <a:pt x="0" y="40"/>
                  </a:lnTo>
                  <a:lnTo>
                    <a:pt x="19" y="26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55" name="Freeform 451"/>
            <p:cNvSpPr>
              <a:spLocks/>
            </p:cNvSpPr>
            <p:nvPr/>
          </p:nvSpPr>
          <p:spPr bwMode="auto">
            <a:xfrm>
              <a:off x="4578" y="3240"/>
              <a:ext cx="77" cy="19"/>
            </a:xfrm>
            <a:custGeom>
              <a:avLst/>
              <a:gdLst>
                <a:gd name="T0" fmla="*/ 77 w 77"/>
                <a:gd name="T1" fmla="*/ 0 h 19"/>
                <a:gd name="T2" fmla="*/ 50 w 77"/>
                <a:gd name="T3" fmla="*/ 19 h 19"/>
                <a:gd name="T4" fmla="*/ 0 w 77"/>
                <a:gd name="T5" fmla="*/ 16 h 19"/>
                <a:gd name="T6" fmla="*/ 46 w 77"/>
                <a:gd name="T7" fmla="*/ 15 h 19"/>
                <a:gd name="T8" fmla="*/ 77 w 7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"/>
                <a:gd name="T16" fmla="*/ 0 h 19"/>
                <a:gd name="T17" fmla="*/ 77 w 7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" h="19">
                  <a:moveTo>
                    <a:pt x="77" y="0"/>
                  </a:moveTo>
                  <a:lnTo>
                    <a:pt x="50" y="19"/>
                  </a:lnTo>
                  <a:lnTo>
                    <a:pt x="0" y="16"/>
                  </a:lnTo>
                  <a:lnTo>
                    <a:pt x="46" y="15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56" name="Freeform 452"/>
            <p:cNvSpPr>
              <a:spLocks/>
            </p:cNvSpPr>
            <p:nvPr/>
          </p:nvSpPr>
          <p:spPr bwMode="auto">
            <a:xfrm>
              <a:off x="4517" y="3251"/>
              <a:ext cx="35" cy="16"/>
            </a:xfrm>
            <a:custGeom>
              <a:avLst/>
              <a:gdLst>
                <a:gd name="T0" fmla="*/ 35 w 35"/>
                <a:gd name="T1" fmla="*/ 0 h 16"/>
                <a:gd name="T2" fmla="*/ 9 w 35"/>
                <a:gd name="T3" fmla="*/ 0 h 16"/>
                <a:gd name="T4" fmla="*/ 0 w 35"/>
                <a:gd name="T5" fmla="*/ 16 h 16"/>
                <a:gd name="T6" fmla="*/ 12 w 35"/>
                <a:gd name="T7" fmla="*/ 3 h 16"/>
                <a:gd name="T8" fmla="*/ 35 w 35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16"/>
                <a:gd name="T17" fmla="*/ 35 w 35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16">
                  <a:moveTo>
                    <a:pt x="35" y="0"/>
                  </a:moveTo>
                  <a:lnTo>
                    <a:pt x="9" y="0"/>
                  </a:lnTo>
                  <a:lnTo>
                    <a:pt x="0" y="16"/>
                  </a:lnTo>
                  <a:lnTo>
                    <a:pt x="12" y="3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57" name="Freeform 453"/>
            <p:cNvSpPr>
              <a:spLocks/>
            </p:cNvSpPr>
            <p:nvPr/>
          </p:nvSpPr>
          <p:spPr bwMode="auto">
            <a:xfrm>
              <a:off x="4340" y="3019"/>
              <a:ext cx="48" cy="37"/>
            </a:xfrm>
            <a:custGeom>
              <a:avLst/>
              <a:gdLst>
                <a:gd name="T0" fmla="*/ 1 w 48"/>
                <a:gd name="T1" fmla="*/ 37 h 37"/>
                <a:gd name="T2" fmla="*/ 0 w 48"/>
                <a:gd name="T3" fmla="*/ 29 h 37"/>
                <a:gd name="T4" fmla="*/ 2 w 48"/>
                <a:gd name="T5" fmla="*/ 23 h 37"/>
                <a:gd name="T6" fmla="*/ 1 w 48"/>
                <a:gd name="T7" fmla="*/ 15 h 37"/>
                <a:gd name="T8" fmla="*/ 2 w 48"/>
                <a:gd name="T9" fmla="*/ 9 h 37"/>
                <a:gd name="T10" fmla="*/ 1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8 w 48"/>
                <a:gd name="T19" fmla="*/ 0 h 37"/>
                <a:gd name="T20" fmla="*/ 46 w 48"/>
                <a:gd name="T21" fmla="*/ 8 h 37"/>
                <a:gd name="T22" fmla="*/ 48 w 48"/>
                <a:gd name="T23" fmla="*/ 15 h 37"/>
                <a:gd name="T24" fmla="*/ 46 w 48"/>
                <a:gd name="T25" fmla="*/ 19 h 37"/>
                <a:gd name="T26" fmla="*/ 48 w 48"/>
                <a:gd name="T27" fmla="*/ 28 h 37"/>
                <a:gd name="T28" fmla="*/ 47 w 48"/>
                <a:gd name="T29" fmla="*/ 37 h 37"/>
                <a:gd name="T30" fmla="*/ 1 w 48"/>
                <a:gd name="T31" fmla="*/ 37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1" y="37"/>
                  </a:moveTo>
                  <a:lnTo>
                    <a:pt x="0" y="29"/>
                  </a:lnTo>
                  <a:lnTo>
                    <a:pt x="2" y="23"/>
                  </a:lnTo>
                  <a:lnTo>
                    <a:pt x="1" y="15"/>
                  </a:lnTo>
                  <a:lnTo>
                    <a:pt x="2" y="9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46" y="8"/>
                  </a:lnTo>
                  <a:lnTo>
                    <a:pt x="48" y="15"/>
                  </a:lnTo>
                  <a:lnTo>
                    <a:pt x="46" y="19"/>
                  </a:lnTo>
                  <a:lnTo>
                    <a:pt x="48" y="28"/>
                  </a:lnTo>
                  <a:lnTo>
                    <a:pt x="47" y="37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58" name="Freeform 454"/>
            <p:cNvSpPr>
              <a:spLocks/>
            </p:cNvSpPr>
            <p:nvPr/>
          </p:nvSpPr>
          <p:spPr bwMode="auto">
            <a:xfrm>
              <a:off x="4349" y="3024"/>
              <a:ext cx="14" cy="12"/>
            </a:xfrm>
            <a:custGeom>
              <a:avLst/>
              <a:gdLst>
                <a:gd name="T0" fmla="*/ 0 w 14"/>
                <a:gd name="T1" fmla="*/ 4 h 12"/>
                <a:gd name="T2" fmla="*/ 0 w 14"/>
                <a:gd name="T3" fmla="*/ 0 h 12"/>
                <a:gd name="T4" fmla="*/ 7 w 14"/>
                <a:gd name="T5" fmla="*/ 0 h 12"/>
                <a:gd name="T6" fmla="*/ 14 w 14"/>
                <a:gd name="T7" fmla="*/ 0 h 12"/>
                <a:gd name="T8" fmla="*/ 14 w 14"/>
                <a:gd name="T9" fmla="*/ 4 h 12"/>
                <a:gd name="T10" fmla="*/ 14 w 14"/>
                <a:gd name="T11" fmla="*/ 12 h 12"/>
                <a:gd name="T12" fmla="*/ 7 w 14"/>
                <a:gd name="T13" fmla="*/ 12 h 12"/>
                <a:gd name="T14" fmla="*/ 0 w 14"/>
                <a:gd name="T15" fmla="*/ 12 h 12"/>
                <a:gd name="T16" fmla="*/ 0 w 14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59" name="Freeform 455"/>
            <p:cNvSpPr>
              <a:spLocks/>
            </p:cNvSpPr>
            <p:nvPr/>
          </p:nvSpPr>
          <p:spPr bwMode="auto">
            <a:xfrm>
              <a:off x="4367" y="3024"/>
              <a:ext cx="14" cy="12"/>
            </a:xfrm>
            <a:custGeom>
              <a:avLst/>
              <a:gdLst>
                <a:gd name="T0" fmla="*/ 0 w 14"/>
                <a:gd name="T1" fmla="*/ 4 h 12"/>
                <a:gd name="T2" fmla="*/ 0 w 14"/>
                <a:gd name="T3" fmla="*/ 0 h 12"/>
                <a:gd name="T4" fmla="*/ 6 w 14"/>
                <a:gd name="T5" fmla="*/ 0 h 12"/>
                <a:gd name="T6" fmla="*/ 14 w 14"/>
                <a:gd name="T7" fmla="*/ 0 h 12"/>
                <a:gd name="T8" fmla="*/ 13 w 14"/>
                <a:gd name="T9" fmla="*/ 4 h 12"/>
                <a:gd name="T10" fmla="*/ 14 w 14"/>
                <a:gd name="T11" fmla="*/ 12 h 12"/>
                <a:gd name="T12" fmla="*/ 8 w 14"/>
                <a:gd name="T13" fmla="*/ 12 h 12"/>
                <a:gd name="T14" fmla="*/ 0 w 14"/>
                <a:gd name="T15" fmla="*/ 12 h 12"/>
                <a:gd name="T16" fmla="*/ 0 w 14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4"/>
                  </a:lnTo>
                  <a:lnTo>
                    <a:pt x="14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60" name="Freeform 456"/>
            <p:cNvSpPr>
              <a:spLocks/>
            </p:cNvSpPr>
            <p:nvPr/>
          </p:nvSpPr>
          <p:spPr bwMode="auto">
            <a:xfrm>
              <a:off x="4367" y="3039"/>
              <a:ext cx="14" cy="13"/>
            </a:xfrm>
            <a:custGeom>
              <a:avLst/>
              <a:gdLst>
                <a:gd name="T0" fmla="*/ 0 w 14"/>
                <a:gd name="T1" fmla="*/ 3 h 13"/>
                <a:gd name="T2" fmla="*/ 0 w 14"/>
                <a:gd name="T3" fmla="*/ 0 h 13"/>
                <a:gd name="T4" fmla="*/ 6 w 14"/>
                <a:gd name="T5" fmla="*/ 0 h 13"/>
                <a:gd name="T6" fmla="*/ 14 w 14"/>
                <a:gd name="T7" fmla="*/ 0 h 13"/>
                <a:gd name="T8" fmla="*/ 13 w 14"/>
                <a:gd name="T9" fmla="*/ 3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3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61" name="Freeform 457"/>
            <p:cNvSpPr>
              <a:spLocks/>
            </p:cNvSpPr>
            <p:nvPr/>
          </p:nvSpPr>
          <p:spPr bwMode="auto">
            <a:xfrm>
              <a:off x="4349" y="3039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6 w 13"/>
                <a:gd name="T5" fmla="*/ 0 h 14"/>
                <a:gd name="T6" fmla="*/ 13 w 13"/>
                <a:gd name="T7" fmla="*/ 0 h 14"/>
                <a:gd name="T8" fmla="*/ 13 w 13"/>
                <a:gd name="T9" fmla="*/ 4 h 14"/>
                <a:gd name="T10" fmla="*/ 13 w 13"/>
                <a:gd name="T11" fmla="*/ 14 h 14"/>
                <a:gd name="T12" fmla="*/ 7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62" name="Freeform 458"/>
            <p:cNvSpPr>
              <a:spLocks/>
            </p:cNvSpPr>
            <p:nvPr/>
          </p:nvSpPr>
          <p:spPr bwMode="auto">
            <a:xfrm>
              <a:off x="4308" y="3108"/>
              <a:ext cx="7" cy="99"/>
            </a:xfrm>
            <a:custGeom>
              <a:avLst/>
              <a:gdLst>
                <a:gd name="T0" fmla="*/ 4 w 7"/>
                <a:gd name="T1" fmla="*/ 0 h 99"/>
                <a:gd name="T2" fmla="*/ 0 w 7"/>
                <a:gd name="T3" fmla="*/ 55 h 99"/>
                <a:gd name="T4" fmla="*/ 7 w 7"/>
                <a:gd name="T5" fmla="*/ 99 h 99"/>
                <a:gd name="T6" fmla="*/ 4 w 7"/>
                <a:gd name="T7" fmla="*/ 0 h 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"/>
                <a:gd name="T13" fmla="*/ 0 h 99"/>
                <a:gd name="T14" fmla="*/ 7 w 7"/>
                <a:gd name="T15" fmla="*/ 99 h 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" h="99">
                  <a:moveTo>
                    <a:pt x="4" y="0"/>
                  </a:moveTo>
                  <a:lnTo>
                    <a:pt x="0" y="55"/>
                  </a:lnTo>
                  <a:lnTo>
                    <a:pt x="7" y="9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63" name="Freeform 459"/>
            <p:cNvSpPr>
              <a:spLocks/>
            </p:cNvSpPr>
            <p:nvPr/>
          </p:nvSpPr>
          <p:spPr bwMode="auto">
            <a:xfrm>
              <a:off x="4312" y="3226"/>
              <a:ext cx="39" cy="16"/>
            </a:xfrm>
            <a:custGeom>
              <a:avLst/>
              <a:gdLst>
                <a:gd name="T0" fmla="*/ 3 w 39"/>
                <a:gd name="T1" fmla="*/ 0 h 16"/>
                <a:gd name="T2" fmla="*/ 3 w 39"/>
                <a:gd name="T3" fmla="*/ 12 h 16"/>
                <a:gd name="T4" fmla="*/ 39 w 39"/>
                <a:gd name="T5" fmla="*/ 16 h 16"/>
                <a:gd name="T6" fmla="*/ 0 w 39"/>
                <a:gd name="T7" fmla="*/ 15 h 16"/>
                <a:gd name="T8" fmla="*/ 3 w 39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6"/>
                <a:gd name="T17" fmla="*/ 39 w 39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6">
                  <a:moveTo>
                    <a:pt x="3" y="0"/>
                  </a:moveTo>
                  <a:lnTo>
                    <a:pt x="3" y="12"/>
                  </a:lnTo>
                  <a:lnTo>
                    <a:pt x="39" y="16"/>
                  </a:lnTo>
                  <a:lnTo>
                    <a:pt x="0" y="1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64" name="Freeform 460"/>
            <p:cNvSpPr>
              <a:spLocks/>
            </p:cNvSpPr>
            <p:nvPr/>
          </p:nvSpPr>
          <p:spPr bwMode="auto">
            <a:xfrm>
              <a:off x="4331" y="3288"/>
              <a:ext cx="48" cy="24"/>
            </a:xfrm>
            <a:custGeom>
              <a:avLst/>
              <a:gdLst>
                <a:gd name="T0" fmla="*/ 22 w 48"/>
                <a:gd name="T1" fmla="*/ 0 h 24"/>
                <a:gd name="T2" fmla="*/ 7 w 48"/>
                <a:gd name="T3" fmla="*/ 18 h 24"/>
                <a:gd name="T4" fmla="*/ 48 w 48"/>
                <a:gd name="T5" fmla="*/ 24 h 24"/>
                <a:gd name="T6" fmla="*/ 0 w 48"/>
                <a:gd name="T7" fmla="*/ 20 h 24"/>
                <a:gd name="T8" fmla="*/ 22 w 48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4"/>
                <a:gd name="T17" fmla="*/ 48 w 48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4">
                  <a:moveTo>
                    <a:pt x="22" y="0"/>
                  </a:moveTo>
                  <a:lnTo>
                    <a:pt x="7" y="18"/>
                  </a:lnTo>
                  <a:lnTo>
                    <a:pt x="48" y="24"/>
                  </a:lnTo>
                  <a:lnTo>
                    <a:pt x="0" y="2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65" name="Freeform 461"/>
            <p:cNvSpPr>
              <a:spLocks/>
            </p:cNvSpPr>
            <p:nvPr/>
          </p:nvSpPr>
          <p:spPr bwMode="auto">
            <a:xfrm>
              <a:off x="4457" y="3297"/>
              <a:ext cx="49" cy="27"/>
            </a:xfrm>
            <a:custGeom>
              <a:avLst/>
              <a:gdLst>
                <a:gd name="T0" fmla="*/ 0 w 49"/>
                <a:gd name="T1" fmla="*/ 19 h 27"/>
                <a:gd name="T2" fmla="*/ 40 w 49"/>
                <a:gd name="T3" fmla="*/ 22 h 27"/>
                <a:gd name="T4" fmla="*/ 49 w 49"/>
                <a:gd name="T5" fmla="*/ 0 h 27"/>
                <a:gd name="T6" fmla="*/ 45 w 49"/>
                <a:gd name="T7" fmla="*/ 27 h 27"/>
                <a:gd name="T8" fmla="*/ 0 w 49"/>
                <a:gd name="T9" fmla="*/ 19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7"/>
                <a:gd name="T17" fmla="*/ 49 w 49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7">
                  <a:moveTo>
                    <a:pt x="0" y="19"/>
                  </a:moveTo>
                  <a:lnTo>
                    <a:pt x="40" y="22"/>
                  </a:lnTo>
                  <a:lnTo>
                    <a:pt x="49" y="0"/>
                  </a:lnTo>
                  <a:lnTo>
                    <a:pt x="45" y="27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66" name="Freeform 462"/>
            <p:cNvSpPr>
              <a:spLocks/>
            </p:cNvSpPr>
            <p:nvPr/>
          </p:nvSpPr>
          <p:spPr bwMode="auto">
            <a:xfrm>
              <a:off x="4406" y="3019"/>
              <a:ext cx="48" cy="37"/>
            </a:xfrm>
            <a:custGeom>
              <a:avLst/>
              <a:gdLst>
                <a:gd name="T0" fmla="*/ 1 w 48"/>
                <a:gd name="T1" fmla="*/ 37 h 37"/>
                <a:gd name="T2" fmla="*/ 0 w 48"/>
                <a:gd name="T3" fmla="*/ 29 h 37"/>
                <a:gd name="T4" fmla="*/ 2 w 48"/>
                <a:gd name="T5" fmla="*/ 23 h 37"/>
                <a:gd name="T6" fmla="*/ 1 w 48"/>
                <a:gd name="T7" fmla="*/ 15 h 37"/>
                <a:gd name="T8" fmla="*/ 3 w 48"/>
                <a:gd name="T9" fmla="*/ 9 h 37"/>
                <a:gd name="T10" fmla="*/ 1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8 w 48"/>
                <a:gd name="T19" fmla="*/ 0 h 37"/>
                <a:gd name="T20" fmla="*/ 47 w 48"/>
                <a:gd name="T21" fmla="*/ 8 h 37"/>
                <a:gd name="T22" fmla="*/ 48 w 48"/>
                <a:gd name="T23" fmla="*/ 15 h 37"/>
                <a:gd name="T24" fmla="*/ 47 w 48"/>
                <a:gd name="T25" fmla="*/ 19 h 37"/>
                <a:gd name="T26" fmla="*/ 48 w 48"/>
                <a:gd name="T27" fmla="*/ 28 h 37"/>
                <a:gd name="T28" fmla="*/ 47 w 48"/>
                <a:gd name="T29" fmla="*/ 37 h 37"/>
                <a:gd name="T30" fmla="*/ 1 w 48"/>
                <a:gd name="T31" fmla="*/ 37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1" y="37"/>
                  </a:moveTo>
                  <a:lnTo>
                    <a:pt x="0" y="29"/>
                  </a:lnTo>
                  <a:lnTo>
                    <a:pt x="2" y="23"/>
                  </a:lnTo>
                  <a:lnTo>
                    <a:pt x="1" y="15"/>
                  </a:lnTo>
                  <a:lnTo>
                    <a:pt x="3" y="9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47" y="8"/>
                  </a:lnTo>
                  <a:lnTo>
                    <a:pt x="48" y="15"/>
                  </a:lnTo>
                  <a:lnTo>
                    <a:pt x="47" y="19"/>
                  </a:lnTo>
                  <a:lnTo>
                    <a:pt x="48" y="28"/>
                  </a:lnTo>
                  <a:lnTo>
                    <a:pt x="47" y="37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67" name="Freeform 463"/>
            <p:cNvSpPr>
              <a:spLocks/>
            </p:cNvSpPr>
            <p:nvPr/>
          </p:nvSpPr>
          <p:spPr bwMode="auto">
            <a:xfrm>
              <a:off x="4415" y="3024"/>
              <a:ext cx="13" cy="12"/>
            </a:xfrm>
            <a:custGeom>
              <a:avLst/>
              <a:gdLst>
                <a:gd name="T0" fmla="*/ 0 w 13"/>
                <a:gd name="T1" fmla="*/ 4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4 h 12"/>
                <a:gd name="T10" fmla="*/ 13 w 13"/>
                <a:gd name="T11" fmla="*/ 12 h 12"/>
                <a:gd name="T12" fmla="*/ 7 w 13"/>
                <a:gd name="T13" fmla="*/ 12 h 12"/>
                <a:gd name="T14" fmla="*/ 0 w 13"/>
                <a:gd name="T15" fmla="*/ 12 h 12"/>
                <a:gd name="T16" fmla="*/ 0 w 13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68" name="Freeform 464"/>
            <p:cNvSpPr>
              <a:spLocks/>
            </p:cNvSpPr>
            <p:nvPr/>
          </p:nvSpPr>
          <p:spPr bwMode="auto">
            <a:xfrm>
              <a:off x="4433" y="3024"/>
              <a:ext cx="14" cy="12"/>
            </a:xfrm>
            <a:custGeom>
              <a:avLst/>
              <a:gdLst>
                <a:gd name="T0" fmla="*/ 0 w 14"/>
                <a:gd name="T1" fmla="*/ 4 h 12"/>
                <a:gd name="T2" fmla="*/ 0 w 14"/>
                <a:gd name="T3" fmla="*/ 0 h 12"/>
                <a:gd name="T4" fmla="*/ 7 w 14"/>
                <a:gd name="T5" fmla="*/ 0 h 12"/>
                <a:gd name="T6" fmla="*/ 14 w 14"/>
                <a:gd name="T7" fmla="*/ 0 h 12"/>
                <a:gd name="T8" fmla="*/ 12 w 14"/>
                <a:gd name="T9" fmla="*/ 4 h 12"/>
                <a:gd name="T10" fmla="*/ 14 w 14"/>
                <a:gd name="T11" fmla="*/ 12 h 12"/>
                <a:gd name="T12" fmla="*/ 8 w 14"/>
                <a:gd name="T13" fmla="*/ 12 h 12"/>
                <a:gd name="T14" fmla="*/ 0 w 14"/>
                <a:gd name="T15" fmla="*/ 12 h 12"/>
                <a:gd name="T16" fmla="*/ 0 w 14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4"/>
                  </a:lnTo>
                  <a:lnTo>
                    <a:pt x="14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69" name="Freeform 465"/>
            <p:cNvSpPr>
              <a:spLocks/>
            </p:cNvSpPr>
            <p:nvPr/>
          </p:nvSpPr>
          <p:spPr bwMode="auto">
            <a:xfrm>
              <a:off x="4433" y="3039"/>
              <a:ext cx="14" cy="13"/>
            </a:xfrm>
            <a:custGeom>
              <a:avLst/>
              <a:gdLst>
                <a:gd name="T0" fmla="*/ 0 w 14"/>
                <a:gd name="T1" fmla="*/ 3 h 13"/>
                <a:gd name="T2" fmla="*/ 0 w 14"/>
                <a:gd name="T3" fmla="*/ 0 h 13"/>
                <a:gd name="T4" fmla="*/ 7 w 14"/>
                <a:gd name="T5" fmla="*/ 0 h 13"/>
                <a:gd name="T6" fmla="*/ 14 w 14"/>
                <a:gd name="T7" fmla="*/ 0 h 13"/>
                <a:gd name="T8" fmla="*/ 12 w 14"/>
                <a:gd name="T9" fmla="*/ 3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3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70" name="Freeform 466"/>
            <p:cNvSpPr>
              <a:spLocks/>
            </p:cNvSpPr>
            <p:nvPr/>
          </p:nvSpPr>
          <p:spPr bwMode="auto">
            <a:xfrm>
              <a:off x="4415" y="3039"/>
              <a:ext cx="12" cy="14"/>
            </a:xfrm>
            <a:custGeom>
              <a:avLst/>
              <a:gdLst>
                <a:gd name="T0" fmla="*/ 0 w 12"/>
                <a:gd name="T1" fmla="*/ 4 h 14"/>
                <a:gd name="T2" fmla="*/ 0 w 12"/>
                <a:gd name="T3" fmla="*/ 0 h 14"/>
                <a:gd name="T4" fmla="*/ 7 w 12"/>
                <a:gd name="T5" fmla="*/ 0 h 14"/>
                <a:gd name="T6" fmla="*/ 12 w 12"/>
                <a:gd name="T7" fmla="*/ 0 h 14"/>
                <a:gd name="T8" fmla="*/ 12 w 12"/>
                <a:gd name="T9" fmla="*/ 4 h 14"/>
                <a:gd name="T10" fmla="*/ 12 w 12"/>
                <a:gd name="T11" fmla="*/ 14 h 14"/>
                <a:gd name="T12" fmla="*/ 7 w 12"/>
                <a:gd name="T13" fmla="*/ 14 h 14"/>
                <a:gd name="T14" fmla="*/ 0 w 12"/>
                <a:gd name="T15" fmla="*/ 14 h 14"/>
                <a:gd name="T16" fmla="*/ 0 w 12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4"/>
                <a:gd name="T29" fmla="*/ 12 w 12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4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71" name="Freeform 467"/>
            <p:cNvSpPr>
              <a:spLocks/>
            </p:cNvSpPr>
            <p:nvPr/>
          </p:nvSpPr>
          <p:spPr bwMode="auto">
            <a:xfrm>
              <a:off x="4474" y="3019"/>
              <a:ext cx="48" cy="37"/>
            </a:xfrm>
            <a:custGeom>
              <a:avLst/>
              <a:gdLst>
                <a:gd name="T0" fmla="*/ 0 w 48"/>
                <a:gd name="T1" fmla="*/ 37 h 37"/>
                <a:gd name="T2" fmla="*/ 0 w 48"/>
                <a:gd name="T3" fmla="*/ 29 h 37"/>
                <a:gd name="T4" fmla="*/ 1 w 48"/>
                <a:gd name="T5" fmla="*/ 23 h 37"/>
                <a:gd name="T6" fmla="*/ 0 w 48"/>
                <a:gd name="T7" fmla="*/ 15 h 37"/>
                <a:gd name="T8" fmla="*/ 1 w 48"/>
                <a:gd name="T9" fmla="*/ 9 h 37"/>
                <a:gd name="T10" fmla="*/ 0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7 w 48"/>
                <a:gd name="T19" fmla="*/ 0 h 37"/>
                <a:gd name="T20" fmla="*/ 46 w 48"/>
                <a:gd name="T21" fmla="*/ 8 h 37"/>
                <a:gd name="T22" fmla="*/ 47 w 48"/>
                <a:gd name="T23" fmla="*/ 15 h 37"/>
                <a:gd name="T24" fmla="*/ 46 w 48"/>
                <a:gd name="T25" fmla="*/ 19 h 37"/>
                <a:gd name="T26" fmla="*/ 48 w 48"/>
                <a:gd name="T27" fmla="*/ 28 h 37"/>
                <a:gd name="T28" fmla="*/ 46 w 48"/>
                <a:gd name="T29" fmla="*/ 37 h 37"/>
                <a:gd name="T30" fmla="*/ 0 w 48"/>
                <a:gd name="T31" fmla="*/ 37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7" y="0"/>
                  </a:lnTo>
                  <a:lnTo>
                    <a:pt x="46" y="8"/>
                  </a:lnTo>
                  <a:lnTo>
                    <a:pt x="47" y="15"/>
                  </a:lnTo>
                  <a:lnTo>
                    <a:pt x="46" y="19"/>
                  </a:lnTo>
                  <a:lnTo>
                    <a:pt x="48" y="28"/>
                  </a:lnTo>
                  <a:lnTo>
                    <a:pt x="46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72" name="Freeform 468"/>
            <p:cNvSpPr>
              <a:spLocks/>
            </p:cNvSpPr>
            <p:nvPr/>
          </p:nvSpPr>
          <p:spPr bwMode="auto">
            <a:xfrm>
              <a:off x="4482" y="3024"/>
              <a:ext cx="13" cy="12"/>
            </a:xfrm>
            <a:custGeom>
              <a:avLst/>
              <a:gdLst>
                <a:gd name="T0" fmla="*/ 1 w 13"/>
                <a:gd name="T1" fmla="*/ 4 h 12"/>
                <a:gd name="T2" fmla="*/ 1 w 13"/>
                <a:gd name="T3" fmla="*/ 0 h 12"/>
                <a:gd name="T4" fmla="*/ 8 w 13"/>
                <a:gd name="T5" fmla="*/ 0 h 12"/>
                <a:gd name="T6" fmla="*/ 13 w 13"/>
                <a:gd name="T7" fmla="*/ 0 h 12"/>
                <a:gd name="T8" fmla="*/ 13 w 13"/>
                <a:gd name="T9" fmla="*/ 4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1 w 13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1" y="4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73" name="Freeform 469"/>
            <p:cNvSpPr>
              <a:spLocks/>
            </p:cNvSpPr>
            <p:nvPr/>
          </p:nvSpPr>
          <p:spPr bwMode="auto">
            <a:xfrm>
              <a:off x="4501" y="3024"/>
              <a:ext cx="12" cy="12"/>
            </a:xfrm>
            <a:custGeom>
              <a:avLst/>
              <a:gdLst>
                <a:gd name="T0" fmla="*/ 0 w 12"/>
                <a:gd name="T1" fmla="*/ 4 h 12"/>
                <a:gd name="T2" fmla="*/ 0 w 12"/>
                <a:gd name="T3" fmla="*/ 0 h 12"/>
                <a:gd name="T4" fmla="*/ 6 w 12"/>
                <a:gd name="T5" fmla="*/ 0 h 12"/>
                <a:gd name="T6" fmla="*/ 12 w 12"/>
                <a:gd name="T7" fmla="*/ 0 h 12"/>
                <a:gd name="T8" fmla="*/ 12 w 12"/>
                <a:gd name="T9" fmla="*/ 4 h 12"/>
                <a:gd name="T10" fmla="*/ 12 w 12"/>
                <a:gd name="T11" fmla="*/ 12 h 12"/>
                <a:gd name="T12" fmla="*/ 7 w 12"/>
                <a:gd name="T13" fmla="*/ 12 h 12"/>
                <a:gd name="T14" fmla="*/ 0 w 12"/>
                <a:gd name="T15" fmla="*/ 12 h 12"/>
                <a:gd name="T16" fmla="*/ 0 w 12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74" name="Freeform 470"/>
            <p:cNvSpPr>
              <a:spLocks/>
            </p:cNvSpPr>
            <p:nvPr/>
          </p:nvSpPr>
          <p:spPr bwMode="auto">
            <a:xfrm>
              <a:off x="4501" y="3039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75" name="Freeform 471"/>
            <p:cNvSpPr>
              <a:spLocks/>
            </p:cNvSpPr>
            <p:nvPr/>
          </p:nvSpPr>
          <p:spPr bwMode="auto">
            <a:xfrm>
              <a:off x="4482" y="3039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7 w 13"/>
                <a:gd name="T5" fmla="*/ 0 h 14"/>
                <a:gd name="T6" fmla="*/ 13 w 13"/>
                <a:gd name="T7" fmla="*/ 0 h 14"/>
                <a:gd name="T8" fmla="*/ 13 w 13"/>
                <a:gd name="T9" fmla="*/ 4 h 14"/>
                <a:gd name="T10" fmla="*/ 13 w 13"/>
                <a:gd name="T11" fmla="*/ 14 h 14"/>
                <a:gd name="T12" fmla="*/ 8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76" name="Freeform 472"/>
            <p:cNvSpPr>
              <a:spLocks/>
            </p:cNvSpPr>
            <p:nvPr/>
          </p:nvSpPr>
          <p:spPr bwMode="auto">
            <a:xfrm>
              <a:off x="4543" y="3019"/>
              <a:ext cx="47" cy="37"/>
            </a:xfrm>
            <a:custGeom>
              <a:avLst/>
              <a:gdLst>
                <a:gd name="T0" fmla="*/ 0 w 47"/>
                <a:gd name="T1" fmla="*/ 37 h 37"/>
                <a:gd name="T2" fmla="*/ 0 w 47"/>
                <a:gd name="T3" fmla="*/ 29 h 37"/>
                <a:gd name="T4" fmla="*/ 1 w 47"/>
                <a:gd name="T5" fmla="*/ 23 h 37"/>
                <a:gd name="T6" fmla="*/ 0 w 47"/>
                <a:gd name="T7" fmla="*/ 15 h 37"/>
                <a:gd name="T8" fmla="*/ 1 w 47"/>
                <a:gd name="T9" fmla="*/ 9 h 37"/>
                <a:gd name="T10" fmla="*/ 0 w 47"/>
                <a:gd name="T11" fmla="*/ 0 h 37"/>
                <a:gd name="T12" fmla="*/ 14 w 47"/>
                <a:gd name="T13" fmla="*/ 0 h 37"/>
                <a:gd name="T14" fmla="*/ 26 w 47"/>
                <a:gd name="T15" fmla="*/ 0 h 37"/>
                <a:gd name="T16" fmla="*/ 36 w 47"/>
                <a:gd name="T17" fmla="*/ 0 h 37"/>
                <a:gd name="T18" fmla="*/ 47 w 47"/>
                <a:gd name="T19" fmla="*/ 0 h 37"/>
                <a:gd name="T20" fmla="*/ 45 w 47"/>
                <a:gd name="T21" fmla="*/ 8 h 37"/>
                <a:gd name="T22" fmla="*/ 47 w 47"/>
                <a:gd name="T23" fmla="*/ 15 h 37"/>
                <a:gd name="T24" fmla="*/ 45 w 47"/>
                <a:gd name="T25" fmla="*/ 19 h 37"/>
                <a:gd name="T26" fmla="*/ 47 w 47"/>
                <a:gd name="T27" fmla="*/ 28 h 37"/>
                <a:gd name="T28" fmla="*/ 46 w 47"/>
                <a:gd name="T29" fmla="*/ 37 h 37"/>
                <a:gd name="T30" fmla="*/ 0 w 47"/>
                <a:gd name="T31" fmla="*/ 37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37"/>
                <a:gd name="T50" fmla="*/ 47 w 47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37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7" y="0"/>
                  </a:lnTo>
                  <a:lnTo>
                    <a:pt x="45" y="8"/>
                  </a:lnTo>
                  <a:lnTo>
                    <a:pt x="47" y="15"/>
                  </a:lnTo>
                  <a:lnTo>
                    <a:pt x="45" y="19"/>
                  </a:lnTo>
                  <a:lnTo>
                    <a:pt x="47" y="28"/>
                  </a:lnTo>
                  <a:lnTo>
                    <a:pt x="46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77" name="Freeform 473"/>
            <p:cNvSpPr>
              <a:spLocks/>
            </p:cNvSpPr>
            <p:nvPr/>
          </p:nvSpPr>
          <p:spPr bwMode="auto">
            <a:xfrm>
              <a:off x="4551" y="3024"/>
              <a:ext cx="13" cy="12"/>
            </a:xfrm>
            <a:custGeom>
              <a:avLst/>
              <a:gdLst>
                <a:gd name="T0" fmla="*/ 0 w 13"/>
                <a:gd name="T1" fmla="*/ 4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4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0 w 13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78" name="Freeform 474"/>
            <p:cNvSpPr>
              <a:spLocks/>
            </p:cNvSpPr>
            <p:nvPr/>
          </p:nvSpPr>
          <p:spPr bwMode="auto">
            <a:xfrm>
              <a:off x="4570" y="3024"/>
              <a:ext cx="12" cy="12"/>
            </a:xfrm>
            <a:custGeom>
              <a:avLst/>
              <a:gdLst>
                <a:gd name="T0" fmla="*/ 0 w 12"/>
                <a:gd name="T1" fmla="*/ 4 h 12"/>
                <a:gd name="T2" fmla="*/ 0 w 12"/>
                <a:gd name="T3" fmla="*/ 0 h 12"/>
                <a:gd name="T4" fmla="*/ 6 w 12"/>
                <a:gd name="T5" fmla="*/ 0 h 12"/>
                <a:gd name="T6" fmla="*/ 12 w 12"/>
                <a:gd name="T7" fmla="*/ 0 h 12"/>
                <a:gd name="T8" fmla="*/ 12 w 12"/>
                <a:gd name="T9" fmla="*/ 4 h 12"/>
                <a:gd name="T10" fmla="*/ 12 w 12"/>
                <a:gd name="T11" fmla="*/ 12 h 12"/>
                <a:gd name="T12" fmla="*/ 7 w 12"/>
                <a:gd name="T13" fmla="*/ 12 h 12"/>
                <a:gd name="T14" fmla="*/ 0 w 12"/>
                <a:gd name="T15" fmla="*/ 12 h 12"/>
                <a:gd name="T16" fmla="*/ 0 w 12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79" name="Freeform 475"/>
            <p:cNvSpPr>
              <a:spLocks/>
            </p:cNvSpPr>
            <p:nvPr/>
          </p:nvSpPr>
          <p:spPr bwMode="auto">
            <a:xfrm>
              <a:off x="4570" y="3039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80" name="Freeform 476"/>
            <p:cNvSpPr>
              <a:spLocks/>
            </p:cNvSpPr>
            <p:nvPr/>
          </p:nvSpPr>
          <p:spPr bwMode="auto">
            <a:xfrm>
              <a:off x="4551" y="3039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7 w 13"/>
                <a:gd name="T5" fmla="*/ 0 h 14"/>
                <a:gd name="T6" fmla="*/ 13 w 13"/>
                <a:gd name="T7" fmla="*/ 0 h 14"/>
                <a:gd name="T8" fmla="*/ 12 w 13"/>
                <a:gd name="T9" fmla="*/ 4 h 14"/>
                <a:gd name="T10" fmla="*/ 13 w 13"/>
                <a:gd name="T11" fmla="*/ 14 h 14"/>
                <a:gd name="T12" fmla="*/ 8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2" y="4"/>
                  </a:lnTo>
                  <a:lnTo>
                    <a:pt x="13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81" name="Freeform 477"/>
            <p:cNvSpPr>
              <a:spLocks/>
            </p:cNvSpPr>
            <p:nvPr/>
          </p:nvSpPr>
          <p:spPr bwMode="auto">
            <a:xfrm>
              <a:off x="4340" y="3068"/>
              <a:ext cx="48" cy="38"/>
            </a:xfrm>
            <a:custGeom>
              <a:avLst/>
              <a:gdLst>
                <a:gd name="T0" fmla="*/ 1 w 48"/>
                <a:gd name="T1" fmla="*/ 37 h 38"/>
                <a:gd name="T2" fmla="*/ 0 w 48"/>
                <a:gd name="T3" fmla="*/ 29 h 38"/>
                <a:gd name="T4" fmla="*/ 2 w 48"/>
                <a:gd name="T5" fmla="*/ 23 h 38"/>
                <a:gd name="T6" fmla="*/ 1 w 48"/>
                <a:gd name="T7" fmla="*/ 15 h 38"/>
                <a:gd name="T8" fmla="*/ 2 w 48"/>
                <a:gd name="T9" fmla="*/ 9 h 38"/>
                <a:gd name="T10" fmla="*/ 1 w 48"/>
                <a:gd name="T11" fmla="*/ 1 h 38"/>
                <a:gd name="T12" fmla="*/ 14 w 48"/>
                <a:gd name="T13" fmla="*/ 0 h 38"/>
                <a:gd name="T14" fmla="*/ 27 w 48"/>
                <a:gd name="T15" fmla="*/ 1 h 38"/>
                <a:gd name="T16" fmla="*/ 37 w 48"/>
                <a:gd name="T17" fmla="*/ 1 h 38"/>
                <a:gd name="T18" fmla="*/ 48 w 48"/>
                <a:gd name="T19" fmla="*/ 1 h 38"/>
                <a:gd name="T20" fmla="*/ 46 w 48"/>
                <a:gd name="T21" fmla="*/ 9 h 38"/>
                <a:gd name="T22" fmla="*/ 48 w 48"/>
                <a:gd name="T23" fmla="*/ 15 h 38"/>
                <a:gd name="T24" fmla="*/ 46 w 48"/>
                <a:gd name="T25" fmla="*/ 20 h 38"/>
                <a:gd name="T26" fmla="*/ 48 w 48"/>
                <a:gd name="T27" fmla="*/ 27 h 38"/>
                <a:gd name="T28" fmla="*/ 47 w 48"/>
                <a:gd name="T29" fmla="*/ 38 h 38"/>
                <a:gd name="T30" fmla="*/ 1 w 48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1" y="37"/>
                  </a:moveTo>
                  <a:lnTo>
                    <a:pt x="0" y="29"/>
                  </a:lnTo>
                  <a:lnTo>
                    <a:pt x="2" y="23"/>
                  </a:lnTo>
                  <a:lnTo>
                    <a:pt x="1" y="15"/>
                  </a:lnTo>
                  <a:lnTo>
                    <a:pt x="2" y="9"/>
                  </a:lnTo>
                  <a:lnTo>
                    <a:pt x="1" y="1"/>
                  </a:lnTo>
                  <a:lnTo>
                    <a:pt x="14" y="0"/>
                  </a:lnTo>
                  <a:lnTo>
                    <a:pt x="27" y="1"/>
                  </a:lnTo>
                  <a:lnTo>
                    <a:pt x="37" y="1"/>
                  </a:lnTo>
                  <a:lnTo>
                    <a:pt x="48" y="1"/>
                  </a:lnTo>
                  <a:lnTo>
                    <a:pt x="46" y="9"/>
                  </a:lnTo>
                  <a:lnTo>
                    <a:pt x="48" y="15"/>
                  </a:lnTo>
                  <a:lnTo>
                    <a:pt x="46" y="20"/>
                  </a:lnTo>
                  <a:lnTo>
                    <a:pt x="48" y="27"/>
                  </a:lnTo>
                  <a:lnTo>
                    <a:pt x="47" y="38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82" name="Freeform 478"/>
            <p:cNvSpPr>
              <a:spLocks/>
            </p:cNvSpPr>
            <p:nvPr/>
          </p:nvSpPr>
          <p:spPr bwMode="auto">
            <a:xfrm>
              <a:off x="4349" y="3073"/>
              <a:ext cx="14" cy="13"/>
            </a:xfrm>
            <a:custGeom>
              <a:avLst/>
              <a:gdLst>
                <a:gd name="T0" fmla="*/ 0 w 14"/>
                <a:gd name="T1" fmla="*/ 4 h 13"/>
                <a:gd name="T2" fmla="*/ 0 w 14"/>
                <a:gd name="T3" fmla="*/ 0 h 13"/>
                <a:gd name="T4" fmla="*/ 7 w 14"/>
                <a:gd name="T5" fmla="*/ 0 h 13"/>
                <a:gd name="T6" fmla="*/ 14 w 14"/>
                <a:gd name="T7" fmla="*/ 0 h 13"/>
                <a:gd name="T8" fmla="*/ 14 w 14"/>
                <a:gd name="T9" fmla="*/ 4 h 13"/>
                <a:gd name="T10" fmla="*/ 14 w 14"/>
                <a:gd name="T11" fmla="*/ 12 h 13"/>
                <a:gd name="T12" fmla="*/ 7 w 14"/>
                <a:gd name="T13" fmla="*/ 12 h 13"/>
                <a:gd name="T14" fmla="*/ 0 w 14"/>
                <a:gd name="T15" fmla="*/ 13 h 13"/>
                <a:gd name="T16" fmla="*/ 0 w 14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12"/>
                  </a:lnTo>
                  <a:lnTo>
                    <a:pt x="7" y="12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83" name="Freeform 479"/>
            <p:cNvSpPr>
              <a:spLocks/>
            </p:cNvSpPr>
            <p:nvPr/>
          </p:nvSpPr>
          <p:spPr bwMode="auto">
            <a:xfrm>
              <a:off x="4367" y="3073"/>
              <a:ext cx="14" cy="13"/>
            </a:xfrm>
            <a:custGeom>
              <a:avLst/>
              <a:gdLst>
                <a:gd name="T0" fmla="*/ 0 w 14"/>
                <a:gd name="T1" fmla="*/ 4 h 13"/>
                <a:gd name="T2" fmla="*/ 0 w 14"/>
                <a:gd name="T3" fmla="*/ 0 h 13"/>
                <a:gd name="T4" fmla="*/ 6 w 14"/>
                <a:gd name="T5" fmla="*/ 0 h 13"/>
                <a:gd name="T6" fmla="*/ 14 w 14"/>
                <a:gd name="T7" fmla="*/ 0 h 13"/>
                <a:gd name="T8" fmla="*/ 13 w 14"/>
                <a:gd name="T9" fmla="*/ 4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4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84" name="Freeform 480"/>
            <p:cNvSpPr>
              <a:spLocks/>
            </p:cNvSpPr>
            <p:nvPr/>
          </p:nvSpPr>
          <p:spPr bwMode="auto">
            <a:xfrm>
              <a:off x="4367" y="3088"/>
              <a:ext cx="14" cy="14"/>
            </a:xfrm>
            <a:custGeom>
              <a:avLst/>
              <a:gdLst>
                <a:gd name="T0" fmla="*/ 0 w 14"/>
                <a:gd name="T1" fmla="*/ 4 h 14"/>
                <a:gd name="T2" fmla="*/ 0 w 14"/>
                <a:gd name="T3" fmla="*/ 0 h 14"/>
                <a:gd name="T4" fmla="*/ 6 w 14"/>
                <a:gd name="T5" fmla="*/ 0 h 14"/>
                <a:gd name="T6" fmla="*/ 14 w 14"/>
                <a:gd name="T7" fmla="*/ 0 h 14"/>
                <a:gd name="T8" fmla="*/ 13 w 14"/>
                <a:gd name="T9" fmla="*/ 3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3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85" name="Freeform 481"/>
            <p:cNvSpPr>
              <a:spLocks/>
            </p:cNvSpPr>
            <p:nvPr/>
          </p:nvSpPr>
          <p:spPr bwMode="auto">
            <a:xfrm>
              <a:off x="4349" y="3088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6 w 13"/>
                <a:gd name="T5" fmla="*/ 0 h 14"/>
                <a:gd name="T6" fmla="*/ 13 w 13"/>
                <a:gd name="T7" fmla="*/ 0 h 14"/>
                <a:gd name="T8" fmla="*/ 13 w 13"/>
                <a:gd name="T9" fmla="*/ 4 h 14"/>
                <a:gd name="T10" fmla="*/ 13 w 13"/>
                <a:gd name="T11" fmla="*/ 14 h 14"/>
                <a:gd name="T12" fmla="*/ 7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86" name="Freeform 482"/>
            <p:cNvSpPr>
              <a:spLocks/>
            </p:cNvSpPr>
            <p:nvPr/>
          </p:nvSpPr>
          <p:spPr bwMode="auto">
            <a:xfrm>
              <a:off x="4406" y="3068"/>
              <a:ext cx="48" cy="38"/>
            </a:xfrm>
            <a:custGeom>
              <a:avLst/>
              <a:gdLst>
                <a:gd name="T0" fmla="*/ 1 w 48"/>
                <a:gd name="T1" fmla="*/ 38 h 38"/>
                <a:gd name="T2" fmla="*/ 0 w 48"/>
                <a:gd name="T3" fmla="*/ 30 h 38"/>
                <a:gd name="T4" fmla="*/ 2 w 48"/>
                <a:gd name="T5" fmla="*/ 24 h 38"/>
                <a:gd name="T6" fmla="*/ 1 w 48"/>
                <a:gd name="T7" fmla="*/ 15 h 38"/>
                <a:gd name="T8" fmla="*/ 3 w 48"/>
                <a:gd name="T9" fmla="*/ 10 h 38"/>
                <a:gd name="T10" fmla="*/ 1 w 48"/>
                <a:gd name="T11" fmla="*/ 1 h 38"/>
                <a:gd name="T12" fmla="*/ 14 w 48"/>
                <a:gd name="T13" fmla="*/ 0 h 38"/>
                <a:gd name="T14" fmla="*/ 27 w 48"/>
                <a:gd name="T15" fmla="*/ 1 h 38"/>
                <a:gd name="T16" fmla="*/ 37 w 48"/>
                <a:gd name="T17" fmla="*/ 1 h 38"/>
                <a:gd name="T18" fmla="*/ 48 w 48"/>
                <a:gd name="T19" fmla="*/ 1 h 38"/>
                <a:gd name="T20" fmla="*/ 47 w 48"/>
                <a:gd name="T21" fmla="*/ 9 h 38"/>
                <a:gd name="T22" fmla="*/ 48 w 48"/>
                <a:gd name="T23" fmla="*/ 15 h 38"/>
                <a:gd name="T24" fmla="*/ 47 w 48"/>
                <a:gd name="T25" fmla="*/ 20 h 38"/>
                <a:gd name="T26" fmla="*/ 48 w 48"/>
                <a:gd name="T27" fmla="*/ 29 h 38"/>
                <a:gd name="T28" fmla="*/ 47 w 48"/>
                <a:gd name="T29" fmla="*/ 38 h 38"/>
                <a:gd name="T30" fmla="*/ 1 w 48"/>
                <a:gd name="T31" fmla="*/ 38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1" y="38"/>
                  </a:moveTo>
                  <a:lnTo>
                    <a:pt x="0" y="30"/>
                  </a:lnTo>
                  <a:lnTo>
                    <a:pt x="2" y="24"/>
                  </a:lnTo>
                  <a:lnTo>
                    <a:pt x="1" y="15"/>
                  </a:lnTo>
                  <a:lnTo>
                    <a:pt x="3" y="10"/>
                  </a:lnTo>
                  <a:lnTo>
                    <a:pt x="1" y="1"/>
                  </a:lnTo>
                  <a:lnTo>
                    <a:pt x="14" y="0"/>
                  </a:lnTo>
                  <a:lnTo>
                    <a:pt x="27" y="1"/>
                  </a:lnTo>
                  <a:lnTo>
                    <a:pt x="37" y="1"/>
                  </a:lnTo>
                  <a:lnTo>
                    <a:pt x="48" y="1"/>
                  </a:lnTo>
                  <a:lnTo>
                    <a:pt x="47" y="9"/>
                  </a:lnTo>
                  <a:lnTo>
                    <a:pt x="48" y="15"/>
                  </a:lnTo>
                  <a:lnTo>
                    <a:pt x="47" y="20"/>
                  </a:lnTo>
                  <a:lnTo>
                    <a:pt x="48" y="29"/>
                  </a:lnTo>
                  <a:lnTo>
                    <a:pt x="47" y="38"/>
                  </a:lnTo>
                  <a:lnTo>
                    <a:pt x="1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87" name="Freeform 483"/>
            <p:cNvSpPr>
              <a:spLocks/>
            </p:cNvSpPr>
            <p:nvPr/>
          </p:nvSpPr>
          <p:spPr bwMode="auto">
            <a:xfrm>
              <a:off x="4415" y="3074"/>
              <a:ext cx="13" cy="12"/>
            </a:xfrm>
            <a:custGeom>
              <a:avLst/>
              <a:gdLst>
                <a:gd name="T0" fmla="*/ 0 w 13"/>
                <a:gd name="T1" fmla="*/ 3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3 h 12"/>
                <a:gd name="T10" fmla="*/ 13 w 13"/>
                <a:gd name="T11" fmla="*/ 12 h 12"/>
                <a:gd name="T12" fmla="*/ 7 w 13"/>
                <a:gd name="T13" fmla="*/ 12 h 12"/>
                <a:gd name="T14" fmla="*/ 0 w 13"/>
                <a:gd name="T15" fmla="*/ 12 h 12"/>
                <a:gd name="T16" fmla="*/ 0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88" name="Freeform 484"/>
            <p:cNvSpPr>
              <a:spLocks/>
            </p:cNvSpPr>
            <p:nvPr/>
          </p:nvSpPr>
          <p:spPr bwMode="auto">
            <a:xfrm>
              <a:off x="4433" y="3074"/>
              <a:ext cx="14" cy="12"/>
            </a:xfrm>
            <a:custGeom>
              <a:avLst/>
              <a:gdLst>
                <a:gd name="T0" fmla="*/ 0 w 14"/>
                <a:gd name="T1" fmla="*/ 3 h 12"/>
                <a:gd name="T2" fmla="*/ 0 w 14"/>
                <a:gd name="T3" fmla="*/ 0 h 12"/>
                <a:gd name="T4" fmla="*/ 7 w 14"/>
                <a:gd name="T5" fmla="*/ 0 h 12"/>
                <a:gd name="T6" fmla="*/ 14 w 14"/>
                <a:gd name="T7" fmla="*/ 0 h 12"/>
                <a:gd name="T8" fmla="*/ 12 w 14"/>
                <a:gd name="T9" fmla="*/ 3 h 12"/>
                <a:gd name="T10" fmla="*/ 14 w 14"/>
                <a:gd name="T11" fmla="*/ 12 h 12"/>
                <a:gd name="T12" fmla="*/ 8 w 14"/>
                <a:gd name="T13" fmla="*/ 12 h 12"/>
                <a:gd name="T14" fmla="*/ 0 w 14"/>
                <a:gd name="T15" fmla="*/ 12 h 12"/>
                <a:gd name="T16" fmla="*/ 0 w 14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3"/>
                  </a:lnTo>
                  <a:lnTo>
                    <a:pt x="14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89" name="Freeform 485"/>
            <p:cNvSpPr>
              <a:spLocks/>
            </p:cNvSpPr>
            <p:nvPr/>
          </p:nvSpPr>
          <p:spPr bwMode="auto">
            <a:xfrm>
              <a:off x="4433" y="3088"/>
              <a:ext cx="14" cy="14"/>
            </a:xfrm>
            <a:custGeom>
              <a:avLst/>
              <a:gdLst>
                <a:gd name="T0" fmla="*/ 0 w 14"/>
                <a:gd name="T1" fmla="*/ 4 h 14"/>
                <a:gd name="T2" fmla="*/ 0 w 14"/>
                <a:gd name="T3" fmla="*/ 0 h 14"/>
                <a:gd name="T4" fmla="*/ 7 w 14"/>
                <a:gd name="T5" fmla="*/ 0 h 14"/>
                <a:gd name="T6" fmla="*/ 14 w 14"/>
                <a:gd name="T7" fmla="*/ 0 h 14"/>
                <a:gd name="T8" fmla="*/ 12 w 14"/>
                <a:gd name="T9" fmla="*/ 4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4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90" name="Freeform 486"/>
            <p:cNvSpPr>
              <a:spLocks/>
            </p:cNvSpPr>
            <p:nvPr/>
          </p:nvSpPr>
          <p:spPr bwMode="auto">
            <a:xfrm>
              <a:off x="4415" y="3088"/>
              <a:ext cx="12" cy="14"/>
            </a:xfrm>
            <a:custGeom>
              <a:avLst/>
              <a:gdLst>
                <a:gd name="T0" fmla="*/ 0 w 12"/>
                <a:gd name="T1" fmla="*/ 4 h 14"/>
                <a:gd name="T2" fmla="*/ 0 w 12"/>
                <a:gd name="T3" fmla="*/ 0 h 14"/>
                <a:gd name="T4" fmla="*/ 7 w 12"/>
                <a:gd name="T5" fmla="*/ 1 h 14"/>
                <a:gd name="T6" fmla="*/ 12 w 12"/>
                <a:gd name="T7" fmla="*/ 1 h 14"/>
                <a:gd name="T8" fmla="*/ 12 w 12"/>
                <a:gd name="T9" fmla="*/ 4 h 14"/>
                <a:gd name="T10" fmla="*/ 12 w 12"/>
                <a:gd name="T11" fmla="*/ 14 h 14"/>
                <a:gd name="T12" fmla="*/ 7 w 12"/>
                <a:gd name="T13" fmla="*/ 14 h 14"/>
                <a:gd name="T14" fmla="*/ 0 w 12"/>
                <a:gd name="T15" fmla="*/ 14 h 14"/>
                <a:gd name="T16" fmla="*/ 0 w 12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4"/>
                <a:gd name="T29" fmla="*/ 12 w 12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4">
                  <a:moveTo>
                    <a:pt x="0" y="4"/>
                  </a:moveTo>
                  <a:lnTo>
                    <a:pt x="0" y="0"/>
                  </a:lnTo>
                  <a:lnTo>
                    <a:pt x="7" y="1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2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91" name="Freeform 487"/>
            <p:cNvSpPr>
              <a:spLocks/>
            </p:cNvSpPr>
            <p:nvPr/>
          </p:nvSpPr>
          <p:spPr bwMode="auto">
            <a:xfrm>
              <a:off x="4474" y="3069"/>
              <a:ext cx="48" cy="38"/>
            </a:xfrm>
            <a:custGeom>
              <a:avLst/>
              <a:gdLst>
                <a:gd name="T0" fmla="*/ 0 w 48"/>
                <a:gd name="T1" fmla="*/ 37 h 38"/>
                <a:gd name="T2" fmla="*/ 0 w 48"/>
                <a:gd name="T3" fmla="*/ 29 h 38"/>
                <a:gd name="T4" fmla="*/ 1 w 48"/>
                <a:gd name="T5" fmla="*/ 23 h 38"/>
                <a:gd name="T6" fmla="*/ 0 w 48"/>
                <a:gd name="T7" fmla="*/ 15 h 38"/>
                <a:gd name="T8" fmla="*/ 1 w 48"/>
                <a:gd name="T9" fmla="*/ 9 h 38"/>
                <a:gd name="T10" fmla="*/ 0 w 48"/>
                <a:gd name="T11" fmla="*/ 0 h 38"/>
                <a:gd name="T12" fmla="*/ 14 w 48"/>
                <a:gd name="T13" fmla="*/ 0 h 38"/>
                <a:gd name="T14" fmla="*/ 27 w 48"/>
                <a:gd name="T15" fmla="*/ 0 h 38"/>
                <a:gd name="T16" fmla="*/ 37 w 48"/>
                <a:gd name="T17" fmla="*/ 0 h 38"/>
                <a:gd name="T18" fmla="*/ 47 w 48"/>
                <a:gd name="T19" fmla="*/ 0 h 38"/>
                <a:gd name="T20" fmla="*/ 46 w 48"/>
                <a:gd name="T21" fmla="*/ 9 h 38"/>
                <a:gd name="T22" fmla="*/ 47 w 48"/>
                <a:gd name="T23" fmla="*/ 15 h 38"/>
                <a:gd name="T24" fmla="*/ 46 w 48"/>
                <a:gd name="T25" fmla="*/ 20 h 38"/>
                <a:gd name="T26" fmla="*/ 48 w 48"/>
                <a:gd name="T27" fmla="*/ 28 h 38"/>
                <a:gd name="T28" fmla="*/ 46 w 48"/>
                <a:gd name="T29" fmla="*/ 38 h 38"/>
                <a:gd name="T30" fmla="*/ 0 w 48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7" y="0"/>
                  </a:lnTo>
                  <a:lnTo>
                    <a:pt x="46" y="9"/>
                  </a:lnTo>
                  <a:lnTo>
                    <a:pt x="47" y="15"/>
                  </a:lnTo>
                  <a:lnTo>
                    <a:pt x="46" y="20"/>
                  </a:lnTo>
                  <a:lnTo>
                    <a:pt x="48" y="28"/>
                  </a:lnTo>
                  <a:lnTo>
                    <a:pt x="46" y="38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92" name="Freeform 488"/>
            <p:cNvSpPr>
              <a:spLocks/>
            </p:cNvSpPr>
            <p:nvPr/>
          </p:nvSpPr>
          <p:spPr bwMode="auto">
            <a:xfrm>
              <a:off x="4482" y="3074"/>
              <a:ext cx="13" cy="13"/>
            </a:xfrm>
            <a:custGeom>
              <a:avLst/>
              <a:gdLst>
                <a:gd name="T0" fmla="*/ 1 w 13"/>
                <a:gd name="T1" fmla="*/ 4 h 13"/>
                <a:gd name="T2" fmla="*/ 1 w 13"/>
                <a:gd name="T3" fmla="*/ 0 h 13"/>
                <a:gd name="T4" fmla="*/ 8 w 13"/>
                <a:gd name="T5" fmla="*/ 0 h 13"/>
                <a:gd name="T6" fmla="*/ 13 w 13"/>
                <a:gd name="T7" fmla="*/ 0 h 13"/>
                <a:gd name="T8" fmla="*/ 13 w 13"/>
                <a:gd name="T9" fmla="*/ 3 h 13"/>
                <a:gd name="T10" fmla="*/ 13 w 13"/>
                <a:gd name="T11" fmla="*/ 12 h 13"/>
                <a:gd name="T12" fmla="*/ 8 w 13"/>
                <a:gd name="T13" fmla="*/ 12 h 13"/>
                <a:gd name="T14" fmla="*/ 0 w 13"/>
                <a:gd name="T15" fmla="*/ 13 h 13"/>
                <a:gd name="T16" fmla="*/ 1 w 13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1" y="4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3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93" name="Freeform 489"/>
            <p:cNvSpPr>
              <a:spLocks/>
            </p:cNvSpPr>
            <p:nvPr/>
          </p:nvSpPr>
          <p:spPr bwMode="auto">
            <a:xfrm>
              <a:off x="4501" y="3074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94" name="Freeform 490"/>
            <p:cNvSpPr>
              <a:spLocks/>
            </p:cNvSpPr>
            <p:nvPr/>
          </p:nvSpPr>
          <p:spPr bwMode="auto">
            <a:xfrm>
              <a:off x="4501" y="3089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95" name="Freeform 491"/>
            <p:cNvSpPr>
              <a:spLocks/>
            </p:cNvSpPr>
            <p:nvPr/>
          </p:nvSpPr>
          <p:spPr bwMode="auto">
            <a:xfrm>
              <a:off x="4482" y="3089"/>
              <a:ext cx="13" cy="13"/>
            </a:xfrm>
            <a:custGeom>
              <a:avLst/>
              <a:gdLst>
                <a:gd name="T0" fmla="*/ 0 w 13"/>
                <a:gd name="T1" fmla="*/ 4 h 13"/>
                <a:gd name="T2" fmla="*/ 0 w 13"/>
                <a:gd name="T3" fmla="*/ 0 h 13"/>
                <a:gd name="T4" fmla="*/ 7 w 13"/>
                <a:gd name="T5" fmla="*/ 1 h 13"/>
                <a:gd name="T6" fmla="*/ 13 w 13"/>
                <a:gd name="T7" fmla="*/ 1 h 13"/>
                <a:gd name="T8" fmla="*/ 13 w 13"/>
                <a:gd name="T9" fmla="*/ 4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4"/>
                  </a:moveTo>
                  <a:lnTo>
                    <a:pt x="0" y="0"/>
                  </a:lnTo>
                  <a:lnTo>
                    <a:pt x="7" y="1"/>
                  </a:lnTo>
                  <a:lnTo>
                    <a:pt x="13" y="1"/>
                  </a:lnTo>
                  <a:lnTo>
                    <a:pt x="13" y="4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96" name="Freeform 492"/>
            <p:cNvSpPr>
              <a:spLocks/>
            </p:cNvSpPr>
            <p:nvPr/>
          </p:nvSpPr>
          <p:spPr bwMode="auto">
            <a:xfrm>
              <a:off x="4543" y="3070"/>
              <a:ext cx="47" cy="37"/>
            </a:xfrm>
            <a:custGeom>
              <a:avLst/>
              <a:gdLst>
                <a:gd name="T0" fmla="*/ 0 w 47"/>
                <a:gd name="T1" fmla="*/ 36 h 37"/>
                <a:gd name="T2" fmla="*/ 0 w 47"/>
                <a:gd name="T3" fmla="*/ 28 h 37"/>
                <a:gd name="T4" fmla="*/ 1 w 47"/>
                <a:gd name="T5" fmla="*/ 23 h 37"/>
                <a:gd name="T6" fmla="*/ 0 w 47"/>
                <a:gd name="T7" fmla="*/ 14 h 37"/>
                <a:gd name="T8" fmla="*/ 1 w 47"/>
                <a:gd name="T9" fmla="*/ 8 h 37"/>
                <a:gd name="T10" fmla="*/ 0 w 47"/>
                <a:gd name="T11" fmla="*/ 0 h 37"/>
                <a:gd name="T12" fmla="*/ 14 w 47"/>
                <a:gd name="T13" fmla="*/ 0 h 37"/>
                <a:gd name="T14" fmla="*/ 26 w 47"/>
                <a:gd name="T15" fmla="*/ 0 h 37"/>
                <a:gd name="T16" fmla="*/ 36 w 47"/>
                <a:gd name="T17" fmla="*/ 0 h 37"/>
                <a:gd name="T18" fmla="*/ 47 w 47"/>
                <a:gd name="T19" fmla="*/ 0 h 37"/>
                <a:gd name="T20" fmla="*/ 45 w 47"/>
                <a:gd name="T21" fmla="*/ 8 h 37"/>
                <a:gd name="T22" fmla="*/ 47 w 47"/>
                <a:gd name="T23" fmla="*/ 14 h 37"/>
                <a:gd name="T24" fmla="*/ 45 w 47"/>
                <a:gd name="T25" fmla="*/ 19 h 37"/>
                <a:gd name="T26" fmla="*/ 47 w 47"/>
                <a:gd name="T27" fmla="*/ 27 h 37"/>
                <a:gd name="T28" fmla="*/ 46 w 47"/>
                <a:gd name="T29" fmla="*/ 37 h 37"/>
                <a:gd name="T30" fmla="*/ 0 w 47"/>
                <a:gd name="T31" fmla="*/ 36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37"/>
                <a:gd name="T50" fmla="*/ 47 w 47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37">
                  <a:moveTo>
                    <a:pt x="0" y="36"/>
                  </a:moveTo>
                  <a:lnTo>
                    <a:pt x="0" y="28"/>
                  </a:lnTo>
                  <a:lnTo>
                    <a:pt x="1" y="23"/>
                  </a:lnTo>
                  <a:lnTo>
                    <a:pt x="0" y="14"/>
                  </a:lnTo>
                  <a:lnTo>
                    <a:pt x="1" y="8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7" y="0"/>
                  </a:lnTo>
                  <a:lnTo>
                    <a:pt x="45" y="8"/>
                  </a:lnTo>
                  <a:lnTo>
                    <a:pt x="47" y="14"/>
                  </a:lnTo>
                  <a:lnTo>
                    <a:pt x="45" y="19"/>
                  </a:lnTo>
                  <a:lnTo>
                    <a:pt x="47" y="27"/>
                  </a:lnTo>
                  <a:lnTo>
                    <a:pt x="46" y="37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97" name="Freeform 493"/>
            <p:cNvSpPr>
              <a:spLocks/>
            </p:cNvSpPr>
            <p:nvPr/>
          </p:nvSpPr>
          <p:spPr bwMode="auto">
            <a:xfrm>
              <a:off x="4551" y="3075"/>
              <a:ext cx="13" cy="12"/>
            </a:xfrm>
            <a:custGeom>
              <a:avLst/>
              <a:gdLst>
                <a:gd name="T0" fmla="*/ 0 w 13"/>
                <a:gd name="T1" fmla="*/ 3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3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0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98" name="Freeform 494"/>
            <p:cNvSpPr>
              <a:spLocks/>
            </p:cNvSpPr>
            <p:nvPr/>
          </p:nvSpPr>
          <p:spPr bwMode="auto">
            <a:xfrm>
              <a:off x="4570" y="3075"/>
              <a:ext cx="12" cy="12"/>
            </a:xfrm>
            <a:custGeom>
              <a:avLst/>
              <a:gdLst>
                <a:gd name="T0" fmla="*/ 0 w 12"/>
                <a:gd name="T1" fmla="*/ 3 h 12"/>
                <a:gd name="T2" fmla="*/ 0 w 12"/>
                <a:gd name="T3" fmla="*/ 0 h 12"/>
                <a:gd name="T4" fmla="*/ 6 w 12"/>
                <a:gd name="T5" fmla="*/ 0 h 12"/>
                <a:gd name="T6" fmla="*/ 12 w 12"/>
                <a:gd name="T7" fmla="*/ 0 h 12"/>
                <a:gd name="T8" fmla="*/ 12 w 12"/>
                <a:gd name="T9" fmla="*/ 3 h 12"/>
                <a:gd name="T10" fmla="*/ 12 w 12"/>
                <a:gd name="T11" fmla="*/ 11 h 12"/>
                <a:gd name="T12" fmla="*/ 7 w 12"/>
                <a:gd name="T13" fmla="*/ 11 h 12"/>
                <a:gd name="T14" fmla="*/ 0 w 12"/>
                <a:gd name="T15" fmla="*/ 12 h 12"/>
                <a:gd name="T16" fmla="*/ 0 w 12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1"/>
                  </a:lnTo>
                  <a:lnTo>
                    <a:pt x="7" y="11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99" name="Freeform 495"/>
            <p:cNvSpPr>
              <a:spLocks/>
            </p:cNvSpPr>
            <p:nvPr/>
          </p:nvSpPr>
          <p:spPr bwMode="auto">
            <a:xfrm>
              <a:off x="4570" y="3090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00" name="Freeform 496"/>
            <p:cNvSpPr>
              <a:spLocks/>
            </p:cNvSpPr>
            <p:nvPr/>
          </p:nvSpPr>
          <p:spPr bwMode="auto">
            <a:xfrm>
              <a:off x="4551" y="3090"/>
              <a:ext cx="13" cy="13"/>
            </a:xfrm>
            <a:custGeom>
              <a:avLst/>
              <a:gdLst>
                <a:gd name="T0" fmla="*/ 0 w 13"/>
                <a:gd name="T1" fmla="*/ 3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0 h 13"/>
                <a:gd name="T8" fmla="*/ 12 w 13"/>
                <a:gd name="T9" fmla="*/ 3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2" y="3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01" name="Freeform 497"/>
            <p:cNvSpPr>
              <a:spLocks/>
            </p:cNvSpPr>
            <p:nvPr/>
          </p:nvSpPr>
          <p:spPr bwMode="auto">
            <a:xfrm>
              <a:off x="4340" y="3116"/>
              <a:ext cx="48" cy="37"/>
            </a:xfrm>
            <a:custGeom>
              <a:avLst/>
              <a:gdLst>
                <a:gd name="T0" fmla="*/ 1 w 48"/>
                <a:gd name="T1" fmla="*/ 36 h 37"/>
                <a:gd name="T2" fmla="*/ 0 w 48"/>
                <a:gd name="T3" fmla="*/ 27 h 37"/>
                <a:gd name="T4" fmla="*/ 2 w 48"/>
                <a:gd name="T5" fmla="*/ 22 h 37"/>
                <a:gd name="T6" fmla="*/ 1 w 48"/>
                <a:gd name="T7" fmla="*/ 14 h 37"/>
                <a:gd name="T8" fmla="*/ 2 w 48"/>
                <a:gd name="T9" fmla="*/ 8 h 37"/>
                <a:gd name="T10" fmla="*/ 1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8 w 48"/>
                <a:gd name="T19" fmla="*/ 0 h 37"/>
                <a:gd name="T20" fmla="*/ 46 w 48"/>
                <a:gd name="T21" fmla="*/ 8 h 37"/>
                <a:gd name="T22" fmla="*/ 48 w 48"/>
                <a:gd name="T23" fmla="*/ 14 h 37"/>
                <a:gd name="T24" fmla="*/ 46 w 48"/>
                <a:gd name="T25" fmla="*/ 19 h 37"/>
                <a:gd name="T26" fmla="*/ 48 w 48"/>
                <a:gd name="T27" fmla="*/ 27 h 37"/>
                <a:gd name="T28" fmla="*/ 47 w 48"/>
                <a:gd name="T29" fmla="*/ 37 h 37"/>
                <a:gd name="T30" fmla="*/ 1 w 48"/>
                <a:gd name="T31" fmla="*/ 36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1" y="36"/>
                  </a:moveTo>
                  <a:lnTo>
                    <a:pt x="0" y="27"/>
                  </a:lnTo>
                  <a:lnTo>
                    <a:pt x="2" y="22"/>
                  </a:lnTo>
                  <a:lnTo>
                    <a:pt x="1" y="14"/>
                  </a:lnTo>
                  <a:lnTo>
                    <a:pt x="2" y="8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46" y="8"/>
                  </a:lnTo>
                  <a:lnTo>
                    <a:pt x="48" y="14"/>
                  </a:lnTo>
                  <a:lnTo>
                    <a:pt x="46" y="19"/>
                  </a:lnTo>
                  <a:lnTo>
                    <a:pt x="48" y="27"/>
                  </a:lnTo>
                  <a:lnTo>
                    <a:pt x="47" y="37"/>
                  </a:lnTo>
                  <a:lnTo>
                    <a:pt x="1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02" name="Freeform 498"/>
            <p:cNvSpPr>
              <a:spLocks/>
            </p:cNvSpPr>
            <p:nvPr/>
          </p:nvSpPr>
          <p:spPr bwMode="auto">
            <a:xfrm>
              <a:off x="4349" y="3119"/>
              <a:ext cx="14" cy="14"/>
            </a:xfrm>
            <a:custGeom>
              <a:avLst/>
              <a:gdLst>
                <a:gd name="T0" fmla="*/ 0 w 14"/>
                <a:gd name="T1" fmla="*/ 5 h 14"/>
                <a:gd name="T2" fmla="*/ 0 w 14"/>
                <a:gd name="T3" fmla="*/ 0 h 14"/>
                <a:gd name="T4" fmla="*/ 7 w 14"/>
                <a:gd name="T5" fmla="*/ 0 h 14"/>
                <a:gd name="T6" fmla="*/ 14 w 14"/>
                <a:gd name="T7" fmla="*/ 0 h 14"/>
                <a:gd name="T8" fmla="*/ 14 w 14"/>
                <a:gd name="T9" fmla="*/ 5 h 14"/>
                <a:gd name="T10" fmla="*/ 14 w 14"/>
                <a:gd name="T11" fmla="*/ 14 h 14"/>
                <a:gd name="T12" fmla="*/ 7 w 14"/>
                <a:gd name="T13" fmla="*/ 14 h 14"/>
                <a:gd name="T14" fmla="*/ 0 w 14"/>
                <a:gd name="T15" fmla="*/ 14 h 14"/>
                <a:gd name="T16" fmla="*/ 0 w 14"/>
                <a:gd name="T17" fmla="*/ 5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5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5"/>
                  </a:lnTo>
                  <a:lnTo>
                    <a:pt x="14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03" name="Freeform 499"/>
            <p:cNvSpPr>
              <a:spLocks/>
            </p:cNvSpPr>
            <p:nvPr/>
          </p:nvSpPr>
          <p:spPr bwMode="auto">
            <a:xfrm>
              <a:off x="4367" y="3119"/>
              <a:ext cx="14" cy="14"/>
            </a:xfrm>
            <a:custGeom>
              <a:avLst/>
              <a:gdLst>
                <a:gd name="T0" fmla="*/ 0 w 14"/>
                <a:gd name="T1" fmla="*/ 5 h 14"/>
                <a:gd name="T2" fmla="*/ 0 w 14"/>
                <a:gd name="T3" fmla="*/ 0 h 14"/>
                <a:gd name="T4" fmla="*/ 6 w 14"/>
                <a:gd name="T5" fmla="*/ 2 h 14"/>
                <a:gd name="T6" fmla="*/ 14 w 14"/>
                <a:gd name="T7" fmla="*/ 2 h 14"/>
                <a:gd name="T8" fmla="*/ 13 w 14"/>
                <a:gd name="T9" fmla="*/ 5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5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5"/>
                  </a:moveTo>
                  <a:lnTo>
                    <a:pt x="0" y="0"/>
                  </a:lnTo>
                  <a:lnTo>
                    <a:pt x="6" y="2"/>
                  </a:lnTo>
                  <a:lnTo>
                    <a:pt x="14" y="2"/>
                  </a:lnTo>
                  <a:lnTo>
                    <a:pt x="13" y="5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04" name="Freeform 500"/>
            <p:cNvSpPr>
              <a:spLocks/>
            </p:cNvSpPr>
            <p:nvPr/>
          </p:nvSpPr>
          <p:spPr bwMode="auto">
            <a:xfrm>
              <a:off x="4367" y="3135"/>
              <a:ext cx="14" cy="14"/>
            </a:xfrm>
            <a:custGeom>
              <a:avLst/>
              <a:gdLst>
                <a:gd name="T0" fmla="*/ 0 w 14"/>
                <a:gd name="T1" fmla="*/ 4 h 14"/>
                <a:gd name="T2" fmla="*/ 0 w 14"/>
                <a:gd name="T3" fmla="*/ 0 h 14"/>
                <a:gd name="T4" fmla="*/ 6 w 14"/>
                <a:gd name="T5" fmla="*/ 1 h 14"/>
                <a:gd name="T6" fmla="*/ 14 w 14"/>
                <a:gd name="T7" fmla="*/ 1 h 14"/>
                <a:gd name="T8" fmla="*/ 13 w 14"/>
                <a:gd name="T9" fmla="*/ 4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4"/>
                  </a:moveTo>
                  <a:lnTo>
                    <a:pt x="0" y="0"/>
                  </a:lnTo>
                  <a:lnTo>
                    <a:pt x="6" y="1"/>
                  </a:lnTo>
                  <a:lnTo>
                    <a:pt x="14" y="1"/>
                  </a:lnTo>
                  <a:lnTo>
                    <a:pt x="13" y="4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05" name="Freeform 501"/>
            <p:cNvSpPr>
              <a:spLocks/>
            </p:cNvSpPr>
            <p:nvPr/>
          </p:nvSpPr>
          <p:spPr bwMode="auto">
            <a:xfrm>
              <a:off x="4349" y="3136"/>
              <a:ext cx="13" cy="13"/>
            </a:xfrm>
            <a:custGeom>
              <a:avLst/>
              <a:gdLst>
                <a:gd name="T0" fmla="*/ 0 w 13"/>
                <a:gd name="T1" fmla="*/ 3 h 13"/>
                <a:gd name="T2" fmla="*/ 0 w 13"/>
                <a:gd name="T3" fmla="*/ 0 h 13"/>
                <a:gd name="T4" fmla="*/ 6 w 13"/>
                <a:gd name="T5" fmla="*/ 0 h 13"/>
                <a:gd name="T6" fmla="*/ 13 w 13"/>
                <a:gd name="T7" fmla="*/ 0 h 13"/>
                <a:gd name="T8" fmla="*/ 13 w 13"/>
                <a:gd name="T9" fmla="*/ 3 h 13"/>
                <a:gd name="T10" fmla="*/ 13 w 13"/>
                <a:gd name="T11" fmla="*/ 13 h 13"/>
                <a:gd name="T12" fmla="*/ 7 w 13"/>
                <a:gd name="T13" fmla="*/ 13 h 13"/>
                <a:gd name="T14" fmla="*/ 0 w 13"/>
                <a:gd name="T15" fmla="*/ 13 h 13"/>
                <a:gd name="T16" fmla="*/ 0 w 13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06" name="Freeform 502"/>
            <p:cNvSpPr>
              <a:spLocks/>
            </p:cNvSpPr>
            <p:nvPr/>
          </p:nvSpPr>
          <p:spPr bwMode="auto">
            <a:xfrm>
              <a:off x="4406" y="3117"/>
              <a:ext cx="48" cy="37"/>
            </a:xfrm>
            <a:custGeom>
              <a:avLst/>
              <a:gdLst>
                <a:gd name="T0" fmla="*/ 1 w 48"/>
                <a:gd name="T1" fmla="*/ 36 h 37"/>
                <a:gd name="T2" fmla="*/ 0 w 48"/>
                <a:gd name="T3" fmla="*/ 29 h 37"/>
                <a:gd name="T4" fmla="*/ 2 w 48"/>
                <a:gd name="T5" fmla="*/ 23 h 37"/>
                <a:gd name="T6" fmla="*/ 1 w 48"/>
                <a:gd name="T7" fmla="*/ 14 h 37"/>
                <a:gd name="T8" fmla="*/ 3 w 48"/>
                <a:gd name="T9" fmla="*/ 9 h 37"/>
                <a:gd name="T10" fmla="*/ 1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8 w 48"/>
                <a:gd name="T19" fmla="*/ 0 h 37"/>
                <a:gd name="T20" fmla="*/ 47 w 48"/>
                <a:gd name="T21" fmla="*/ 8 h 37"/>
                <a:gd name="T22" fmla="*/ 48 w 48"/>
                <a:gd name="T23" fmla="*/ 15 h 37"/>
                <a:gd name="T24" fmla="*/ 47 w 48"/>
                <a:gd name="T25" fmla="*/ 20 h 37"/>
                <a:gd name="T26" fmla="*/ 48 w 48"/>
                <a:gd name="T27" fmla="*/ 27 h 37"/>
                <a:gd name="T28" fmla="*/ 47 w 48"/>
                <a:gd name="T29" fmla="*/ 37 h 37"/>
                <a:gd name="T30" fmla="*/ 1 w 48"/>
                <a:gd name="T31" fmla="*/ 36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1" y="36"/>
                  </a:moveTo>
                  <a:lnTo>
                    <a:pt x="0" y="29"/>
                  </a:lnTo>
                  <a:lnTo>
                    <a:pt x="2" y="23"/>
                  </a:lnTo>
                  <a:lnTo>
                    <a:pt x="1" y="14"/>
                  </a:lnTo>
                  <a:lnTo>
                    <a:pt x="3" y="9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47" y="8"/>
                  </a:lnTo>
                  <a:lnTo>
                    <a:pt x="48" y="15"/>
                  </a:lnTo>
                  <a:lnTo>
                    <a:pt x="47" y="20"/>
                  </a:lnTo>
                  <a:lnTo>
                    <a:pt x="48" y="27"/>
                  </a:lnTo>
                  <a:lnTo>
                    <a:pt x="47" y="37"/>
                  </a:lnTo>
                  <a:lnTo>
                    <a:pt x="1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07" name="Freeform 503"/>
            <p:cNvSpPr>
              <a:spLocks/>
            </p:cNvSpPr>
            <p:nvPr/>
          </p:nvSpPr>
          <p:spPr bwMode="auto">
            <a:xfrm>
              <a:off x="4415" y="3122"/>
              <a:ext cx="13" cy="12"/>
            </a:xfrm>
            <a:custGeom>
              <a:avLst/>
              <a:gdLst>
                <a:gd name="T0" fmla="*/ 0 w 13"/>
                <a:gd name="T1" fmla="*/ 3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3 h 12"/>
                <a:gd name="T10" fmla="*/ 13 w 13"/>
                <a:gd name="T11" fmla="*/ 12 h 12"/>
                <a:gd name="T12" fmla="*/ 7 w 13"/>
                <a:gd name="T13" fmla="*/ 12 h 12"/>
                <a:gd name="T14" fmla="*/ 0 w 13"/>
                <a:gd name="T15" fmla="*/ 12 h 12"/>
                <a:gd name="T16" fmla="*/ 0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08" name="Freeform 504"/>
            <p:cNvSpPr>
              <a:spLocks/>
            </p:cNvSpPr>
            <p:nvPr/>
          </p:nvSpPr>
          <p:spPr bwMode="auto">
            <a:xfrm>
              <a:off x="4433" y="3122"/>
              <a:ext cx="14" cy="13"/>
            </a:xfrm>
            <a:custGeom>
              <a:avLst/>
              <a:gdLst>
                <a:gd name="T0" fmla="*/ 0 w 14"/>
                <a:gd name="T1" fmla="*/ 3 h 13"/>
                <a:gd name="T2" fmla="*/ 0 w 14"/>
                <a:gd name="T3" fmla="*/ 0 h 13"/>
                <a:gd name="T4" fmla="*/ 7 w 14"/>
                <a:gd name="T5" fmla="*/ 1 h 13"/>
                <a:gd name="T6" fmla="*/ 14 w 14"/>
                <a:gd name="T7" fmla="*/ 1 h 13"/>
                <a:gd name="T8" fmla="*/ 12 w 14"/>
                <a:gd name="T9" fmla="*/ 4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3"/>
                  </a:moveTo>
                  <a:lnTo>
                    <a:pt x="0" y="0"/>
                  </a:lnTo>
                  <a:lnTo>
                    <a:pt x="7" y="1"/>
                  </a:lnTo>
                  <a:lnTo>
                    <a:pt x="14" y="1"/>
                  </a:lnTo>
                  <a:lnTo>
                    <a:pt x="12" y="4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09" name="Freeform 505"/>
            <p:cNvSpPr>
              <a:spLocks/>
            </p:cNvSpPr>
            <p:nvPr/>
          </p:nvSpPr>
          <p:spPr bwMode="auto">
            <a:xfrm>
              <a:off x="4433" y="3137"/>
              <a:ext cx="14" cy="13"/>
            </a:xfrm>
            <a:custGeom>
              <a:avLst/>
              <a:gdLst>
                <a:gd name="T0" fmla="*/ 0 w 14"/>
                <a:gd name="T1" fmla="*/ 3 h 13"/>
                <a:gd name="T2" fmla="*/ 0 w 14"/>
                <a:gd name="T3" fmla="*/ 0 h 13"/>
                <a:gd name="T4" fmla="*/ 7 w 14"/>
                <a:gd name="T5" fmla="*/ 0 h 13"/>
                <a:gd name="T6" fmla="*/ 14 w 14"/>
                <a:gd name="T7" fmla="*/ 0 h 13"/>
                <a:gd name="T8" fmla="*/ 12 w 14"/>
                <a:gd name="T9" fmla="*/ 3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3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10" name="Freeform 506"/>
            <p:cNvSpPr>
              <a:spLocks/>
            </p:cNvSpPr>
            <p:nvPr/>
          </p:nvSpPr>
          <p:spPr bwMode="auto">
            <a:xfrm>
              <a:off x="4415" y="3137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7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11" name="Freeform 507"/>
            <p:cNvSpPr>
              <a:spLocks/>
            </p:cNvSpPr>
            <p:nvPr/>
          </p:nvSpPr>
          <p:spPr bwMode="auto">
            <a:xfrm>
              <a:off x="4474" y="3118"/>
              <a:ext cx="48" cy="38"/>
            </a:xfrm>
            <a:custGeom>
              <a:avLst/>
              <a:gdLst>
                <a:gd name="T0" fmla="*/ 0 w 48"/>
                <a:gd name="T1" fmla="*/ 37 h 38"/>
                <a:gd name="T2" fmla="*/ 0 w 48"/>
                <a:gd name="T3" fmla="*/ 29 h 38"/>
                <a:gd name="T4" fmla="*/ 1 w 48"/>
                <a:gd name="T5" fmla="*/ 23 h 38"/>
                <a:gd name="T6" fmla="*/ 0 w 48"/>
                <a:gd name="T7" fmla="*/ 14 h 38"/>
                <a:gd name="T8" fmla="*/ 1 w 48"/>
                <a:gd name="T9" fmla="*/ 9 h 38"/>
                <a:gd name="T10" fmla="*/ 0 w 48"/>
                <a:gd name="T11" fmla="*/ 0 h 38"/>
                <a:gd name="T12" fmla="*/ 14 w 48"/>
                <a:gd name="T13" fmla="*/ 0 h 38"/>
                <a:gd name="T14" fmla="*/ 27 w 48"/>
                <a:gd name="T15" fmla="*/ 0 h 38"/>
                <a:gd name="T16" fmla="*/ 37 w 48"/>
                <a:gd name="T17" fmla="*/ 0 h 38"/>
                <a:gd name="T18" fmla="*/ 47 w 48"/>
                <a:gd name="T19" fmla="*/ 0 h 38"/>
                <a:gd name="T20" fmla="*/ 46 w 48"/>
                <a:gd name="T21" fmla="*/ 8 h 38"/>
                <a:gd name="T22" fmla="*/ 47 w 48"/>
                <a:gd name="T23" fmla="*/ 15 h 38"/>
                <a:gd name="T24" fmla="*/ 46 w 48"/>
                <a:gd name="T25" fmla="*/ 20 h 38"/>
                <a:gd name="T26" fmla="*/ 48 w 48"/>
                <a:gd name="T27" fmla="*/ 28 h 38"/>
                <a:gd name="T28" fmla="*/ 46 w 48"/>
                <a:gd name="T29" fmla="*/ 38 h 38"/>
                <a:gd name="T30" fmla="*/ 0 w 48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4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7" y="0"/>
                  </a:lnTo>
                  <a:lnTo>
                    <a:pt x="46" y="8"/>
                  </a:lnTo>
                  <a:lnTo>
                    <a:pt x="47" y="15"/>
                  </a:lnTo>
                  <a:lnTo>
                    <a:pt x="46" y="20"/>
                  </a:lnTo>
                  <a:lnTo>
                    <a:pt x="48" y="28"/>
                  </a:lnTo>
                  <a:lnTo>
                    <a:pt x="46" y="38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12" name="Freeform 508"/>
            <p:cNvSpPr>
              <a:spLocks/>
            </p:cNvSpPr>
            <p:nvPr/>
          </p:nvSpPr>
          <p:spPr bwMode="auto">
            <a:xfrm>
              <a:off x="4482" y="3123"/>
              <a:ext cx="13" cy="12"/>
            </a:xfrm>
            <a:custGeom>
              <a:avLst/>
              <a:gdLst>
                <a:gd name="T0" fmla="*/ 1 w 13"/>
                <a:gd name="T1" fmla="*/ 3 h 12"/>
                <a:gd name="T2" fmla="*/ 1 w 13"/>
                <a:gd name="T3" fmla="*/ 0 h 12"/>
                <a:gd name="T4" fmla="*/ 8 w 13"/>
                <a:gd name="T5" fmla="*/ 0 h 12"/>
                <a:gd name="T6" fmla="*/ 13 w 13"/>
                <a:gd name="T7" fmla="*/ 0 h 12"/>
                <a:gd name="T8" fmla="*/ 13 w 13"/>
                <a:gd name="T9" fmla="*/ 3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1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1" y="3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13" name="Freeform 509"/>
            <p:cNvSpPr>
              <a:spLocks/>
            </p:cNvSpPr>
            <p:nvPr/>
          </p:nvSpPr>
          <p:spPr bwMode="auto">
            <a:xfrm>
              <a:off x="4501" y="3123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14" name="Freeform 510"/>
            <p:cNvSpPr>
              <a:spLocks/>
            </p:cNvSpPr>
            <p:nvPr/>
          </p:nvSpPr>
          <p:spPr bwMode="auto">
            <a:xfrm>
              <a:off x="4501" y="3138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1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15" name="Freeform 511"/>
            <p:cNvSpPr>
              <a:spLocks/>
            </p:cNvSpPr>
            <p:nvPr/>
          </p:nvSpPr>
          <p:spPr bwMode="auto">
            <a:xfrm>
              <a:off x="4482" y="3138"/>
              <a:ext cx="13" cy="13"/>
            </a:xfrm>
            <a:custGeom>
              <a:avLst/>
              <a:gdLst>
                <a:gd name="T0" fmla="*/ 0 w 13"/>
                <a:gd name="T1" fmla="*/ 3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0 h 13"/>
                <a:gd name="T8" fmla="*/ 13 w 13"/>
                <a:gd name="T9" fmla="*/ 3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16" name="Freeform 512"/>
            <p:cNvSpPr>
              <a:spLocks/>
            </p:cNvSpPr>
            <p:nvPr/>
          </p:nvSpPr>
          <p:spPr bwMode="auto">
            <a:xfrm>
              <a:off x="4543" y="3119"/>
              <a:ext cx="47" cy="38"/>
            </a:xfrm>
            <a:custGeom>
              <a:avLst/>
              <a:gdLst>
                <a:gd name="T0" fmla="*/ 0 w 47"/>
                <a:gd name="T1" fmla="*/ 37 h 38"/>
                <a:gd name="T2" fmla="*/ 0 w 47"/>
                <a:gd name="T3" fmla="*/ 29 h 38"/>
                <a:gd name="T4" fmla="*/ 1 w 47"/>
                <a:gd name="T5" fmla="*/ 23 h 38"/>
                <a:gd name="T6" fmla="*/ 0 w 47"/>
                <a:gd name="T7" fmla="*/ 15 h 38"/>
                <a:gd name="T8" fmla="*/ 1 w 47"/>
                <a:gd name="T9" fmla="*/ 9 h 38"/>
                <a:gd name="T10" fmla="*/ 0 w 47"/>
                <a:gd name="T11" fmla="*/ 0 h 38"/>
                <a:gd name="T12" fmla="*/ 14 w 47"/>
                <a:gd name="T13" fmla="*/ 0 h 38"/>
                <a:gd name="T14" fmla="*/ 26 w 47"/>
                <a:gd name="T15" fmla="*/ 2 h 38"/>
                <a:gd name="T16" fmla="*/ 36 w 47"/>
                <a:gd name="T17" fmla="*/ 2 h 38"/>
                <a:gd name="T18" fmla="*/ 47 w 47"/>
                <a:gd name="T19" fmla="*/ 2 h 38"/>
                <a:gd name="T20" fmla="*/ 45 w 47"/>
                <a:gd name="T21" fmla="*/ 9 h 38"/>
                <a:gd name="T22" fmla="*/ 47 w 47"/>
                <a:gd name="T23" fmla="*/ 15 h 38"/>
                <a:gd name="T24" fmla="*/ 45 w 47"/>
                <a:gd name="T25" fmla="*/ 20 h 38"/>
                <a:gd name="T26" fmla="*/ 47 w 47"/>
                <a:gd name="T27" fmla="*/ 28 h 38"/>
                <a:gd name="T28" fmla="*/ 46 w 47"/>
                <a:gd name="T29" fmla="*/ 38 h 38"/>
                <a:gd name="T30" fmla="*/ 0 w 47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38"/>
                <a:gd name="T50" fmla="*/ 47 w 47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38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2"/>
                  </a:lnTo>
                  <a:lnTo>
                    <a:pt x="36" y="2"/>
                  </a:lnTo>
                  <a:lnTo>
                    <a:pt x="47" y="2"/>
                  </a:lnTo>
                  <a:lnTo>
                    <a:pt x="45" y="9"/>
                  </a:lnTo>
                  <a:lnTo>
                    <a:pt x="47" y="15"/>
                  </a:lnTo>
                  <a:lnTo>
                    <a:pt x="45" y="20"/>
                  </a:lnTo>
                  <a:lnTo>
                    <a:pt x="47" y="28"/>
                  </a:lnTo>
                  <a:lnTo>
                    <a:pt x="46" y="38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17" name="Freeform 513"/>
            <p:cNvSpPr>
              <a:spLocks/>
            </p:cNvSpPr>
            <p:nvPr/>
          </p:nvSpPr>
          <p:spPr bwMode="auto">
            <a:xfrm>
              <a:off x="4551" y="3124"/>
              <a:ext cx="13" cy="13"/>
            </a:xfrm>
            <a:custGeom>
              <a:avLst/>
              <a:gdLst>
                <a:gd name="T0" fmla="*/ 0 w 13"/>
                <a:gd name="T1" fmla="*/ 4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0 h 13"/>
                <a:gd name="T8" fmla="*/ 13 w 13"/>
                <a:gd name="T9" fmla="*/ 4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18" name="Freeform 514"/>
            <p:cNvSpPr>
              <a:spLocks/>
            </p:cNvSpPr>
            <p:nvPr/>
          </p:nvSpPr>
          <p:spPr bwMode="auto">
            <a:xfrm>
              <a:off x="4570" y="3124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1 h 13"/>
                <a:gd name="T6" fmla="*/ 12 w 12"/>
                <a:gd name="T7" fmla="*/ 1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1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19" name="Freeform 515"/>
            <p:cNvSpPr>
              <a:spLocks/>
            </p:cNvSpPr>
            <p:nvPr/>
          </p:nvSpPr>
          <p:spPr bwMode="auto">
            <a:xfrm>
              <a:off x="4570" y="3140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20" name="Freeform 516"/>
            <p:cNvSpPr>
              <a:spLocks/>
            </p:cNvSpPr>
            <p:nvPr/>
          </p:nvSpPr>
          <p:spPr bwMode="auto">
            <a:xfrm>
              <a:off x="4551" y="3140"/>
              <a:ext cx="13" cy="13"/>
            </a:xfrm>
            <a:custGeom>
              <a:avLst/>
              <a:gdLst>
                <a:gd name="T0" fmla="*/ 0 w 13"/>
                <a:gd name="T1" fmla="*/ 3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0 h 13"/>
                <a:gd name="T8" fmla="*/ 12 w 13"/>
                <a:gd name="T9" fmla="*/ 3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2" y="3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21" name="Freeform 517"/>
            <p:cNvSpPr>
              <a:spLocks/>
            </p:cNvSpPr>
            <p:nvPr/>
          </p:nvSpPr>
          <p:spPr bwMode="auto">
            <a:xfrm>
              <a:off x="4340" y="3166"/>
              <a:ext cx="48" cy="38"/>
            </a:xfrm>
            <a:custGeom>
              <a:avLst/>
              <a:gdLst>
                <a:gd name="T0" fmla="*/ 1 w 48"/>
                <a:gd name="T1" fmla="*/ 37 h 38"/>
                <a:gd name="T2" fmla="*/ 0 w 48"/>
                <a:gd name="T3" fmla="*/ 28 h 38"/>
                <a:gd name="T4" fmla="*/ 2 w 48"/>
                <a:gd name="T5" fmla="*/ 23 h 38"/>
                <a:gd name="T6" fmla="*/ 1 w 48"/>
                <a:gd name="T7" fmla="*/ 15 h 38"/>
                <a:gd name="T8" fmla="*/ 2 w 48"/>
                <a:gd name="T9" fmla="*/ 9 h 38"/>
                <a:gd name="T10" fmla="*/ 1 w 48"/>
                <a:gd name="T11" fmla="*/ 0 h 38"/>
                <a:gd name="T12" fmla="*/ 14 w 48"/>
                <a:gd name="T13" fmla="*/ 0 h 38"/>
                <a:gd name="T14" fmla="*/ 27 w 48"/>
                <a:gd name="T15" fmla="*/ 1 h 38"/>
                <a:gd name="T16" fmla="*/ 37 w 48"/>
                <a:gd name="T17" fmla="*/ 1 h 38"/>
                <a:gd name="T18" fmla="*/ 48 w 48"/>
                <a:gd name="T19" fmla="*/ 1 h 38"/>
                <a:gd name="T20" fmla="*/ 46 w 48"/>
                <a:gd name="T21" fmla="*/ 9 h 38"/>
                <a:gd name="T22" fmla="*/ 48 w 48"/>
                <a:gd name="T23" fmla="*/ 16 h 38"/>
                <a:gd name="T24" fmla="*/ 46 w 48"/>
                <a:gd name="T25" fmla="*/ 20 h 38"/>
                <a:gd name="T26" fmla="*/ 48 w 48"/>
                <a:gd name="T27" fmla="*/ 28 h 38"/>
                <a:gd name="T28" fmla="*/ 47 w 48"/>
                <a:gd name="T29" fmla="*/ 38 h 38"/>
                <a:gd name="T30" fmla="*/ 1 w 48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1" y="37"/>
                  </a:moveTo>
                  <a:lnTo>
                    <a:pt x="0" y="28"/>
                  </a:lnTo>
                  <a:lnTo>
                    <a:pt x="2" y="23"/>
                  </a:lnTo>
                  <a:lnTo>
                    <a:pt x="1" y="15"/>
                  </a:lnTo>
                  <a:lnTo>
                    <a:pt x="2" y="9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1"/>
                  </a:lnTo>
                  <a:lnTo>
                    <a:pt x="37" y="1"/>
                  </a:lnTo>
                  <a:lnTo>
                    <a:pt x="48" y="1"/>
                  </a:lnTo>
                  <a:lnTo>
                    <a:pt x="46" y="9"/>
                  </a:lnTo>
                  <a:lnTo>
                    <a:pt x="48" y="16"/>
                  </a:lnTo>
                  <a:lnTo>
                    <a:pt x="46" y="20"/>
                  </a:lnTo>
                  <a:lnTo>
                    <a:pt x="48" y="28"/>
                  </a:lnTo>
                  <a:lnTo>
                    <a:pt x="47" y="38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22" name="Freeform 518"/>
            <p:cNvSpPr>
              <a:spLocks/>
            </p:cNvSpPr>
            <p:nvPr/>
          </p:nvSpPr>
          <p:spPr bwMode="auto">
            <a:xfrm>
              <a:off x="4349" y="3172"/>
              <a:ext cx="14" cy="12"/>
            </a:xfrm>
            <a:custGeom>
              <a:avLst/>
              <a:gdLst>
                <a:gd name="T0" fmla="*/ 0 w 14"/>
                <a:gd name="T1" fmla="*/ 3 h 12"/>
                <a:gd name="T2" fmla="*/ 0 w 14"/>
                <a:gd name="T3" fmla="*/ 0 h 12"/>
                <a:gd name="T4" fmla="*/ 7 w 14"/>
                <a:gd name="T5" fmla="*/ 0 h 12"/>
                <a:gd name="T6" fmla="*/ 14 w 14"/>
                <a:gd name="T7" fmla="*/ 0 h 12"/>
                <a:gd name="T8" fmla="*/ 14 w 14"/>
                <a:gd name="T9" fmla="*/ 3 h 12"/>
                <a:gd name="T10" fmla="*/ 14 w 14"/>
                <a:gd name="T11" fmla="*/ 12 h 12"/>
                <a:gd name="T12" fmla="*/ 7 w 14"/>
                <a:gd name="T13" fmla="*/ 12 h 12"/>
                <a:gd name="T14" fmla="*/ 0 w 14"/>
                <a:gd name="T15" fmla="*/ 12 h 12"/>
                <a:gd name="T16" fmla="*/ 0 w 14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3"/>
                  </a:lnTo>
                  <a:lnTo>
                    <a:pt x="14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23" name="Freeform 519"/>
            <p:cNvSpPr>
              <a:spLocks/>
            </p:cNvSpPr>
            <p:nvPr/>
          </p:nvSpPr>
          <p:spPr bwMode="auto">
            <a:xfrm>
              <a:off x="4367" y="3172"/>
              <a:ext cx="14" cy="12"/>
            </a:xfrm>
            <a:custGeom>
              <a:avLst/>
              <a:gdLst>
                <a:gd name="T0" fmla="*/ 0 w 14"/>
                <a:gd name="T1" fmla="*/ 3 h 12"/>
                <a:gd name="T2" fmla="*/ 0 w 14"/>
                <a:gd name="T3" fmla="*/ 0 h 12"/>
                <a:gd name="T4" fmla="*/ 6 w 14"/>
                <a:gd name="T5" fmla="*/ 0 h 12"/>
                <a:gd name="T6" fmla="*/ 14 w 14"/>
                <a:gd name="T7" fmla="*/ 0 h 12"/>
                <a:gd name="T8" fmla="*/ 13 w 14"/>
                <a:gd name="T9" fmla="*/ 3 h 12"/>
                <a:gd name="T10" fmla="*/ 14 w 14"/>
                <a:gd name="T11" fmla="*/ 12 h 12"/>
                <a:gd name="T12" fmla="*/ 8 w 14"/>
                <a:gd name="T13" fmla="*/ 12 h 12"/>
                <a:gd name="T14" fmla="*/ 0 w 14"/>
                <a:gd name="T15" fmla="*/ 12 h 12"/>
                <a:gd name="T16" fmla="*/ 0 w 14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3"/>
                  </a:lnTo>
                  <a:lnTo>
                    <a:pt x="14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24" name="Freeform 520"/>
            <p:cNvSpPr>
              <a:spLocks/>
            </p:cNvSpPr>
            <p:nvPr/>
          </p:nvSpPr>
          <p:spPr bwMode="auto">
            <a:xfrm>
              <a:off x="4367" y="3186"/>
              <a:ext cx="14" cy="14"/>
            </a:xfrm>
            <a:custGeom>
              <a:avLst/>
              <a:gdLst>
                <a:gd name="T0" fmla="*/ 0 w 14"/>
                <a:gd name="T1" fmla="*/ 4 h 14"/>
                <a:gd name="T2" fmla="*/ 0 w 14"/>
                <a:gd name="T3" fmla="*/ 0 h 14"/>
                <a:gd name="T4" fmla="*/ 6 w 14"/>
                <a:gd name="T5" fmla="*/ 0 h 14"/>
                <a:gd name="T6" fmla="*/ 14 w 14"/>
                <a:gd name="T7" fmla="*/ 0 h 14"/>
                <a:gd name="T8" fmla="*/ 13 w 14"/>
                <a:gd name="T9" fmla="*/ 4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4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25" name="Freeform 521"/>
            <p:cNvSpPr>
              <a:spLocks/>
            </p:cNvSpPr>
            <p:nvPr/>
          </p:nvSpPr>
          <p:spPr bwMode="auto">
            <a:xfrm>
              <a:off x="4349" y="3186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6 w 13"/>
                <a:gd name="T5" fmla="*/ 0 h 14"/>
                <a:gd name="T6" fmla="*/ 13 w 13"/>
                <a:gd name="T7" fmla="*/ 1 h 14"/>
                <a:gd name="T8" fmla="*/ 13 w 13"/>
                <a:gd name="T9" fmla="*/ 4 h 14"/>
                <a:gd name="T10" fmla="*/ 13 w 13"/>
                <a:gd name="T11" fmla="*/ 14 h 14"/>
                <a:gd name="T12" fmla="*/ 7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3" y="1"/>
                  </a:lnTo>
                  <a:lnTo>
                    <a:pt x="13" y="4"/>
                  </a:lnTo>
                  <a:lnTo>
                    <a:pt x="13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26" name="Freeform 522"/>
            <p:cNvSpPr>
              <a:spLocks/>
            </p:cNvSpPr>
            <p:nvPr/>
          </p:nvSpPr>
          <p:spPr bwMode="auto">
            <a:xfrm>
              <a:off x="4543" y="3171"/>
              <a:ext cx="47" cy="37"/>
            </a:xfrm>
            <a:custGeom>
              <a:avLst/>
              <a:gdLst>
                <a:gd name="T0" fmla="*/ 0 w 47"/>
                <a:gd name="T1" fmla="*/ 36 h 37"/>
                <a:gd name="T2" fmla="*/ 0 w 47"/>
                <a:gd name="T3" fmla="*/ 28 h 37"/>
                <a:gd name="T4" fmla="*/ 1 w 47"/>
                <a:gd name="T5" fmla="*/ 22 h 37"/>
                <a:gd name="T6" fmla="*/ 0 w 47"/>
                <a:gd name="T7" fmla="*/ 13 h 37"/>
                <a:gd name="T8" fmla="*/ 1 w 47"/>
                <a:gd name="T9" fmla="*/ 8 h 37"/>
                <a:gd name="T10" fmla="*/ 0 w 47"/>
                <a:gd name="T11" fmla="*/ 0 h 37"/>
                <a:gd name="T12" fmla="*/ 14 w 47"/>
                <a:gd name="T13" fmla="*/ 0 h 37"/>
                <a:gd name="T14" fmla="*/ 26 w 47"/>
                <a:gd name="T15" fmla="*/ 1 h 37"/>
                <a:gd name="T16" fmla="*/ 36 w 47"/>
                <a:gd name="T17" fmla="*/ 1 h 37"/>
                <a:gd name="T18" fmla="*/ 47 w 47"/>
                <a:gd name="T19" fmla="*/ 1 h 37"/>
                <a:gd name="T20" fmla="*/ 45 w 47"/>
                <a:gd name="T21" fmla="*/ 8 h 37"/>
                <a:gd name="T22" fmla="*/ 47 w 47"/>
                <a:gd name="T23" fmla="*/ 14 h 37"/>
                <a:gd name="T24" fmla="*/ 45 w 47"/>
                <a:gd name="T25" fmla="*/ 19 h 37"/>
                <a:gd name="T26" fmla="*/ 47 w 47"/>
                <a:gd name="T27" fmla="*/ 27 h 37"/>
                <a:gd name="T28" fmla="*/ 46 w 47"/>
                <a:gd name="T29" fmla="*/ 37 h 37"/>
                <a:gd name="T30" fmla="*/ 0 w 47"/>
                <a:gd name="T31" fmla="*/ 36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37"/>
                <a:gd name="T50" fmla="*/ 47 w 47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37">
                  <a:moveTo>
                    <a:pt x="0" y="36"/>
                  </a:moveTo>
                  <a:lnTo>
                    <a:pt x="0" y="28"/>
                  </a:lnTo>
                  <a:lnTo>
                    <a:pt x="1" y="22"/>
                  </a:lnTo>
                  <a:lnTo>
                    <a:pt x="0" y="13"/>
                  </a:lnTo>
                  <a:lnTo>
                    <a:pt x="1" y="8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1"/>
                  </a:lnTo>
                  <a:lnTo>
                    <a:pt x="36" y="1"/>
                  </a:lnTo>
                  <a:lnTo>
                    <a:pt x="47" y="1"/>
                  </a:lnTo>
                  <a:lnTo>
                    <a:pt x="45" y="8"/>
                  </a:lnTo>
                  <a:lnTo>
                    <a:pt x="47" y="14"/>
                  </a:lnTo>
                  <a:lnTo>
                    <a:pt x="45" y="19"/>
                  </a:lnTo>
                  <a:lnTo>
                    <a:pt x="47" y="27"/>
                  </a:lnTo>
                  <a:lnTo>
                    <a:pt x="46" y="37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27" name="Freeform 523"/>
            <p:cNvSpPr>
              <a:spLocks/>
            </p:cNvSpPr>
            <p:nvPr/>
          </p:nvSpPr>
          <p:spPr bwMode="auto">
            <a:xfrm>
              <a:off x="4551" y="3175"/>
              <a:ext cx="13" cy="12"/>
            </a:xfrm>
            <a:custGeom>
              <a:avLst/>
              <a:gdLst>
                <a:gd name="T0" fmla="*/ 0 w 13"/>
                <a:gd name="T1" fmla="*/ 3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4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0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28" name="Freeform 524"/>
            <p:cNvSpPr>
              <a:spLocks/>
            </p:cNvSpPr>
            <p:nvPr/>
          </p:nvSpPr>
          <p:spPr bwMode="auto">
            <a:xfrm>
              <a:off x="4570" y="3175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29" name="Freeform 525"/>
            <p:cNvSpPr>
              <a:spLocks/>
            </p:cNvSpPr>
            <p:nvPr/>
          </p:nvSpPr>
          <p:spPr bwMode="auto">
            <a:xfrm>
              <a:off x="4570" y="3190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1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30" name="Freeform 526"/>
            <p:cNvSpPr>
              <a:spLocks/>
            </p:cNvSpPr>
            <p:nvPr/>
          </p:nvSpPr>
          <p:spPr bwMode="auto">
            <a:xfrm>
              <a:off x="4551" y="3190"/>
              <a:ext cx="13" cy="13"/>
            </a:xfrm>
            <a:custGeom>
              <a:avLst/>
              <a:gdLst>
                <a:gd name="T0" fmla="*/ 0 w 13"/>
                <a:gd name="T1" fmla="*/ 4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1 h 13"/>
                <a:gd name="T8" fmla="*/ 12 w 13"/>
                <a:gd name="T9" fmla="*/ 4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12" y="4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31" name="Freeform 527"/>
            <p:cNvSpPr>
              <a:spLocks/>
            </p:cNvSpPr>
            <p:nvPr/>
          </p:nvSpPr>
          <p:spPr bwMode="auto">
            <a:xfrm>
              <a:off x="4403" y="3171"/>
              <a:ext cx="54" cy="55"/>
            </a:xfrm>
            <a:custGeom>
              <a:avLst/>
              <a:gdLst>
                <a:gd name="T0" fmla="*/ 1 w 54"/>
                <a:gd name="T1" fmla="*/ 45 h 55"/>
                <a:gd name="T2" fmla="*/ 0 w 54"/>
                <a:gd name="T3" fmla="*/ 35 h 55"/>
                <a:gd name="T4" fmla="*/ 2 w 54"/>
                <a:gd name="T5" fmla="*/ 28 h 55"/>
                <a:gd name="T6" fmla="*/ 1 w 54"/>
                <a:gd name="T7" fmla="*/ 18 h 55"/>
                <a:gd name="T8" fmla="*/ 3 w 54"/>
                <a:gd name="T9" fmla="*/ 8 h 55"/>
                <a:gd name="T10" fmla="*/ 2 w 54"/>
                <a:gd name="T11" fmla="*/ 0 h 55"/>
                <a:gd name="T12" fmla="*/ 16 w 54"/>
                <a:gd name="T13" fmla="*/ 0 h 55"/>
                <a:gd name="T14" fmla="*/ 30 w 54"/>
                <a:gd name="T15" fmla="*/ 1 h 55"/>
                <a:gd name="T16" fmla="*/ 41 w 54"/>
                <a:gd name="T17" fmla="*/ 1 h 55"/>
                <a:gd name="T18" fmla="*/ 52 w 54"/>
                <a:gd name="T19" fmla="*/ 1 h 55"/>
                <a:gd name="T20" fmla="*/ 51 w 54"/>
                <a:gd name="T21" fmla="*/ 8 h 55"/>
                <a:gd name="T22" fmla="*/ 53 w 54"/>
                <a:gd name="T23" fmla="*/ 15 h 55"/>
                <a:gd name="T24" fmla="*/ 52 w 54"/>
                <a:gd name="T25" fmla="*/ 25 h 55"/>
                <a:gd name="T26" fmla="*/ 54 w 54"/>
                <a:gd name="T27" fmla="*/ 35 h 55"/>
                <a:gd name="T28" fmla="*/ 52 w 54"/>
                <a:gd name="T29" fmla="*/ 43 h 55"/>
                <a:gd name="T30" fmla="*/ 52 w 54"/>
                <a:gd name="T31" fmla="*/ 51 h 55"/>
                <a:gd name="T32" fmla="*/ 53 w 54"/>
                <a:gd name="T33" fmla="*/ 55 h 55"/>
                <a:gd name="T34" fmla="*/ 33 w 54"/>
                <a:gd name="T35" fmla="*/ 54 h 55"/>
                <a:gd name="T36" fmla="*/ 16 w 54"/>
                <a:gd name="T37" fmla="*/ 54 h 55"/>
                <a:gd name="T38" fmla="*/ 0 w 54"/>
                <a:gd name="T39" fmla="*/ 54 h 55"/>
                <a:gd name="T40" fmla="*/ 1 w 54"/>
                <a:gd name="T41" fmla="*/ 45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4"/>
                <a:gd name="T64" fmla="*/ 0 h 55"/>
                <a:gd name="T65" fmla="*/ 54 w 54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4" h="55">
                  <a:moveTo>
                    <a:pt x="1" y="45"/>
                  </a:moveTo>
                  <a:lnTo>
                    <a:pt x="0" y="35"/>
                  </a:lnTo>
                  <a:lnTo>
                    <a:pt x="2" y="28"/>
                  </a:lnTo>
                  <a:lnTo>
                    <a:pt x="1" y="18"/>
                  </a:lnTo>
                  <a:lnTo>
                    <a:pt x="3" y="8"/>
                  </a:lnTo>
                  <a:lnTo>
                    <a:pt x="2" y="0"/>
                  </a:lnTo>
                  <a:lnTo>
                    <a:pt x="16" y="0"/>
                  </a:lnTo>
                  <a:lnTo>
                    <a:pt x="30" y="1"/>
                  </a:lnTo>
                  <a:lnTo>
                    <a:pt x="41" y="1"/>
                  </a:lnTo>
                  <a:lnTo>
                    <a:pt x="52" y="1"/>
                  </a:lnTo>
                  <a:lnTo>
                    <a:pt x="51" y="8"/>
                  </a:lnTo>
                  <a:lnTo>
                    <a:pt x="53" y="15"/>
                  </a:lnTo>
                  <a:lnTo>
                    <a:pt x="52" y="25"/>
                  </a:lnTo>
                  <a:lnTo>
                    <a:pt x="54" y="35"/>
                  </a:lnTo>
                  <a:lnTo>
                    <a:pt x="52" y="43"/>
                  </a:lnTo>
                  <a:lnTo>
                    <a:pt x="52" y="51"/>
                  </a:lnTo>
                  <a:lnTo>
                    <a:pt x="53" y="55"/>
                  </a:lnTo>
                  <a:lnTo>
                    <a:pt x="33" y="54"/>
                  </a:lnTo>
                  <a:lnTo>
                    <a:pt x="16" y="54"/>
                  </a:lnTo>
                  <a:lnTo>
                    <a:pt x="0" y="54"/>
                  </a:lnTo>
                  <a:lnTo>
                    <a:pt x="1" y="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32" name="Freeform 528"/>
            <p:cNvSpPr>
              <a:spLocks/>
            </p:cNvSpPr>
            <p:nvPr/>
          </p:nvSpPr>
          <p:spPr bwMode="auto">
            <a:xfrm>
              <a:off x="4462" y="3172"/>
              <a:ext cx="54" cy="55"/>
            </a:xfrm>
            <a:custGeom>
              <a:avLst/>
              <a:gdLst>
                <a:gd name="T0" fmla="*/ 1 w 54"/>
                <a:gd name="T1" fmla="*/ 46 h 55"/>
                <a:gd name="T2" fmla="*/ 0 w 54"/>
                <a:gd name="T3" fmla="*/ 36 h 55"/>
                <a:gd name="T4" fmla="*/ 3 w 54"/>
                <a:gd name="T5" fmla="*/ 29 h 55"/>
                <a:gd name="T6" fmla="*/ 1 w 54"/>
                <a:gd name="T7" fmla="*/ 18 h 55"/>
                <a:gd name="T8" fmla="*/ 3 w 54"/>
                <a:gd name="T9" fmla="*/ 8 h 55"/>
                <a:gd name="T10" fmla="*/ 1 w 54"/>
                <a:gd name="T11" fmla="*/ 0 h 55"/>
                <a:gd name="T12" fmla="*/ 16 w 54"/>
                <a:gd name="T13" fmla="*/ 0 h 55"/>
                <a:gd name="T14" fmla="*/ 29 w 54"/>
                <a:gd name="T15" fmla="*/ 1 h 55"/>
                <a:gd name="T16" fmla="*/ 42 w 54"/>
                <a:gd name="T17" fmla="*/ 2 h 55"/>
                <a:gd name="T18" fmla="*/ 52 w 54"/>
                <a:gd name="T19" fmla="*/ 2 h 55"/>
                <a:gd name="T20" fmla="*/ 51 w 54"/>
                <a:gd name="T21" fmla="*/ 9 h 55"/>
                <a:gd name="T22" fmla="*/ 52 w 54"/>
                <a:gd name="T23" fmla="*/ 16 h 55"/>
                <a:gd name="T24" fmla="*/ 51 w 54"/>
                <a:gd name="T25" fmla="*/ 26 h 55"/>
                <a:gd name="T26" fmla="*/ 54 w 54"/>
                <a:gd name="T27" fmla="*/ 36 h 55"/>
                <a:gd name="T28" fmla="*/ 51 w 54"/>
                <a:gd name="T29" fmla="*/ 44 h 55"/>
                <a:gd name="T30" fmla="*/ 51 w 54"/>
                <a:gd name="T31" fmla="*/ 51 h 55"/>
                <a:gd name="T32" fmla="*/ 52 w 54"/>
                <a:gd name="T33" fmla="*/ 55 h 55"/>
                <a:gd name="T34" fmla="*/ 33 w 54"/>
                <a:gd name="T35" fmla="*/ 55 h 55"/>
                <a:gd name="T36" fmla="*/ 16 w 54"/>
                <a:gd name="T37" fmla="*/ 55 h 55"/>
                <a:gd name="T38" fmla="*/ 0 w 54"/>
                <a:gd name="T39" fmla="*/ 55 h 55"/>
                <a:gd name="T40" fmla="*/ 1 w 54"/>
                <a:gd name="T41" fmla="*/ 46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4"/>
                <a:gd name="T64" fmla="*/ 0 h 55"/>
                <a:gd name="T65" fmla="*/ 54 w 54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4" h="55">
                  <a:moveTo>
                    <a:pt x="1" y="46"/>
                  </a:moveTo>
                  <a:lnTo>
                    <a:pt x="0" y="36"/>
                  </a:lnTo>
                  <a:lnTo>
                    <a:pt x="3" y="29"/>
                  </a:lnTo>
                  <a:lnTo>
                    <a:pt x="1" y="18"/>
                  </a:lnTo>
                  <a:lnTo>
                    <a:pt x="3" y="8"/>
                  </a:lnTo>
                  <a:lnTo>
                    <a:pt x="1" y="0"/>
                  </a:lnTo>
                  <a:lnTo>
                    <a:pt x="16" y="0"/>
                  </a:lnTo>
                  <a:lnTo>
                    <a:pt x="29" y="1"/>
                  </a:lnTo>
                  <a:lnTo>
                    <a:pt x="42" y="2"/>
                  </a:lnTo>
                  <a:lnTo>
                    <a:pt x="52" y="2"/>
                  </a:lnTo>
                  <a:lnTo>
                    <a:pt x="51" y="9"/>
                  </a:lnTo>
                  <a:lnTo>
                    <a:pt x="52" y="16"/>
                  </a:lnTo>
                  <a:lnTo>
                    <a:pt x="51" y="26"/>
                  </a:lnTo>
                  <a:lnTo>
                    <a:pt x="54" y="36"/>
                  </a:lnTo>
                  <a:lnTo>
                    <a:pt x="51" y="44"/>
                  </a:lnTo>
                  <a:lnTo>
                    <a:pt x="51" y="51"/>
                  </a:lnTo>
                  <a:lnTo>
                    <a:pt x="52" y="55"/>
                  </a:lnTo>
                  <a:lnTo>
                    <a:pt x="33" y="55"/>
                  </a:lnTo>
                  <a:lnTo>
                    <a:pt x="16" y="55"/>
                  </a:lnTo>
                  <a:lnTo>
                    <a:pt x="0" y="55"/>
                  </a:lnTo>
                  <a:lnTo>
                    <a:pt x="1" y="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33" name="Freeform 529"/>
            <p:cNvSpPr>
              <a:spLocks/>
            </p:cNvSpPr>
            <p:nvPr/>
          </p:nvSpPr>
          <p:spPr bwMode="auto">
            <a:xfrm>
              <a:off x="4474" y="3175"/>
              <a:ext cx="37" cy="25"/>
            </a:xfrm>
            <a:custGeom>
              <a:avLst/>
              <a:gdLst>
                <a:gd name="T0" fmla="*/ 35 w 37"/>
                <a:gd name="T1" fmla="*/ 0 h 25"/>
                <a:gd name="T2" fmla="*/ 0 w 37"/>
                <a:gd name="T3" fmla="*/ 1 h 25"/>
                <a:gd name="T4" fmla="*/ 29 w 37"/>
                <a:gd name="T5" fmla="*/ 3 h 25"/>
                <a:gd name="T6" fmla="*/ 31 w 37"/>
                <a:gd name="T7" fmla="*/ 6 h 25"/>
                <a:gd name="T8" fmla="*/ 34 w 37"/>
                <a:gd name="T9" fmla="*/ 15 h 25"/>
                <a:gd name="T10" fmla="*/ 35 w 37"/>
                <a:gd name="T11" fmla="*/ 25 h 25"/>
                <a:gd name="T12" fmla="*/ 37 w 37"/>
                <a:gd name="T13" fmla="*/ 13 h 25"/>
                <a:gd name="T14" fmla="*/ 35 w 37"/>
                <a:gd name="T15" fmla="*/ 6 h 25"/>
                <a:gd name="T16" fmla="*/ 35 w 37"/>
                <a:gd name="T17" fmla="*/ 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7"/>
                <a:gd name="T28" fmla="*/ 0 h 25"/>
                <a:gd name="T29" fmla="*/ 37 w 37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7" h="25">
                  <a:moveTo>
                    <a:pt x="35" y="0"/>
                  </a:moveTo>
                  <a:lnTo>
                    <a:pt x="0" y="1"/>
                  </a:lnTo>
                  <a:lnTo>
                    <a:pt x="29" y="3"/>
                  </a:lnTo>
                  <a:lnTo>
                    <a:pt x="31" y="6"/>
                  </a:lnTo>
                  <a:lnTo>
                    <a:pt x="34" y="15"/>
                  </a:lnTo>
                  <a:lnTo>
                    <a:pt x="35" y="25"/>
                  </a:lnTo>
                  <a:lnTo>
                    <a:pt x="37" y="13"/>
                  </a:lnTo>
                  <a:lnTo>
                    <a:pt x="35" y="6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34" name="Freeform 530"/>
            <p:cNvSpPr>
              <a:spLocks/>
            </p:cNvSpPr>
            <p:nvPr/>
          </p:nvSpPr>
          <p:spPr bwMode="auto">
            <a:xfrm>
              <a:off x="4469" y="3213"/>
              <a:ext cx="15" cy="11"/>
            </a:xfrm>
            <a:custGeom>
              <a:avLst/>
              <a:gdLst>
                <a:gd name="T0" fmla="*/ 15 w 15"/>
                <a:gd name="T1" fmla="*/ 10 h 11"/>
                <a:gd name="T2" fmla="*/ 1 w 15"/>
                <a:gd name="T3" fmla="*/ 11 h 11"/>
                <a:gd name="T4" fmla="*/ 0 w 15"/>
                <a:gd name="T5" fmla="*/ 0 h 11"/>
                <a:gd name="T6" fmla="*/ 3 w 15"/>
                <a:gd name="T7" fmla="*/ 9 h 11"/>
                <a:gd name="T8" fmla="*/ 15 w 15"/>
                <a:gd name="T9" fmla="*/ 1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11"/>
                <a:gd name="T17" fmla="*/ 15 w 15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11">
                  <a:moveTo>
                    <a:pt x="15" y="10"/>
                  </a:moveTo>
                  <a:lnTo>
                    <a:pt x="1" y="11"/>
                  </a:lnTo>
                  <a:lnTo>
                    <a:pt x="0" y="0"/>
                  </a:lnTo>
                  <a:lnTo>
                    <a:pt x="3" y="9"/>
                  </a:lnTo>
                  <a:lnTo>
                    <a:pt x="15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35" name="Freeform 531"/>
            <p:cNvSpPr>
              <a:spLocks/>
            </p:cNvSpPr>
            <p:nvPr/>
          </p:nvSpPr>
          <p:spPr bwMode="auto">
            <a:xfrm>
              <a:off x="4469" y="3200"/>
              <a:ext cx="8" cy="5"/>
            </a:xfrm>
            <a:custGeom>
              <a:avLst/>
              <a:gdLst>
                <a:gd name="T0" fmla="*/ 6 w 8"/>
                <a:gd name="T1" fmla="*/ 0 h 5"/>
                <a:gd name="T2" fmla="*/ 8 w 8"/>
                <a:gd name="T3" fmla="*/ 3 h 5"/>
                <a:gd name="T4" fmla="*/ 2 w 8"/>
                <a:gd name="T5" fmla="*/ 5 h 5"/>
                <a:gd name="T6" fmla="*/ 0 w 8"/>
                <a:gd name="T7" fmla="*/ 2 h 5"/>
                <a:gd name="T8" fmla="*/ 3 w 8"/>
                <a:gd name="T9" fmla="*/ 0 h 5"/>
                <a:gd name="T10" fmla="*/ 6 w 8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"/>
                <a:gd name="T19" fmla="*/ 0 h 5"/>
                <a:gd name="T20" fmla="*/ 8 w 8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" h="5">
                  <a:moveTo>
                    <a:pt x="6" y="0"/>
                  </a:moveTo>
                  <a:lnTo>
                    <a:pt x="8" y="3"/>
                  </a:lnTo>
                  <a:lnTo>
                    <a:pt x="2" y="5"/>
                  </a:lnTo>
                  <a:lnTo>
                    <a:pt x="0" y="2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36" name="Freeform 532"/>
            <p:cNvSpPr>
              <a:spLocks/>
            </p:cNvSpPr>
            <p:nvPr/>
          </p:nvSpPr>
          <p:spPr bwMode="auto">
            <a:xfrm>
              <a:off x="4307" y="2981"/>
              <a:ext cx="317" cy="26"/>
            </a:xfrm>
            <a:custGeom>
              <a:avLst/>
              <a:gdLst>
                <a:gd name="T0" fmla="*/ 0 w 317"/>
                <a:gd name="T1" fmla="*/ 13 h 26"/>
                <a:gd name="T2" fmla="*/ 24 w 317"/>
                <a:gd name="T3" fmla="*/ 11 h 26"/>
                <a:gd name="T4" fmla="*/ 52 w 317"/>
                <a:gd name="T5" fmla="*/ 10 h 26"/>
                <a:gd name="T6" fmla="*/ 96 w 317"/>
                <a:gd name="T7" fmla="*/ 9 h 26"/>
                <a:gd name="T8" fmla="*/ 147 w 317"/>
                <a:gd name="T9" fmla="*/ 7 h 26"/>
                <a:gd name="T10" fmla="*/ 178 w 317"/>
                <a:gd name="T11" fmla="*/ 6 h 26"/>
                <a:gd name="T12" fmla="*/ 212 w 317"/>
                <a:gd name="T13" fmla="*/ 5 h 26"/>
                <a:gd name="T14" fmla="*/ 247 w 317"/>
                <a:gd name="T15" fmla="*/ 3 h 26"/>
                <a:gd name="T16" fmla="*/ 278 w 317"/>
                <a:gd name="T17" fmla="*/ 2 h 26"/>
                <a:gd name="T18" fmla="*/ 300 w 317"/>
                <a:gd name="T19" fmla="*/ 1 h 26"/>
                <a:gd name="T20" fmla="*/ 317 w 317"/>
                <a:gd name="T21" fmla="*/ 0 h 26"/>
                <a:gd name="T22" fmla="*/ 317 w 317"/>
                <a:gd name="T23" fmla="*/ 7 h 26"/>
                <a:gd name="T24" fmla="*/ 316 w 317"/>
                <a:gd name="T25" fmla="*/ 13 h 26"/>
                <a:gd name="T26" fmla="*/ 315 w 317"/>
                <a:gd name="T27" fmla="*/ 18 h 26"/>
                <a:gd name="T28" fmla="*/ 286 w 317"/>
                <a:gd name="T29" fmla="*/ 19 h 26"/>
                <a:gd name="T30" fmla="*/ 263 w 317"/>
                <a:gd name="T31" fmla="*/ 19 h 26"/>
                <a:gd name="T32" fmla="*/ 235 w 317"/>
                <a:gd name="T33" fmla="*/ 21 h 26"/>
                <a:gd name="T34" fmla="*/ 196 w 317"/>
                <a:gd name="T35" fmla="*/ 21 h 26"/>
                <a:gd name="T36" fmla="*/ 165 w 317"/>
                <a:gd name="T37" fmla="*/ 23 h 26"/>
                <a:gd name="T38" fmla="*/ 129 w 317"/>
                <a:gd name="T39" fmla="*/ 23 h 26"/>
                <a:gd name="T40" fmla="*/ 99 w 317"/>
                <a:gd name="T41" fmla="*/ 25 h 26"/>
                <a:gd name="T42" fmla="*/ 72 w 317"/>
                <a:gd name="T43" fmla="*/ 25 h 26"/>
                <a:gd name="T44" fmla="*/ 42 w 317"/>
                <a:gd name="T45" fmla="*/ 25 h 26"/>
                <a:gd name="T46" fmla="*/ 20 w 317"/>
                <a:gd name="T47" fmla="*/ 26 h 26"/>
                <a:gd name="T48" fmla="*/ 1 w 317"/>
                <a:gd name="T49" fmla="*/ 25 h 26"/>
                <a:gd name="T50" fmla="*/ 0 w 317"/>
                <a:gd name="T51" fmla="*/ 13 h 2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17"/>
                <a:gd name="T79" fmla="*/ 0 h 26"/>
                <a:gd name="T80" fmla="*/ 317 w 317"/>
                <a:gd name="T81" fmla="*/ 26 h 2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17" h="26">
                  <a:moveTo>
                    <a:pt x="0" y="13"/>
                  </a:moveTo>
                  <a:lnTo>
                    <a:pt x="24" y="11"/>
                  </a:lnTo>
                  <a:lnTo>
                    <a:pt x="52" y="10"/>
                  </a:lnTo>
                  <a:lnTo>
                    <a:pt x="96" y="9"/>
                  </a:lnTo>
                  <a:lnTo>
                    <a:pt x="147" y="7"/>
                  </a:lnTo>
                  <a:lnTo>
                    <a:pt x="178" y="6"/>
                  </a:lnTo>
                  <a:lnTo>
                    <a:pt x="212" y="5"/>
                  </a:lnTo>
                  <a:lnTo>
                    <a:pt x="247" y="3"/>
                  </a:lnTo>
                  <a:lnTo>
                    <a:pt x="278" y="2"/>
                  </a:lnTo>
                  <a:lnTo>
                    <a:pt x="300" y="1"/>
                  </a:lnTo>
                  <a:lnTo>
                    <a:pt x="317" y="0"/>
                  </a:lnTo>
                  <a:lnTo>
                    <a:pt x="317" y="7"/>
                  </a:lnTo>
                  <a:lnTo>
                    <a:pt x="316" y="13"/>
                  </a:lnTo>
                  <a:lnTo>
                    <a:pt x="315" y="18"/>
                  </a:lnTo>
                  <a:lnTo>
                    <a:pt x="286" y="19"/>
                  </a:lnTo>
                  <a:lnTo>
                    <a:pt x="263" y="19"/>
                  </a:lnTo>
                  <a:lnTo>
                    <a:pt x="235" y="21"/>
                  </a:lnTo>
                  <a:lnTo>
                    <a:pt x="196" y="21"/>
                  </a:lnTo>
                  <a:lnTo>
                    <a:pt x="165" y="23"/>
                  </a:lnTo>
                  <a:lnTo>
                    <a:pt x="129" y="23"/>
                  </a:lnTo>
                  <a:lnTo>
                    <a:pt x="99" y="25"/>
                  </a:lnTo>
                  <a:lnTo>
                    <a:pt x="72" y="25"/>
                  </a:lnTo>
                  <a:lnTo>
                    <a:pt x="42" y="25"/>
                  </a:lnTo>
                  <a:lnTo>
                    <a:pt x="20" y="26"/>
                  </a:lnTo>
                  <a:lnTo>
                    <a:pt x="1" y="25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37" name="Freeform 533"/>
            <p:cNvSpPr>
              <a:spLocks/>
            </p:cNvSpPr>
            <p:nvPr/>
          </p:nvSpPr>
          <p:spPr bwMode="auto">
            <a:xfrm>
              <a:off x="4630" y="2982"/>
              <a:ext cx="68" cy="32"/>
            </a:xfrm>
            <a:custGeom>
              <a:avLst/>
              <a:gdLst>
                <a:gd name="T0" fmla="*/ 2 w 68"/>
                <a:gd name="T1" fmla="*/ 0 h 32"/>
                <a:gd name="T2" fmla="*/ 15 w 68"/>
                <a:gd name="T3" fmla="*/ 3 h 32"/>
                <a:gd name="T4" fmla="*/ 28 w 68"/>
                <a:gd name="T5" fmla="*/ 7 h 32"/>
                <a:gd name="T6" fmla="*/ 42 w 68"/>
                <a:gd name="T7" fmla="*/ 11 h 32"/>
                <a:gd name="T8" fmla="*/ 54 w 68"/>
                <a:gd name="T9" fmla="*/ 18 h 32"/>
                <a:gd name="T10" fmla="*/ 68 w 68"/>
                <a:gd name="T11" fmla="*/ 23 h 32"/>
                <a:gd name="T12" fmla="*/ 67 w 68"/>
                <a:gd name="T13" fmla="*/ 32 h 32"/>
                <a:gd name="T14" fmla="*/ 52 w 68"/>
                <a:gd name="T15" fmla="*/ 28 h 32"/>
                <a:gd name="T16" fmla="*/ 33 w 68"/>
                <a:gd name="T17" fmla="*/ 22 h 32"/>
                <a:gd name="T18" fmla="*/ 19 w 68"/>
                <a:gd name="T19" fmla="*/ 19 h 32"/>
                <a:gd name="T20" fmla="*/ 6 w 68"/>
                <a:gd name="T21" fmla="*/ 17 h 32"/>
                <a:gd name="T22" fmla="*/ 0 w 68"/>
                <a:gd name="T23" fmla="*/ 16 h 32"/>
                <a:gd name="T24" fmla="*/ 2 w 68"/>
                <a:gd name="T25" fmla="*/ 6 h 32"/>
                <a:gd name="T26" fmla="*/ 2 w 68"/>
                <a:gd name="T27" fmla="*/ 0 h 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8"/>
                <a:gd name="T43" fmla="*/ 0 h 32"/>
                <a:gd name="T44" fmla="*/ 68 w 68"/>
                <a:gd name="T45" fmla="*/ 32 h 3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8" h="32">
                  <a:moveTo>
                    <a:pt x="2" y="0"/>
                  </a:moveTo>
                  <a:lnTo>
                    <a:pt x="15" y="3"/>
                  </a:lnTo>
                  <a:lnTo>
                    <a:pt x="28" y="7"/>
                  </a:lnTo>
                  <a:lnTo>
                    <a:pt x="42" y="11"/>
                  </a:lnTo>
                  <a:lnTo>
                    <a:pt x="54" y="18"/>
                  </a:lnTo>
                  <a:lnTo>
                    <a:pt x="68" y="23"/>
                  </a:lnTo>
                  <a:lnTo>
                    <a:pt x="67" y="32"/>
                  </a:lnTo>
                  <a:lnTo>
                    <a:pt x="52" y="28"/>
                  </a:lnTo>
                  <a:lnTo>
                    <a:pt x="33" y="22"/>
                  </a:lnTo>
                  <a:lnTo>
                    <a:pt x="19" y="19"/>
                  </a:lnTo>
                  <a:lnTo>
                    <a:pt x="6" y="17"/>
                  </a:lnTo>
                  <a:lnTo>
                    <a:pt x="0" y="16"/>
                  </a:lnTo>
                  <a:lnTo>
                    <a:pt x="2" y="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38" name="Freeform 534"/>
            <p:cNvSpPr>
              <a:spLocks/>
            </p:cNvSpPr>
            <p:nvPr/>
          </p:nvSpPr>
          <p:spPr bwMode="auto">
            <a:xfrm>
              <a:off x="4302" y="3011"/>
              <a:ext cx="10" cy="20"/>
            </a:xfrm>
            <a:custGeom>
              <a:avLst/>
              <a:gdLst>
                <a:gd name="T0" fmla="*/ 8 w 10"/>
                <a:gd name="T1" fmla="*/ 1 h 20"/>
                <a:gd name="T2" fmla="*/ 0 w 10"/>
                <a:gd name="T3" fmla="*/ 0 h 20"/>
                <a:gd name="T4" fmla="*/ 4 w 10"/>
                <a:gd name="T5" fmla="*/ 3 h 20"/>
                <a:gd name="T6" fmla="*/ 10 w 10"/>
                <a:gd name="T7" fmla="*/ 20 h 20"/>
                <a:gd name="T8" fmla="*/ 8 w 10"/>
                <a:gd name="T9" fmla="*/ 1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20"/>
                <a:gd name="T17" fmla="*/ 10 w 10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20">
                  <a:moveTo>
                    <a:pt x="8" y="1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10" y="20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39" name="Freeform 535"/>
            <p:cNvSpPr>
              <a:spLocks/>
            </p:cNvSpPr>
            <p:nvPr/>
          </p:nvSpPr>
          <p:spPr bwMode="auto">
            <a:xfrm>
              <a:off x="4702" y="3009"/>
              <a:ext cx="11" cy="41"/>
            </a:xfrm>
            <a:custGeom>
              <a:avLst/>
              <a:gdLst>
                <a:gd name="T0" fmla="*/ 0 w 11"/>
                <a:gd name="T1" fmla="*/ 14 h 41"/>
                <a:gd name="T2" fmla="*/ 6 w 11"/>
                <a:gd name="T3" fmla="*/ 11 h 41"/>
                <a:gd name="T4" fmla="*/ 8 w 11"/>
                <a:gd name="T5" fmla="*/ 0 h 41"/>
                <a:gd name="T6" fmla="*/ 11 w 11"/>
                <a:gd name="T7" fmla="*/ 14 h 41"/>
                <a:gd name="T8" fmla="*/ 5 w 11"/>
                <a:gd name="T9" fmla="*/ 16 h 41"/>
                <a:gd name="T10" fmla="*/ 1 w 11"/>
                <a:gd name="T11" fmla="*/ 41 h 41"/>
                <a:gd name="T12" fmla="*/ 0 w 11"/>
                <a:gd name="T13" fmla="*/ 14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"/>
                <a:gd name="T22" fmla="*/ 0 h 41"/>
                <a:gd name="T23" fmla="*/ 11 w 11"/>
                <a:gd name="T24" fmla="*/ 41 h 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" h="41">
                  <a:moveTo>
                    <a:pt x="0" y="14"/>
                  </a:moveTo>
                  <a:lnTo>
                    <a:pt x="6" y="11"/>
                  </a:lnTo>
                  <a:lnTo>
                    <a:pt x="8" y="0"/>
                  </a:lnTo>
                  <a:lnTo>
                    <a:pt x="11" y="14"/>
                  </a:lnTo>
                  <a:lnTo>
                    <a:pt x="5" y="16"/>
                  </a:lnTo>
                  <a:lnTo>
                    <a:pt x="1" y="41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40" name="Freeform 536"/>
            <p:cNvSpPr>
              <a:spLocks/>
            </p:cNvSpPr>
            <p:nvPr/>
          </p:nvSpPr>
          <p:spPr bwMode="auto">
            <a:xfrm>
              <a:off x="4578" y="2969"/>
              <a:ext cx="94" cy="16"/>
            </a:xfrm>
            <a:custGeom>
              <a:avLst/>
              <a:gdLst>
                <a:gd name="T0" fmla="*/ 94 w 94"/>
                <a:gd name="T1" fmla="*/ 16 h 16"/>
                <a:gd name="T2" fmla="*/ 51 w 94"/>
                <a:gd name="T3" fmla="*/ 4 h 16"/>
                <a:gd name="T4" fmla="*/ 43 w 94"/>
                <a:gd name="T5" fmla="*/ 5 h 16"/>
                <a:gd name="T6" fmla="*/ 0 w 94"/>
                <a:gd name="T7" fmla="*/ 6 h 16"/>
                <a:gd name="T8" fmla="*/ 51 w 94"/>
                <a:gd name="T9" fmla="*/ 0 h 16"/>
                <a:gd name="T10" fmla="*/ 94 w 94"/>
                <a:gd name="T11" fmla="*/ 16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4"/>
                <a:gd name="T19" fmla="*/ 0 h 16"/>
                <a:gd name="T20" fmla="*/ 94 w 94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4" h="16">
                  <a:moveTo>
                    <a:pt x="94" y="16"/>
                  </a:moveTo>
                  <a:lnTo>
                    <a:pt x="51" y="4"/>
                  </a:lnTo>
                  <a:lnTo>
                    <a:pt x="43" y="5"/>
                  </a:lnTo>
                  <a:lnTo>
                    <a:pt x="0" y="6"/>
                  </a:lnTo>
                  <a:lnTo>
                    <a:pt x="51" y="0"/>
                  </a:lnTo>
                  <a:lnTo>
                    <a:pt x="94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41" name="Freeform 537"/>
            <p:cNvSpPr>
              <a:spLocks/>
            </p:cNvSpPr>
            <p:nvPr/>
          </p:nvSpPr>
          <p:spPr bwMode="auto">
            <a:xfrm>
              <a:off x="4418" y="2975"/>
              <a:ext cx="73" cy="7"/>
            </a:xfrm>
            <a:custGeom>
              <a:avLst/>
              <a:gdLst>
                <a:gd name="T0" fmla="*/ 73 w 73"/>
                <a:gd name="T1" fmla="*/ 0 h 7"/>
                <a:gd name="T2" fmla="*/ 73 w 73"/>
                <a:gd name="T3" fmla="*/ 4 h 7"/>
                <a:gd name="T4" fmla="*/ 0 w 73"/>
                <a:gd name="T5" fmla="*/ 7 h 7"/>
                <a:gd name="T6" fmla="*/ 73 w 73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7"/>
                <a:gd name="T14" fmla="*/ 73 w 73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7">
                  <a:moveTo>
                    <a:pt x="73" y="0"/>
                  </a:moveTo>
                  <a:lnTo>
                    <a:pt x="73" y="4"/>
                  </a:lnTo>
                  <a:lnTo>
                    <a:pt x="0" y="7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42" name="Freeform 538"/>
            <p:cNvSpPr>
              <a:spLocks/>
            </p:cNvSpPr>
            <p:nvPr/>
          </p:nvSpPr>
          <p:spPr bwMode="auto">
            <a:xfrm>
              <a:off x="4497" y="2948"/>
              <a:ext cx="59" cy="8"/>
            </a:xfrm>
            <a:custGeom>
              <a:avLst/>
              <a:gdLst>
                <a:gd name="T0" fmla="*/ 59 w 59"/>
                <a:gd name="T1" fmla="*/ 8 h 8"/>
                <a:gd name="T2" fmla="*/ 36 w 59"/>
                <a:gd name="T3" fmla="*/ 4 h 8"/>
                <a:gd name="T4" fmla="*/ 0 w 59"/>
                <a:gd name="T5" fmla="*/ 8 h 8"/>
                <a:gd name="T6" fmla="*/ 36 w 59"/>
                <a:gd name="T7" fmla="*/ 0 h 8"/>
                <a:gd name="T8" fmla="*/ 59 w 59"/>
                <a:gd name="T9" fmla="*/ 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8"/>
                <a:gd name="T17" fmla="*/ 59 w 59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8">
                  <a:moveTo>
                    <a:pt x="59" y="8"/>
                  </a:moveTo>
                  <a:lnTo>
                    <a:pt x="36" y="4"/>
                  </a:lnTo>
                  <a:lnTo>
                    <a:pt x="0" y="8"/>
                  </a:lnTo>
                  <a:lnTo>
                    <a:pt x="36" y="0"/>
                  </a:lnTo>
                  <a:lnTo>
                    <a:pt x="5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43" name="Freeform 539"/>
            <p:cNvSpPr>
              <a:spLocks/>
            </p:cNvSpPr>
            <p:nvPr/>
          </p:nvSpPr>
          <p:spPr bwMode="auto">
            <a:xfrm>
              <a:off x="4295" y="2985"/>
              <a:ext cx="22" cy="15"/>
            </a:xfrm>
            <a:custGeom>
              <a:avLst/>
              <a:gdLst>
                <a:gd name="T0" fmla="*/ 22 w 22"/>
                <a:gd name="T1" fmla="*/ 1 h 15"/>
                <a:gd name="T2" fmla="*/ 4 w 22"/>
                <a:gd name="T3" fmla="*/ 3 h 15"/>
                <a:gd name="T4" fmla="*/ 4 w 22"/>
                <a:gd name="T5" fmla="*/ 15 h 15"/>
                <a:gd name="T6" fmla="*/ 0 w 22"/>
                <a:gd name="T7" fmla="*/ 0 h 15"/>
                <a:gd name="T8" fmla="*/ 22 w 22"/>
                <a:gd name="T9" fmla="*/ 1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15"/>
                <a:gd name="T17" fmla="*/ 22 w 22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15">
                  <a:moveTo>
                    <a:pt x="22" y="1"/>
                  </a:moveTo>
                  <a:lnTo>
                    <a:pt x="4" y="3"/>
                  </a:lnTo>
                  <a:lnTo>
                    <a:pt x="4" y="15"/>
                  </a:lnTo>
                  <a:lnTo>
                    <a:pt x="0" y="0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44" name="Freeform 540"/>
            <p:cNvSpPr>
              <a:spLocks/>
            </p:cNvSpPr>
            <p:nvPr/>
          </p:nvSpPr>
          <p:spPr bwMode="auto">
            <a:xfrm>
              <a:off x="4410" y="3174"/>
              <a:ext cx="38" cy="24"/>
            </a:xfrm>
            <a:custGeom>
              <a:avLst/>
              <a:gdLst>
                <a:gd name="T0" fmla="*/ 1 w 38"/>
                <a:gd name="T1" fmla="*/ 0 h 24"/>
                <a:gd name="T2" fmla="*/ 38 w 38"/>
                <a:gd name="T3" fmla="*/ 0 h 24"/>
                <a:gd name="T4" fmla="*/ 8 w 38"/>
                <a:gd name="T5" fmla="*/ 2 h 24"/>
                <a:gd name="T6" fmla="*/ 5 w 38"/>
                <a:gd name="T7" fmla="*/ 6 h 24"/>
                <a:gd name="T8" fmla="*/ 3 w 38"/>
                <a:gd name="T9" fmla="*/ 14 h 24"/>
                <a:gd name="T10" fmla="*/ 1 w 38"/>
                <a:gd name="T11" fmla="*/ 24 h 24"/>
                <a:gd name="T12" fmla="*/ 0 w 38"/>
                <a:gd name="T13" fmla="*/ 13 h 24"/>
                <a:gd name="T14" fmla="*/ 1 w 38"/>
                <a:gd name="T15" fmla="*/ 5 h 24"/>
                <a:gd name="T16" fmla="*/ 1 w 38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8"/>
                <a:gd name="T28" fmla="*/ 0 h 24"/>
                <a:gd name="T29" fmla="*/ 38 w 3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8" h="24">
                  <a:moveTo>
                    <a:pt x="1" y="0"/>
                  </a:moveTo>
                  <a:lnTo>
                    <a:pt x="38" y="0"/>
                  </a:lnTo>
                  <a:lnTo>
                    <a:pt x="8" y="2"/>
                  </a:lnTo>
                  <a:lnTo>
                    <a:pt x="5" y="6"/>
                  </a:lnTo>
                  <a:lnTo>
                    <a:pt x="3" y="14"/>
                  </a:lnTo>
                  <a:lnTo>
                    <a:pt x="1" y="24"/>
                  </a:lnTo>
                  <a:lnTo>
                    <a:pt x="0" y="13"/>
                  </a:lnTo>
                  <a:lnTo>
                    <a:pt x="1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45" name="Freeform 541"/>
            <p:cNvSpPr>
              <a:spLocks/>
            </p:cNvSpPr>
            <p:nvPr/>
          </p:nvSpPr>
          <p:spPr bwMode="auto">
            <a:xfrm>
              <a:off x="4437" y="3211"/>
              <a:ext cx="15" cy="12"/>
            </a:xfrm>
            <a:custGeom>
              <a:avLst/>
              <a:gdLst>
                <a:gd name="T0" fmla="*/ 0 w 15"/>
                <a:gd name="T1" fmla="*/ 11 h 12"/>
                <a:gd name="T2" fmla="*/ 14 w 15"/>
                <a:gd name="T3" fmla="*/ 12 h 12"/>
                <a:gd name="T4" fmla="*/ 15 w 15"/>
                <a:gd name="T5" fmla="*/ 0 h 12"/>
                <a:gd name="T6" fmla="*/ 12 w 15"/>
                <a:gd name="T7" fmla="*/ 9 h 12"/>
                <a:gd name="T8" fmla="*/ 0 w 15"/>
                <a:gd name="T9" fmla="*/ 11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12"/>
                <a:gd name="T17" fmla="*/ 15 w 15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12">
                  <a:moveTo>
                    <a:pt x="0" y="11"/>
                  </a:moveTo>
                  <a:lnTo>
                    <a:pt x="14" y="12"/>
                  </a:lnTo>
                  <a:lnTo>
                    <a:pt x="15" y="0"/>
                  </a:lnTo>
                  <a:lnTo>
                    <a:pt x="12" y="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46" name="Freeform 542"/>
            <p:cNvSpPr>
              <a:spLocks/>
            </p:cNvSpPr>
            <p:nvPr/>
          </p:nvSpPr>
          <p:spPr bwMode="auto">
            <a:xfrm>
              <a:off x="4443" y="3198"/>
              <a:ext cx="9" cy="5"/>
            </a:xfrm>
            <a:custGeom>
              <a:avLst/>
              <a:gdLst>
                <a:gd name="T0" fmla="*/ 1 w 9"/>
                <a:gd name="T1" fmla="*/ 1 h 5"/>
                <a:gd name="T2" fmla="*/ 0 w 9"/>
                <a:gd name="T3" fmla="*/ 4 h 5"/>
                <a:gd name="T4" fmla="*/ 7 w 9"/>
                <a:gd name="T5" fmla="*/ 5 h 5"/>
                <a:gd name="T6" fmla="*/ 9 w 9"/>
                <a:gd name="T7" fmla="*/ 2 h 5"/>
                <a:gd name="T8" fmla="*/ 6 w 9"/>
                <a:gd name="T9" fmla="*/ 0 h 5"/>
                <a:gd name="T10" fmla="*/ 1 w 9"/>
                <a:gd name="T11" fmla="*/ 1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"/>
                <a:gd name="T19" fmla="*/ 0 h 5"/>
                <a:gd name="T20" fmla="*/ 9 w 9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" h="5">
                  <a:moveTo>
                    <a:pt x="1" y="1"/>
                  </a:moveTo>
                  <a:lnTo>
                    <a:pt x="0" y="4"/>
                  </a:lnTo>
                  <a:lnTo>
                    <a:pt x="7" y="5"/>
                  </a:lnTo>
                  <a:lnTo>
                    <a:pt x="9" y="2"/>
                  </a:lnTo>
                  <a:lnTo>
                    <a:pt x="6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47" name="Freeform 543"/>
            <p:cNvSpPr>
              <a:spLocks/>
            </p:cNvSpPr>
            <p:nvPr/>
          </p:nvSpPr>
          <p:spPr bwMode="auto">
            <a:xfrm>
              <a:off x="4623" y="3196"/>
              <a:ext cx="60" cy="39"/>
            </a:xfrm>
            <a:custGeom>
              <a:avLst/>
              <a:gdLst>
                <a:gd name="T0" fmla="*/ 0 w 60"/>
                <a:gd name="T1" fmla="*/ 35 h 39"/>
                <a:gd name="T2" fmla="*/ 60 w 60"/>
                <a:gd name="T3" fmla="*/ 0 h 39"/>
                <a:gd name="T4" fmla="*/ 0 w 60"/>
                <a:gd name="T5" fmla="*/ 39 h 39"/>
                <a:gd name="T6" fmla="*/ 0 w 60"/>
                <a:gd name="T7" fmla="*/ 35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9"/>
                <a:gd name="T14" fmla="*/ 60 w 60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9">
                  <a:moveTo>
                    <a:pt x="0" y="35"/>
                  </a:moveTo>
                  <a:lnTo>
                    <a:pt x="60" y="0"/>
                  </a:lnTo>
                  <a:lnTo>
                    <a:pt x="0" y="39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48" name="Freeform 544"/>
            <p:cNvSpPr>
              <a:spLocks/>
            </p:cNvSpPr>
            <p:nvPr/>
          </p:nvSpPr>
          <p:spPr bwMode="auto">
            <a:xfrm>
              <a:off x="4623" y="3188"/>
              <a:ext cx="60" cy="38"/>
            </a:xfrm>
            <a:custGeom>
              <a:avLst/>
              <a:gdLst>
                <a:gd name="T0" fmla="*/ 0 w 60"/>
                <a:gd name="T1" fmla="*/ 34 h 38"/>
                <a:gd name="T2" fmla="*/ 60 w 60"/>
                <a:gd name="T3" fmla="*/ 0 h 38"/>
                <a:gd name="T4" fmla="*/ 0 w 60"/>
                <a:gd name="T5" fmla="*/ 38 h 38"/>
                <a:gd name="T6" fmla="*/ 0 w 60"/>
                <a:gd name="T7" fmla="*/ 34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8"/>
                <a:gd name="T14" fmla="*/ 60 w 60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8">
                  <a:moveTo>
                    <a:pt x="0" y="34"/>
                  </a:moveTo>
                  <a:lnTo>
                    <a:pt x="60" y="0"/>
                  </a:lnTo>
                  <a:lnTo>
                    <a:pt x="0" y="38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49" name="Freeform 545"/>
            <p:cNvSpPr>
              <a:spLocks/>
            </p:cNvSpPr>
            <p:nvPr/>
          </p:nvSpPr>
          <p:spPr bwMode="auto">
            <a:xfrm>
              <a:off x="4623" y="3182"/>
              <a:ext cx="60" cy="35"/>
            </a:xfrm>
            <a:custGeom>
              <a:avLst/>
              <a:gdLst>
                <a:gd name="T0" fmla="*/ 0 w 60"/>
                <a:gd name="T1" fmla="*/ 30 h 35"/>
                <a:gd name="T2" fmla="*/ 60 w 60"/>
                <a:gd name="T3" fmla="*/ 0 h 35"/>
                <a:gd name="T4" fmla="*/ 0 w 60"/>
                <a:gd name="T5" fmla="*/ 35 h 35"/>
                <a:gd name="T6" fmla="*/ 0 w 60"/>
                <a:gd name="T7" fmla="*/ 30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5"/>
                <a:gd name="T14" fmla="*/ 60 w 60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5">
                  <a:moveTo>
                    <a:pt x="0" y="30"/>
                  </a:moveTo>
                  <a:lnTo>
                    <a:pt x="60" y="0"/>
                  </a:lnTo>
                  <a:lnTo>
                    <a:pt x="0" y="35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50" name="Freeform 546"/>
            <p:cNvSpPr>
              <a:spLocks/>
            </p:cNvSpPr>
            <p:nvPr/>
          </p:nvSpPr>
          <p:spPr bwMode="auto">
            <a:xfrm>
              <a:off x="4623" y="3176"/>
              <a:ext cx="60" cy="32"/>
            </a:xfrm>
            <a:custGeom>
              <a:avLst/>
              <a:gdLst>
                <a:gd name="T0" fmla="*/ 0 w 60"/>
                <a:gd name="T1" fmla="*/ 27 h 32"/>
                <a:gd name="T2" fmla="*/ 60 w 60"/>
                <a:gd name="T3" fmla="*/ 0 h 32"/>
                <a:gd name="T4" fmla="*/ 0 w 60"/>
                <a:gd name="T5" fmla="*/ 32 h 32"/>
                <a:gd name="T6" fmla="*/ 0 w 60"/>
                <a:gd name="T7" fmla="*/ 27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2"/>
                <a:gd name="T14" fmla="*/ 60 w 60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2">
                  <a:moveTo>
                    <a:pt x="0" y="27"/>
                  </a:moveTo>
                  <a:lnTo>
                    <a:pt x="60" y="0"/>
                  </a:lnTo>
                  <a:lnTo>
                    <a:pt x="0" y="32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51" name="Freeform 547"/>
            <p:cNvSpPr>
              <a:spLocks/>
            </p:cNvSpPr>
            <p:nvPr/>
          </p:nvSpPr>
          <p:spPr bwMode="auto">
            <a:xfrm>
              <a:off x="4623" y="3169"/>
              <a:ext cx="60" cy="30"/>
            </a:xfrm>
            <a:custGeom>
              <a:avLst/>
              <a:gdLst>
                <a:gd name="T0" fmla="*/ 0 w 60"/>
                <a:gd name="T1" fmla="*/ 25 h 30"/>
                <a:gd name="T2" fmla="*/ 60 w 60"/>
                <a:gd name="T3" fmla="*/ 0 h 30"/>
                <a:gd name="T4" fmla="*/ 0 w 60"/>
                <a:gd name="T5" fmla="*/ 30 h 30"/>
                <a:gd name="T6" fmla="*/ 0 w 60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0"/>
                <a:gd name="T14" fmla="*/ 60 w 60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0">
                  <a:moveTo>
                    <a:pt x="0" y="25"/>
                  </a:moveTo>
                  <a:lnTo>
                    <a:pt x="60" y="0"/>
                  </a:lnTo>
                  <a:lnTo>
                    <a:pt x="0" y="3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52" name="Freeform 548"/>
            <p:cNvSpPr>
              <a:spLocks/>
            </p:cNvSpPr>
            <p:nvPr/>
          </p:nvSpPr>
          <p:spPr bwMode="auto">
            <a:xfrm>
              <a:off x="4623" y="3163"/>
              <a:ext cx="60" cy="27"/>
            </a:xfrm>
            <a:custGeom>
              <a:avLst/>
              <a:gdLst>
                <a:gd name="T0" fmla="*/ 0 w 60"/>
                <a:gd name="T1" fmla="*/ 22 h 27"/>
                <a:gd name="T2" fmla="*/ 60 w 60"/>
                <a:gd name="T3" fmla="*/ 0 h 27"/>
                <a:gd name="T4" fmla="*/ 0 w 60"/>
                <a:gd name="T5" fmla="*/ 27 h 27"/>
                <a:gd name="T6" fmla="*/ 0 w 60"/>
                <a:gd name="T7" fmla="*/ 22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7"/>
                <a:gd name="T14" fmla="*/ 60 w 60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7">
                  <a:moveTo>
                    <a:pt x="0" y="22"/>
                  </a:moveTo>
                  <a:lnTo>
                    <a:pt x="60" y="0"/>
                  </a:lnTo>
                  <a:lnTo>
                    <a:pt x="0" y="2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53" name="Freeform 549"/>
            <p:cNvSpPr>
              <a:spLocks/>
            </p:cNvSpPr>
            <p:nvPr/>
          </p:nvSpPr>
          <p:spPr bwMode="auto">
            <a:xfrm>
              <a:off x="4623" y="3156"/>
              <a:ext cx="60" cy="25"/>
            </a:xfrm>
            <a:custGeom>
              <a:avLst/>
              <a:gdLst>
                <a:gd name="T0" fmla="*/ 0 w 60"/>
                <a:gd name="T1" fmla="*/ 20 h 25"/>
                <a:gd name="T2" fmla="*/ 60 w 60"/>
                <a:gd name="T3" fmla="*/ 0 h 25"/>
                <a:gd name="T4" fmla="*/ 0 w 60"/>
                <a:gd name="T5" fmla="*/ 25 h 25"/>
                <a:gd name="T6" fmla="*/ 0 w 60"/>
                <a:gd name="T7" fmla="*/ 2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5"/>
                <a:gd name="T14" fmla="*/ 60 w 60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5">
                  <a:moveTo>
                    <a:pt x="0" y="20"/>
                  </a:moveTo>
                  <a:lnTo>
                    <a:pt x="60" y="0"/>
                  </a:lnTo>
                  <a:lnTo>
                    <a:pt x="0" y="25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54" name="Freeform 550"/>
            <p:cNvSpPr>
              <a:spLocks/>
            </p:cNvSpPr>
            <p:nvPr/>
          </p:nvSpPr>
          <p:spPr bwMode="auto">
            <a:xfrm>
              <a:off x="4623" y="3150"/>
              <a:ext cx="60" cy="22"/>
            </a:xfrm>
            <a:custGeom>
              <a:avLst/>
              <a:gdLst>
                <a:gd name="T0" fmla="*/ 0 w 60"/>
                <a:gd name="T1" fmla="*/ 17 h 22"/>
                <a:gd name="T2" fmla="*/ 60 w 60"/>
                <a:gd name="T3" fmla="*/ 0 h 22"/>
                <a:gd name="T4" fmla="*/ 0 w 60"/>
                <a:gd name="T5" fmla="*/ 22 h 22"/>
                <a:gd name="T6" fmla="*/ 0 w 60"/>
                <a:gd name="T7" fmla="*/ 17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2"/>
                <a:gd name="T14" fmla="*/ 60 w 60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2">
                  <a:moveTo>
                    <a:pt x="0" y="17"/>
                  </a:moveTo>
                  <a:lnTo>
                    <a:pt x="60" y="0"/>
                  </a:lnTo>
                  <a:lnTo>
                    <a:pt x="0" y="22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55" name="Freeform 551"/>
            <p:cNvSpPr>
              <a:spLocks/>
            </p:cNvSpPr>
            <p:nvPr/>
          </p:nvSpPr>
          <p:spPr bwMode="auto">
            <a:xfrm>
              <a:off x="4623" y="3143"/>
              <a:ext cx="60" cy="20"/>
            </a:xfrm>
            <a:custGeom>
              <a:avLst/>
              <a:gdLst>
                <a:gd name="T0" fmla="*/ 0 w 60"/>
                <a:gd name="T1" fmla="*/ 15 h 20"/>
                <a:gd name="T2" fmla="*/ 60 w 60"/>
                <a:gd name="T3" fmla="*/ 0 h 20"/>
                <a:gd name="T4" fmla="*/ 0 w 60"/>
                <a:gd name="T5" fmla="*/ 20 h 20"/>
                <a:gd name="T6" fmla="*/ 0 w 60"/>
                <a:gd name="T7" fmla="*/ 15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0"/>
                <a:gd name="T14" fmla="*/ 60 w 60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0">
                  <a:moveTo>
                    <a:pt x="0" y="15"/>
                  </a:moveTo>
                  <a:lnTo>
                    <a:pt x="60" y="0"/>
                  </a:lnTo>
                  <a:lnTo>
                    <a:pt x="0" y="2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56" name="Freeform 552"/>
            <p:cNvSpPr>
              <a:spLocks/>
            </p:cNvSpPr>
            <p:nvPr/>
          </p:nvSpPr>
          <p:spPr bwMode="auto">
            <a:xfrm>
              <a:off x="4623" y="3137"/>
              <a:ext cx="60" cy="17"/>
            </a:xfrm>
            <a:custGeom>
              <a:avLst/>
              <a:gdLst>
                <a:gd name="T0" fmla="*/ 0 w 60"/>
                <a:gd name="T1" fmla="*/ 12 h 17"/>
                <a:gd name="T2" fmla="*/ 60 w 60"/>
                <a:gd name="T3" fmla="*/ 0 h 17"/>
                <a:gd name="T4" fmla="*/ 0 w 60"/>
                <a:gd name="T5" fmla="*/ 17 h 17"/>
                <a:gd name="T6" fmla="*/ 0 w 60"/>
                <a:gd name="T7" fmla="*/ 12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7"/>
                <a:gd name="T14" fmla="*/ 60 w 60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7">
                  <a:moveTo>
                    <a:pt x="0" y="12"/>
                  </a:moveTo>
                  <a:lnTo>
                    <a:pt x="60" y="0"/>
                  </a:lnTo>
                  <a:lnTo>
                    <a:pt x="0" y="17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57" name="Freeform 553"/>
            <p:cNvSpPr>
              <a:spLocks/>
            </p:cNvSpPr>
            <p:nvPr/>
          </p:nvSpPr>
          <p:spPr bwMode="auto">
            <a:xfrm>
              <a:off x="4623" y="3130"/>
              <a:ext cx="60" cy="14"/>
            </a:xfrm>
            <a:custGeom>
              <a:avLst/>
              <a:gdLst>
                <a:gd name="T0" fmla="*/ 0 w 60"/>
                <a:gd name="T1" fmla="*/ 10 h 14"/>
                <a:gd name="T2" fmla="*/ 60 w 60"/>
                <a:gd name="T3" fmla="*/ 0 h 14"/>
                <a:gd name="T4" fmla="*/ 0 w 60"/>
                <a:gd name="T5" fmla="*/ 14 h 14"/>
                <a:gd name="T6" fmla="*/ 0 w 60"/>
                <a:gd name="T7" fmla="*/ 1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4"/>
                <a:gd name="T14" fmla="*/ 60 w 60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4">
                  <a:moveTo>
                    <a:pt x="0" y="10"/>
                  </a:moveTo>
                  <a:lnTo>
                    <a:pt x="60" y="0"/>
                  </a:lnTo>
                  <a:lnTo>
                    <a:pt x="0" y="1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58" name="Freeform 554"/>
            <p:cNvSpPr>
              <a:spLocks/>
            </p:cNvSpPr>
            <p:nvPr/>
          </p:nvSpPr>
          <p:spPr bwMode="auto">
            <a:xfrm>
              <a:off x="4623" y="3124"/>
              <a:ext cx="60" cy="11"/>
            </a:xfrm>
            <a:custGeom>
              <a:avLst/>
              <a:gdLst>
                <a:gd name="T0" fmla="*/ 0 w 60"/>
                <a:gd name="T1" fmla="*/ 6 h 11"/>
                <a:gd name="T2" fmla="*/ 60 w 60"/>
                <a:gd name="T3" fmla="*/ 0 h 11"/>
                <a:gd name="T4" fmla="*/ 0 w 60"/>
                <a:gd name="T5" fmla="*/ 11 h 11"/>
                <a:gd name="T6" fmla="*/ 0 w 60"/>
                <a:gd name="T7" fmla="*/ 6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1"/>
                <a:gd name="T14" fmla="*/ 60 w 60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1">
                  <a:moveTo>
                    <a:pt x="0" y="6"/>
                  </a:moveTo>
                  <a:lnTo>
                    <a:pt x="60" y="0"/>
                  </a:lnTo>
                  <a:lnTo>
                    <a:pt x="0" y="1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59" name="Freeform 555"/>
            <p:cNvSpPr>
              <a:spLocks/>
            </p:cNvSpPr>
            <p:nvPr/>
          </p:nvSpPr>
          <p:spPr bwMode="auto">
            <a:xfrm>
              <a:off x="4623" y="3116"/>
              <a:ext cx="60" cy="11"/>
            </a:xfrm>
            <a:custGeom>
              <a:avLst/>
              <a:gdLst>
                <a:gd name="T0" fmla="*/ 0 w 60"/>
                <a:gd name="T1" fmla="*/ 6 h 11"/>
                <a:gd name="T2" fmla="*/ 60 w 60"/>
                <a:gd name="T3" fmla="*/ 0 h 11"/>
                <a:gd name="T4" fmla="*/ 0 w 60"/>
                <a:gd name="T5" fmla="*/ 11 h 11"/>
                <a:gd name="T6" fmla="*/ 0 w 60"/>
                <a:gd name="T7" fmla="*/ 6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1"/>
                <a:gd name="T14" fmla="*/ 60 w 60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1">
                  <a:moveTo>
                    <a:pt x="0" y="6"/>
                  </a:moveTo>
                  <a:lnTo>
                    <a:pt x="60" y="0"/>
                  </a:lnTo>
                  <a:lnTo>
                    <a:pt x="0" y="1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60" name="Freeform 556"/>
            <p:cNvSpPr>
              <a:spLocks/>
            </p:cNvSpPr>
            <p:nvPr/>
          </p:nvSpPr>
          <p:spPr bwMode="auto">
            <a:xfrm>
              <a:off x="4623" y="3109"/>
              <a:ext cx="60" cy="8"/>
            </a:xfrm>
            <a:custGeom>
              <a:avLst/>
              <a:gdLst>
                <a:gd name="T0" fmla="*/ 0 w 60"/>
                <a:gd name="T1" fmla="*/ 3 h 8"/>
                <a:gd name="T2" fmla="*/ 60 w 60"/>
                <a:gd name="T3" fmla="*/ 0 h 8"/>
                <a:gd name="T4" fmla="*/ 0 w 60"/>
                <a:gd name="T5" fmla="*/ 8 h 8"/>
                <a:gd name="T6" fmla="*/ 0 w 60"/>
                <a:gd name="T7" fmla="*/ 3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8"/>
                <a:gd name="T14" fmla="*/ 60 w 60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8">
                  <a:moveTo>
                    <a:pt x="0" y="3"/>
                  </a:moveTo>
                  <a:lnTo>
                    <a:pt x="60" y="0"/>
                  </a:lnTo>
                  <a:lnTo>
                    <a:pt x="0" y="8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61" name="Freeform 557"/>
            <p:cNvSpPr>
              <a:spLocks/>
            </p:cNvSpPr>
            <p:nvPr/>
          </p:nvSpPr>
          <p:spPr bwMode="auto">
            <a:xfrm>
              <a:off x="4623" y="3103"/>
              <a:ext cx="60" cy="5"/>
            </a:xfrm>
            <a:custGeom>
              <a:avLst/>
              <a:gdLst>
                <a:gd name="T0" fmla="*/ 0 w 60"/>
                <a:gd name="T1" fmla="*/ 0 h 5"/>
                <a:gd name="T2" fmla="*/ 60 w 60"/>
                <a:gd name="T3" fmla="*/ 0 h 5"/>
                <a:gd name="T4" fmla="*/ 0 w 60"/>
                <a:gd name="T5" fmla="*/ 5 h 5"/>
                <a:gd name="T6" fmla="*/ 0 w 60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5"/>
                <a:gd name="T14" fmla="*/ 60 w 6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5">
                  <a:moveTo>
                    <a:pt x="0" y="0"/>
                  </a:moveTo>
                  <a:lnTo>
                    <a:pt x="60" y="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62" name="Freeform 558"/>
            <p:cNvSpPr>
              <a:spLocks/>
            </p:cNvSpPr>
            <p:nvPr/>
          </p:nvSpPr>
          <p:spPr bwMode="auto">
            <a:xfrm>
              <a:off x="4623" y="3094"/>
              <a:ext cx="60" cy="5"/>
            </a:xfrm>
            <a:custGeom>
              <a:avLst/>
              <a:gdLst>
                <a:gd name="T0" fmla="*/ 0 w 60"/>
                <a:gd name="T1" fmla="*/ 0 h 5"/>
                <a:gd name="T2" fmla="*/ 60 w 60"/>
                <a:gd name="T3" fmla="*/ 3 h 5"/>
                <a:gd name="T4" fmla="*/ 0 w 60"/>
                <a:gd name="T5" fmla="*/ 5 h 5"/>
                <a:gd name="T6" fmla="*/ 0 w 60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5"/>
                <a:gd name="T14" fmla="*/ 60 w 6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5">
                  <a:moveTo>
                    <a:pt x="0" y="0"/>
                  </a:moveTo>
                  <a:lnTo>
                    <a:pt x="60" y="3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63" name="Freeform 559"/>
            <p:cNvSpPr>
              <a:spLocks/>
            </p:cNvSpPr>
            <p:nvPr/>
          </p:nvSpPr>
          <p:spPr bwMode="auto">
            <a:xfrm>
              <a:off x="4623" y="3085"/>
              <a:ext cx="60" cy="5"/>
            </a:xfrm>
            <a:custGeom>
              <a:avLst/>
              <a:gdLst>
                <a:gd name="T0" fmla="*/ 0 w 60"/>
                <a:gd name="T1" fmla="*/ 0 h 5"/>
                <a:gd name="T2" fmla="*/ 60 w 60"/>
                <a:gd name="T3" fmla="*/ 4 h 5"/>
                <a:gd name="T4" fmla="*/ 0 w 60"/>
                <a:gd name="T5" fmla="*/ 5 h 5"/>
                <a:gd name="T6" fmla="*/ 0 w 60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5"/>
                <a:gd name="T14" fmla="*/ 60 w 6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5">
                  <a:moveTo>
                    <a:pt x="0" y="0"/>
                  </a:moveTo>
                  <a:lnTo>
                    <a:pt x="60" y="4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64" name="Freeform 560"/>
            <p:cNvSpPr>
              <a:spLocks/>
            </p:cNvSpPr>
            <p:nvPr/>
          </p:nvSpPr>
          <p:spPr bwMode="auto">
            <a:xfrm>
              <a:off x="4623" y="3076"/>
              <a:ext cx="60" cy="7"/>
            </a:xfrm>
            <a:custGeom>
              <a:avLst/>
              <a:gdLst>
                <a:gd name="T0" fmla="*/ 0 w 60"/>
                <a:gd name="T1" fmla="*/ 0 h 7"/>
                <a:gd name="T2" fmla="*/ 60 w 60"/>
                <a:gd name="T3" fmla="*/ 7 h 7"/>
                <a:gd name="T4" fmla="*/ 0 w 60"/>
                <a:gd name="T5" fmla="*/ 5 h 7"/>
                <a:gd name="T6" fmla="*/ 0 w 60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7"/>
                <a:gd name="T14" fmla="*/ 60 w 60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7">
                  <a:moveTo>
                    <a:pt x="0" y="0"/>
                  </a:moveTo>
                  <a:lnTo>
                    <a:pt x="60" y="7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65" name="Freeform 561"/>
            <p:cNvSpPr>
              <a:spLocks/>
            </p:cNvSpPr>
            <p:nvPr/>
          </p:nvSpPr>
          <p:spPr bwMode="auto">
            <a:xfrm>
              <a:off x="4623" y="3067"/>
              <a:ext cx="60" cy="9"/>
            </a:xfrm>
            <a:custGeom>
              <a:avLst/>
              <a:gdLst>
                <a:gd name="T0" fmla="*/ 0 w 60"/>
                <a:gd name="T1" fmla="*/ 0 h 9"/>
                <a:gd name="T2" fmla="*/ 60 w 60"/>
                <a:gd name="T3" fmla="*/ 9 h 9"/>
                <a:gd name="T4" fmla="*/ 0 w 60"/>
                <a:gd name="T5" fmla="*/ 5 h 9"/>
                <a:gd name="T6" fmla="*/ 0 w 60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9"/>
                <a:gd name="T14" fmla="*/ 60 w 6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9">
                  <a:moveTo>
                    <a:pt x="0" y="0"/>
                  </a:moveTo>
                  <a:lnTo>
                    <a:pt x="60" y="9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66" name="Freeform 562"/>
            <p:cNvSpPr>
              <a:spLocks/>
            </p:cNvSpPr>
            <p:nvPr/>
          </p:nvSpPr>
          <p:spPr bwMode="auto">
            <a:xfrm>
              <a:off x="4623" y="3058"/>
              <a:ext cx="60" cy="9"/>
            </a:xfrm>
            <a:custGeom>
              <a:avLst/>
              <a:gdLst>
                <a:gd name="T0" fmla="*/ 0 w 60"/>
                <a:gd name="T1" fmla="*/ 0 h 9"/>
                <a:gd name="T2" fmla="*/ 60 w 60"/>
                <a:gd name="T3" fmla="*/ 9 h 9"/>
                <a:gd name="T4" fmla="*/ 0 w 60"/>
                <a:gd name="T5" fmla="*/ 4 h 9"/>
                <a:gd name="T6" fmla="*/ 0 w 60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9"/>
                <a:gd name="T14" fmla="*/ 60 w 6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9">
                  <a:moveTo>
                    <a:pt x="0" y="0"/>
                  </a:moveTo>
                  <a:lnTo>
                    <a:pt x="60" y="9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67" name="Freeform 563"/>
            <p:cNvSpPr>
              <a:spLocks/>
            </p:cNvSpPr>
            <p:nvPr/>
          </p:nvSpPr>
          <p:spPr bwMode="auto">
            <a:xfrm>
              <a:off x="4623" y="3049"/>
              <a:ext cx="60" cy="11"/>
            </a:xfrm>
            <a:custGeom>
              <a:avLst/>
              <a:gdLst>
                <a:gd name="T0" fmla="*/ 0 w 60"/>
                <a:gd name="T1" fmla="*/ 0 h 11"/>
                <a:gd name="T2" fmla="*/ 60 w 60"/>
                <a:gd name="T3" fmla="*/ 11 h 11"/>
                <a:gd name="T4" fmla="*/ 0 w 60"/>
                <a:gd name="T5" fmla="*/ 5 h 11"/>
                <a:gd name="T6" fmla="*/ 0 w 60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1"/>
                <a:gd name="T14" fmla="*/ 60 w 60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1">
                  <a:moveTo>
                    <a:pt x="0" y="0"/>
                  </a:moveTo>
                  <a:lnTo>
                    <a:pt x="60" y="11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68" name="Freeform 564"/>
            <p:cNvSpPr>
              <a:spLocks/>
            </p:cNvSpPr>
            <p:nvPr/>
          </p:nvSpPr>
          <p:spPr bwMode="auto">
            <a:xfrm>
              <a:off x="4623" y="3040"/>
              <a:ext cx="60" cy="12"/>
            </a:xfrm>
            <a:custGeom>
              <a:avLst/>
              <a:gdLst>
                <a:gd name="T0" fmla="*/ 0 w 60"/>
                <a:gd name="T1" fmla="*/ 0 h 12"/>
                <a:gd name="T2" fmla="*/ 60 w 60"/>
                <a:gd name="T3" fmla="*/ 12 h 12"/>
                <a:gd name="T4" fmla="*/ 0 w 60"/>
                <a:gd name="T5" fmla="*/ 4 h 12"/>
                <a:gd name="T6" fmla="*/ 0 w 60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2"/>
                <a:gd name="T14" fmla="*/ 60 w 60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2">
                  <a:moveTo>
                    <a:pt x="0" y="0"/>
                  </a:moveTo>
                  <a:lnTo>
                    <a:pt x="60" y="12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69" name="Freeform 565"/>
            <p:cNvSpPr>
              <a:spLocks/>
            </p:cNvSpPr>
            <p:nvPr/>
          </p:nvSpPr>
          <p:spPr bwMode="auto">
            <a:xfrm>
              <a:off x="4623" y="3031"/>
              <a:ext cx="60" cy="13"/>
            </a:xfrm>
            <a:custGeom>
              <a:avLst/>
              <a:gdLst>
                <a:gd name="T0" fmla="*/ 0 w 60"/>
                <a:gd name="T1" fmla="*/ 0 h 13"/>
                <a:gd name="T2" fmla="*/ 60 w 60"/>
                <a:gd name="T3" fmla="*/ 13 h 13"/>
                <a:gd name="T4" fmla="*/ 0 w 60"/>
                <a:gd name="T5" fmla="*/ 4 h 13"/>
                <a:gd name="T6" fmla="*/ 0 w 60"/>
                <a:gd name="T7" fmla="*/ 0 h 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3"/>
                <a:gd name="T14" fmla="*/ 60 w 60"/>
                <a:gd name="T15" fmla="*/ 13 h 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3">
                  <a:moveTo>
                    <a:pt x="0" y="0"/>
                  </a:moveTo>
                  <a:lnTo>
                    <a:pt x="60" y="13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70" name="Freeform 566"/>
            <p:cNvSpPr>
              <a:spLocks/>
            </p:cNvSpPr>
            <p:nvPr/>
          </p:nvSpPr>
          <p:spPr bwMode="auto">
            <a:xfrm>
              <a:off x="4623" y="3022"/>
              <a:ext cx="60" cy="14"/>
            </a:xfrm>
            <a:custGeom>
              <a:avLst/>
              <a:gdLst>
                <a:gd name="T0" fmla="*/ 0 w 60"/>
                <a:gd name="T1" fmla="*/ 0 h 14"/>
                <a:gd name="T2" fmla="*/ 60 w 60"/>
                <a:gd name="T3" fmla="*/ 14 h 14"/>
                <a:gd name="T4" fmla="*/ 0 w 60"/>
                <a:gd name="T5" fmla="*/ 4 h 14"/>
                <a:gd name="T6" fmla="*/ 0 w 60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4"/>
                <a:gd name="T14" fmla="*/ 60 w 60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4">
                  <a:moveTo>
                    <a:pt x="0" y="0"/>
                  </a:moveTo>
                  <a:lnTo>
                    <a:pt x="60" y="1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71" name="Freeform 567"/>
            <p:cNvSpPr>
              <a:spLocks/>
            </p:cNvSpPr>
            <p:nvPr/>
          </p:nvSpPr>
          <p:spPr bwMode="auto">
            <a:xfrm>
              <a:off x="4623" y="3012"/>
              <a:ext cx="60" cy="17"/>
            </a:xfrm>
            <a:custGeom>
              <a:avLst/>
              <a:gdLst>
                <a:gd name="T0" fmla="*/ 0 w 60"/>
                <a:gd name="T1" fmla="*/ 0 h 17"/>
                <a:gd name="T2" fmla="*/ 60 w 60"/>
                <a:gd name="T3" fmla="*/ 17 h 17"/>
                <a:gd name="T4" fmla="*/ 0 w 60"/>
                <a:gd name="T5" fmla="*/ 5 h 17"/>
                <a:gd name="T6" fmla="*/ 0 w 60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7"/>
                <a:gd name="T14" fmla="*/ 60 w 60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7">
                  <a:moveTo>
                    <a:pt x="0" y="0"/>
                  </a:moveTo>
                  <a:lnTo>
                    <a:pt x="60" y="17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72" name="Freeform 568"/>
            <p:cNvSpPr>
              <a:spLocks/>
            </p:cNvSpPr>
            <p:nvPr/>
          </p:nvSpPr>
          <p:spPr bwMode="auto">
            <a:xfrm>
              <a:off x="4623" y="3004"/>
              <a:ext cx="60" cy="18"/>
            </a:xfrm>
            <a:custGeom>
              <a:avLst/>
              <a:gdLst>
                <a:gd name="T0" fmla="*/ 0 w 60"/>
                <a:gd name="T1" fmla="*/ 0 h 18"/>
                <a:gd name="T2" fmla="*/ 60 w 60"/>
                <a:gd name="T3" fmla="*/ 18 h 18"/>
                <a:gd name="T4" fmla="*/ 0 w 60"/>
                <a:gd name="T5" fmla="*/ 5 h 18"/>
                <a:gd name="T6" fmla="*/ 0 w 60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8"/>
                <a:gd name="T14" fmla="*/ 60 w 60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8">
                  <a:moveTo>
                    <a:pt x="0" y="0"/>
                  </a:moveTo>
                  <a:lnTo>
                    <a:pt x="60" y="18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573" name="Group 569"/>
          <p:cNvGrpSpPr>
            <a:grpSpLocks/>
          </p:cNvGrpSpPr>
          <p:nvPr/>
        </p:nvGrpSpPr>
        <p:grpSpPr bwMode="auto">
          <a:xfrm>
            <a:off x="5206884" y="3431738"/>
            <a:ext cx="566737" cy="441325"/>
            <a:chOff x="4290" y="2945"/>
            <a:chExt cx="430" cy="383"/>
          </a:xfrm>
        </p:grpSpPr>
        <p:sp>
          <p:nvSpPr>
            <p:cNvPr id="574" name="Freeform 570"/>
            <p:cNvSpPr>
              <a:spLocks/>
            </p:cNvSpPr>
            <p:nvPr/>
          </p:nvSpPr>
          <p:spPr bwMode="auto">
            <a:xfrm>
              <a:off x="4290" y="2945"/>
              <a:ext cx="430" cy="383"/>
            </a:xfrm>
            <a:custGeom>
              <a:avLst/>
              <a:gdLst>
                <a:gd name="T0" fmla="*/ 411 w 430"/>
                <a:gd name="T1" fmla="*/ 211 h 383"/>
                <a:gd name="T2" fmla="*/ 413 w 430"/>
                <a:gd name="T3" fmla="*/ 229 h 383"/>
                <a:gd name="T4" fmla="*/ 417 w 430"/>
                <a:gd name="T5" fmla="*/ 269 h 383"/>
                <a:gd name="T6" fmla="*/ 377 w 430"/>
                <a:gd name="T7" fmla="*/ 291 h 383"/>
                <a:gd name="T8" fmla="*/ 339 w 430"/>
                <a:gd name="T9" fmla="*/ 320 h 383"/>
                <a:gd name="T10" fmla="*/ 267 w 430"/>
                <a:gd name="T11" fmla="*/ 312 h 383"/>
                <a:gd name="T12" fmla="*/ 245 w 430"/>
                <a:gd name="T13" fmla="*/ 313 h 383"/>
                <a:gd name="T14" fmla="*/ 228 w 430"/>
                <a:gd name="T15" fmla="*/ 329 h 383"/>
                <a:gd name="T16" fmla="*/ 223 w 430"/>
                <a:gd name="T17" fmla="*/ 344 h 383"/>
                <a:gd name="T18" fmla="*/ 215 w 430"/>
                <a:gd name="T19" fmla="*/ 383 h 383"/>
                <a:gd name="T20" fmla="*/ 129 w 430"/>
                <a:gd name="T21" fmla="*/ 376 h 383"/>
                <a:gd name="T22" fmla="*/ 117 w 430"/>
                <a:gd name="T23" fmla="*/ 375 h 383"/>
                <a:gd name="T24" fmla="*/ 33 w 430"/>
                <a:gd name="T25" fmla="*/ 365 h 383"/>
                <a:gd name="T26" fmla="*/ 73 w 430"/>
                <a:gd name="T27" fmla="*/ 330 h 383"/>
                <a:gd name="T28" fmla="*/ 85 w 430"/>
                <a:gd name="T29" fmla="*/ 312 h 383"/>
                <a:gd name="T30" fmla="*/ 83 w 430"/>
                <a:gd name="T31" fmla="*/ 301 h 383"/>
                <a:gd name="T32" fmla="*/ 67 w 430"/>
                <a:gd name="T33" fmla="*/ 301 h 383"/>
                <a:gd name="T34" fmla="*/ 14 w 430"/>
                <a:gd name="T35" fmla="*/ 298 h 383"/>
                <a:gd name="T36" fmla="*/ 18 w 430"/>
                <a:gd name="T37" fmla="*/ 269 h 383"/>
                <a:gd name="T38" fmla="*/ 11 w 430"/>
                <a:gd name="T39" fmla="*/ 220 h 383"/>
                <a:gd name="T40" fmla="*/ 14 w 430"/>
                <a:gd name="T41" fmla="*/ 177 h 383"/>
                <a:gd name="T42" fmla="*/ 22 w 430"/>
                <a:gd name="T43" fmla="*/ 147 h 383"/>
                <a:gd name="T44" fmla="*/ 18 w 430"/>
                <a:gd name="T45" fmla="*/ 91 h 383"/>
                <a:gd name="T46" fmla="*/ 8 w 430"/>
                <a:gd name="T47" fmla="*/ 69 h 383"/>
                <a:gd name="T48" fmla="*/ 1 w 430"/>
                <a:gd name="T49" fmla="*/ 57 h 383"/>
                <a:gd name="T50" fmla="*/ 0 w 430"/>
                <a:gd name="T51" fmla="*/ 38 h 383"/>
                <a:gd name="T52" fmla="*/ 37 w 430"/>
                <a:gd name="T53" fmla="*/ 38 h 383"/>
                <a:gd name="T54" fmla="*/ 102 w 430"/>
                <a:gd name="T55" fmla="*/ 38 h 383"/>
                <a:gd name="T56" fmla="*/ 123 w 430"/>
                <a:gd name="T57" fmla="*/ 36 h 383"/>
                <a:gd name="T58" fmla="*/ 198 w 430"/>
                <a:gd name="T59" fmla="*/ 25 h 383"/>
                <a:gd name="T60" fmla="*/ 195 w 430"/>
                <a:gd name="T61" fmla="*/ 13 h 383"/>
                <a:gd name="T62" fmla="*/ 200 w 430"/>
                <a:gd name="T63" fmla="*/ 8 h 383"/>
                <a:gd name="T64" fmla="*/ 243 w 430"/>
                <a:gd name="T65" fmla="*/ 0 h 383"/>
                <a:gd name="T66" fmla="*/ 275 w 430"/>
                <a:gd name="T67" fmla="*/ 11 h 383"/>
                <a:gd name="T68" fmla="*/ 279 w 430"/>
                <a:gd name="T69" fmla="*/ 24 h 383"/>
                <a:gd name="T70" fmla="*/ 273 w 430"/>
                <a:gd name="T71" fmla="*/ 31 h 383"/>
                <a:gd name="T72" fmla="*/ 339 w 430"/>
                <a:gd name="T73" fmla="*/ 21 h 383"/>
                <a:gd name="T74" fmla="*/ 393 w 430"/>
                <a:gd name="T75" fmla="*/ 40 h 383"/>
                <a:gd name="T76" fmla="*/ 422 w 430"/>
                <a:gd name="T77" fmla="*/ 57 h 383"/>
                <a:gd name="T78" fmla="*/ 430 w 430"/>
                <a:gd name="T79" fmla="*/ 77 h 383"/>
                <a:gd name="T80" fmla="*/ 423 w 430"/>
                <a:gd name="T81" fmla="*/ 81 h 383"/>
                <a:gd name="T82" fmla="*/ 416 w 430"/>
                <a:gd name="T83" fmla="*/ 135 h 383"/>
                <a:gd name="T84" fmla="*/ 411 w 430"/>
                <a:gd name="T85" fmla="*/ 211 h 3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30"/>
                <a:gd name="T130" fmla="*/ 0 h 383"/>
                <a:gd name="T131" fmla="*/ 430 w 430"/>
                <a:gd name="T132" fmla="*/ 383 h 3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30" h="383">
                  <a:moveTo>
                    <a:pt x="411" y="211"/>
                  </a:moveTo>
                  <a:lnTo>
                    <a:pt x="413" y="229"/>
                  </a:lnTo>
                  <a:lnTo>
                    <a:pt x="417" y="269"/>
                  </a:lnTo>
                  <a:lnTo>
                    <a:pt x="377" y="291"/>
                  </a:lnTo>
                  <a:lnTo>
                    <a:pt x="339" y="320"/>
                  </a:lnTo>
                  <a:lnTo>
                    <a:pt x="267" y="312"/>
                  </a:lnTo>
                  <a:lnTo>
                    <a:pt x="245" y="313"/>
                  </a:lnTo>
                  <a:lnTo>
                    <a:pt x="228" y="329"/>
                  </a:lnTo>
                  <a:lnTo>
                    <a:pt x="223" y="344"/>
                  </a:lnTo>
                  <a:lnTo>
                    <a:pt x="215" y="383"/>
                  </a:lnTo>
                  <a:lnTo>
                    <a:pt x="129" y="376"/>
                  </a:lnTo>
                  <a:lnTo>
                    <a:pt x="117" y="375"/>
                  </a:lnTo>
                  <a:lnTo>
                    <a:pt x="33" y="365"/>
                  </a:lnTo>
                  <a:lnTo>
                    <a:pt x="73" y="330"/>
                  </a:lnTo>
                  <a:lnTo>
                    <a:pt x="85" y="312"/>
                  </a:lnTo>
                  <a:lnTo>
                    <a:pt x="83" y="301"/>
                  </a:lnTo>
                  <a:lnTo>
                    <a:pt x="67" y="301"/>
                  </a:lnTo>
                  <a:lnTo>
                    <a:pt x="14" y="298"/>
                  </a:lnTo>
                  <a:lnTo>
                    <a:pt x="18" y="269"/>
                  </a:lnTo>
                  <a:lnTo>
                    <a:pt x="11" y="220"/>
                  </a:lnTo>
                  <a:lnTo>
                    <a:pt x="14" y="177"/>
                  </a:lnTo>
                  <a:lnTo>
                    <a:pt x="22" y="147"/>
                  </a:lnTo>
                  <a:lnTo>
                    <a:pt x="18" y="91"/>
                  </a:lnTo>
                  <a:lnTo>
                    <a:pt x="8" y="69"/>
                  </a:lnTo>
                  <a:lnTo>
                    <a:pt x="1" y="57"/>
                  </a:lnTo>
                  <a:lnTo>
                    <a:pt x="0" y="38"/>
                  </a:lnTo>
                  <a:lnTo>
                    <a:pt x="37" y="38"/>
                  </a:lnTo>
                  <a:lnTo>
                    <a:pt x="102" y="38"/>
                  </a:lnTo>
                  <a:lnTo>
                    <a:pt x="123" y="36"/>
                  </a:lnTo>
                  <a:lnTo>
                    <a:pt x="198" y="25"/>
                  </a:lnTo>
                  <a:lnTo>
                    <a:pt x="195" y="13"/>
                  </a:lnTo>
                  <a:lnTo>
                    <a:pt x="200" y="8"/>
                  </a:lnTo>
                  <a:lnTo>
                    <a:pt x="243" y="0"/>
                  </a:lnTo>
                  <a:lnTo>
                    <a:pt x="275" y="11"/>
                  </a:lnTo>
                  <a:lnTo>
                    <a:pt x="279" y="24"/>
                  </a:lnTo>
                  <a:lnTo>
                    <a:pt x="273" y="31"/>
                  </a:lnTo>
                  <a:lnTo>
                    <a:pt x="339" y="21"/>
                  </a:lnTo>
                  <a:lnTo>
                    <a:pt x="393" y="40"/>
                  </a:lnTo>
                  <a:lnTo>
                    <a:pt x="422" y="57"/>
                  </a:lnTo>
                  <a:lnTo>
                    <a:pt x="430" y="77"/>
                  </a:lnTo>
                  <a:lnTo>
                    <a:pt x="423" y="81"/>
                  </a:lnTo>
                  <a:lnTo>
                    <a:pt x="416" y="135"/>
                  </a:lnTo>
                  <a:lnTo>
                    <a:pt x="411" y="2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75" name="Freeform 571"/>
            <p:cNvSpPr>
              <a:spLocks/>
            </p:cNvSpPr>
            <p:nvPr/>
          </p:nvSpPr>
          <p:spPr bwMode="auto">
            <a:xfrm>
              <a:off x="4302" y="2955"/>
              <a:ext cx="404" cy="361"/>
            </a:xfrm>
            <a:custGeom>
              <a:avLst/>
              <a:gdLst>
                <a:gd name="T0" fmla="*/ 280 w 404"/>
                <a:gd name="T1" fmla="*/ 24 h 361"/>
                <a:gd name="T2" fmla="*/ 326 w 404"/>
                <a:gd name="T3" fmla="*/ 22 h 361"/>
                <a:gd name="T4" fmla="*/ 357 w 404"/>
                <a:gd name="T5" fmla="*/ 30 h 361"/>
                <a:gd name="T6" fmla="*/ 384 w 404"/>
                <a:gd name="T7" fmla="*/ 40 h 361"/>
                <a:gd name="T8" fmla="*/ 404 w 404"/>
                <a:gd name="T9" fmla="*/ 49 h 361"/>
                <a:gd name="T10" fmla="*/ 395 w 404"/>
                <a:gd name="T11" fmla="*/ 64 h 361"/>
                <a:gd name="T12" fmla="*/ 395 w 404"/>
                <a:gd name="T13" fmla="*/ 94 h 361"/>
                <a:gd name="T14" fmla="*/ 395 w 404"/>
                <a:gd name="T15" fmla="*/ 135 h 361"/>
                <a:gd name="T16" fmla="*/ 392 w 404"/>
                <a:gd name="T17" fmla="*/ 173 h 361"/>
                <a:gd name="T18" fmla="*/ 392 w 404"/>
                <a:gd name="T19" fmla="*/ 214 h 361"/>
                <a:gd name="T20" fmla="*/ 390 w 404"/>
                <a:gd name="T21" fmla="*/ 255 h 361"/>
                <a:gd name="T22" fmla="*/ 350 w 404"/>
                <a:gd name="T23" fmla="*/ 282 h 361"/>
                <a:gd name="T24" fmla="*/ 304 w 404"/>
                <a:gd name="T25" fmla="*/ 297 h 361"/>
                <a:gd name="T26" fmla="*/ 221 w 404"/>
                <a:gd name="T27" fmla="*/ 292 h 361"/>
                <a:gd name="T28" fmla="*/ 209 w 404"/>
                <a:gd name="T29" fmla="*/ 311 h 361"/>
                <a:gd name="T30" fmla="*/ 192 w 404"/>
                <a:gd name="T31" fmla="*/ 361 h 361"/>
                <a:gd name="T32" fmla="*/ 87 w 404"/>
                <a:gd name="T33" fmla="*/ 355 h 361"/>
                <a:gd name="T34" fmla="*/ 64 w 404"/>
                <a:gd name="T35" fmla="*/ 328 h 361"/>
                <a:gd name="T36" fmla="*/ 81 w 404"/>
                <a:gd name="T37" fmla="*/ 302 h 361"/>
                <a:gd name="T38" fmla="*/ 81 w 404"/>
                <a:gd name="T39" fmla="*/ 286 h 361"/>
                <a:gd name="T40" fmla="*/ 18 w 404"/>
                <a:gd name="T41" fmla="*/ 281 h 361"/>
                <a:gd name="T42" fmla="*/ 16 w 404"/>
                <a:gd name="T43" fmla="*/ 234 h 361"/>
                <a:gd name="T44" fmla="*/ 15 w 404"/>
                <a:gd name="T45" fmla="*/ 200 h 361"/>
                <a:gd name="T46" fmla="*/ 15 w 404"/>
                <a:gd name="T47" fmla="*/ 175 h 361"/>
                <a:gd name="T48" fmla="*/ 14 w 404"/>
                <a:gd name="T49" fmla="*/ 128 h 361"/>
                <a:gd name="T50" fmla="*/ 15 w 404"/>
                <a:gd name="T51" fmla="*/ 100 h 361"/>
                <a:gd name="T52" fmla="*/ 13 w 404"/>
                <a:gd name="T53" fmla="*/ 62 h 361"/>
                <a:gd name="T54" fmla="*/ 0 w 404"/>
                <a:gd name="T55" fmla="*/ 54 h 361"/>
                <a:gd name="T56" fmla="*/ 20 w 404"/>
                <a:gd name="T57" fmla="*/ 33 h 361"/>
                <a:gd name="T58" fmla="*/ 96 w 404"/>
                <a:gd name="T59" fmla="*/ 31 h 361"/>
                <a:gd name="T60" fmla="*/ 181 w 404"/>
                <a:gd name="T61" fmla="*/ 28 h 361"/>
                <a:gd name="T62" fmla="*/ 194 w 404"/>
                <a:gd name="T63" fmla="*/ 18 h 361"/>
                <a:gd name="T64" fmla="*/ 188 w 404"/>
                <a:gd name="T65" fmla="*/ 5 h 361"/>
                <a:gd name="T66" fmla="*/ 259 w 404"/>
                <a:gd name="T67" fmla="*/ 5 h 361"/>
                <a:gd name="T68" fmla="*/ 254 w 404"/>
                <a:gd name="T69" fmla="*/ 18 h 361"/>
                <a:gd name="T70" fmla="*/ 257 w 404"/>
                <a:gd name="T71" fmla="*/ 26 h 36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04"/>
                <a:gd name="T109" fmla="*/ 0 h 361"/>
                <a:gd name="T110" fmla="*/ 404 w 404"/>
                <a:gd name="T111" fmla="*/ 361 h 36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04" h="361">
                  <a:moveTo>
                    <a:pt x="257" y="26"/>
                  </a:moveTo>
                  <a:lnTo>
                    <a:pt x="280" y="24"/>
                  </a:lnTo>
                  <a:lnTo>
                    <a:pt x="313" y="23"/>
                  </a:lnTo>
                  <a:lnTo>
                    <a:pt x="326" y="22"/>
                  </a:lnTo>
                  <a:lnTo>
                    <a:pt x="342" y="26"/>
                  </a:lnTo>
                  <a:lnTo>
                    <a:pt x="357" y="30"/>
                  </a:lnTo>
                  <a:lnTo>
                    <a:pt x="372" y="34"/>
                  </a:lnTo>
                  <a:lnTo>
                    <a:pt x="384" y="40"/>
                  </a:lnTo>
                  <a:lnTo>
                    <a:pt x="396" y="47"/>
                  </a:lnTo>
                  <a:lnTo>
                    <a:pt x="404" y="49"/>
                  </a:lnTo>
                  <a:lnTo>
                    <a:pt x="401" y="62"/>
                  </a:lnTo>
                  <a:lnTo>
                    <a:pt x="395" y="64"/>
                  </a:lnTo>
                  <a:lnTo>
                    <a:pt x="396" y="74"/>
                  </a:lnTo>
                  <a:lnTo>
                    <a:pt x="395" y="94"/>
                  </a:lnTo>
                  <a:lnTo>
                    <a:pt x="395" y="114"/>
                  </a:lnTo>
                  <a:lnTo>
                    <a:pt x="395" y="135"/>
                  </a:lnTo>
                  <a:lnTo>
                    <a:pt x="394" y="153"/>
                  </a:lnTo>
                  <a:lnTo>
                    <a:pt x="392" y="173"/>
                  </a:lnTo>
                  <a:lnTo>
                    <a:pt x="392" y="193"/>
                  </a:lnTo>
                  <a:lnTo>
                    <a:pt x="392" y="214"/>
                  </a:lnTo>
                  <a:lnTo>
                    <a:pt x="393" y="235"/>
                  </a:lnTo>
                  <a:lnTo>
                    <a:pt x="390" y="255"/>
                  </a:lnTo>
                  <a:lnTo>
                    <a:pt x="376" y="263"/>
                  </a:lnTo>
                  <a:lnTo>
                    <a:pt x="350" y="282"/>
                  </a:lnTo>
                  <a:lnTo>
                    <a:pt x="323" y="297"/>
                  </a:lnTo>
                  <a:lnTo>
                    <a:pt x="304" y="297"/>
                  </a:lnTo>
                  <a:lnTo>
                    <a:pt x="252" y="292"/>
                  </a:lnTo>
                  <a:lnTo>
                    <a:pt x="221" y="292"/>
                  </a:lnTo>
                  <a:lnTo>
                    <a:pt x="217" y="299"/>
                  </a:lnTo>
                  <a:lnTo>
                    <a:pt x="209" y="311"/>
                  </a:lnTo>
                  <a:lnTo>
                    <a:pt x="203" y="325"/>
                  </a:lnTo>
                  <a:lnTo>
                    <a:pt x="192" y="361"/>
                  </a:lnTo>
                  <a:lnTo>
                    <a:pt x="126" y="358"/>
                  </a:lnTo>
                  <a:lnTo>
                    <a:pt x="87" y="355"/>
                  </a:lnTo>
                  <a:lnTo>
                    <a:pt x="43" y="351"/>
                  </a:lnTo>
                  <a:lnTo>
                    <a:pt x="64" y="328"/>
                  </a:lnTo>
                  <a:lnTo>
                    <a:pt x="77" y="310"/>
                  </a:lnTo>
                  <a:lnTo>
                    <a:pt x="81" y="302"/>
                  </a:lnTo>
                  <a:lnTo>
                    <a:pt x="78" y="292"/>
                  </a:lnTo>
                  <a:lnTo>
                    <a:pt x="81" y="286"/>
                  </a:lnTo>
                  <a:lnTo>
                    <a:pt x="47" y="283"/>
                  </a:lnTo>
                  <a:lnTo>
                    <a:pt x="18" y="281"/>
                  </a:lnTo>
                  <a:lnTo>
                    <a:pt x="18" y="254"/>
                  </a:lnTo>
                  <a:lnTo>
                    <a:pt x="16" y="234"/>
                  </a:lnTo>
                  <a:lnTo>
                    <a:pt x="16" y="212"/>
                  </a:lnTo>
                  <a:lnTo>
                    <a:pt x="15" y="200"/>
                  </a:lnTo>
                  <a:lnTo>
                    <a:pt x="15" y="187"/>
                  </a:lnTo>
                  <a:lnTo>
                    <a:pt x="15" y="175"/>
                  </a:lnTo>
                  <a:lnTo>
                    <a:pt x="15" y="152"/>
                  </a:lnTo>
                  <a:lnTo>
                    <a:pt x="14" y="128"/>
                  </a:lnTo>
                  <a:lnTo>
                    <a:pt x="14" y="115"/>
                  </a:lnTo>
                  <a:lnTo>
                    <a:pt x="15" y="100"/>
                  </a:lnTo>
                  <a:lnTo>
                    <a:pt x="13" y="83"/>
                  </a:lnTo>
                  <a:lnTo>
                    <a:pt x="13" y="62"/>
                  </a:lnTo>
                  <a:lnTo>
                    <a:pt x="13" y="55"/>
                  </a:lnTo>
                  <a:lnTo>
                    <a:pt x="0" y="54"/>
                  </a:lnTo>
                  <a:lnTo>
                    <a:pt x="0" y="36"/>
                  </a:lnTo>
                  <a:lnTo>
                    <a:pt x="20" y="33"/>
                  </a:lnTo>
                  <a:lnTo>
                    <a:pt x="50" y="33"/>
                  </a:lnTo>
                  <a:lnTo>
                    <a:pt x="96" y="31"/>
                  </a:lnTo>
                  <a:lnTo>
                    <a:pt x="137" y="30"/>
                  </a:lnTo>
                  <a:lnTo>
                    <a:pt x="181" y="28"/>
                  </a:lnTo>
                  <a:lnTo>
                    <a:pt x="195" y="27"/>
                  </a:lnTo>
                  <a:lnTo>
                    <a:pt x="194" y="18"/>
                  </a:lnTo>
                  <a:lnTo>
                    <a:pt x="190" y="16"/>
                  </a:lnTo>
                  <a:lnTo>
                    <a:pt x="188" y="5"/>
                  </a:lnTo>
                  <a:lnTo>
                    <a:pt x="228" y="0"/>
                  </a:lnTo>
                  <a:lnTo>
                    <a:pt x="259" y="5"/>
                  </a:lnTo>
                  <a:lnTo>
                    <a:pt x="258" y="15"/>
                  </a:lnTo>
                  <a:lnTo>
                    <a:pt x="254" y="18"/>
                  </a:lnTo>
                  <a:lnTo>
                    <a:pt x="252" y="26"/>
                  </a:lnTo>
                  <a:lnTo>
                    <a:pt x="257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76" name="Freeform 572"/>
            <p:cNvSpPr>
              <a:spLocks/>
            </p:cNvSpPr>
            <p:nvPr/>
          </p:nvSpPr>
          <p:spPr bwMode="auto">
            <a:xfrm>
              <a:off x="4321" y="3005"/>
              <a:ext cx="296" cy="243"/>
            </a:xfrm>
            <a:custGeom>
              <a:avLst/>
              <a:gdLst>
                <a:gd name="T0" fmla="*/ 294 w 296"/>
                <a:gd name="T1" fmla="*/ 15 h 243"/>
                <a:gd name="T2" fmla="*/ 294 w 296"/>
                <a:gd name="T3" fmla="*/ 36 h 243"/>
                <a:gd name="T4" fmla="*/ 294 w 296"/>
                <a:gd name="T5" fmla="*/ 60 h 243"/>
                <a:gd name="T6" fmla="*/ 293 w 296"/>
                <a:gd name="T7" fmla="*/ 89 h 243"/>
                <a:gd name="T8" fmla="*/ 294 w 296"/>
                <a:gd name="T9" fmla="*/ 118 h 243"/>
                <a:gd name="T10" fmla="*/ 295 w 296"/>
                <a:gd name="T11" fmla="*/ 149 h 243"/>
                <a:gd name="T12" fmla="*/ 296 w 296"/>
                <a:gd name="T13" fmla="*/ 172 h 243"/>
                <a:gd name="T14" fmla="*/ 296 w 296"/>
                <a:gd name="T15" fmla="*/ 199 h 243"/>
                <a:gd name="T16" fmla="*/ 296 w 296"/>
                <a:gd name="T17" fmla="*/ 220 h 243"/>
                <a:gd name="T18" fmla="*/ 296 w 296"/>
                <a:gd name="T19" fmla="*/ 243 h 243"/>
                <a:gd name="T20" fmla="*/ 260 w 296"/>
                <a:gd name="T21" fmla="*/ 241 h 243"/>
                <a:gd name="T22" fmla="*/ 202 w 296"/>
                <a:gd name="T23" fmla="*/ 237 h 243"/>
                <a:gd name="T24" fmla="*/ 202 w 296"/>
                <a:gd name="T25" fmla="*/ 210 h 243"/>
                <a:gd name="T26" fmla="*/ 202 w 296"/>
                <a:gd name="T27" fmla="*/ 183 h 243"/>
                <a:gd name="T28" fmla="*/ 202 w 296"/>
                <a:gd name="T29" fmla="*/ 162 h 243"/>
                <a:gd name="T30" fmla="*/ 141 w 296"/>
                <a:gd name="T31" fmla="*/ 161 h 243"/>
                <a:gd name="T32" fmla="*/ 78 w 296"/>
                <a:gd name="T33" fmla="*/ 161 h 243"/>
                <a:gd name="T34" fmla="*/ 77 w 296"/>
                <a:gd name="T35" fmla="*/ 183 h 243"/>
                <a:gd name="T36" fmla="*/ 73 w 296"/>
                <a:gd name="T37" fmla="*/ 213 h 243"/>
                <a:gd name="T38" fmla="*/ 68 w 296"/>
                <a:gd name="T39" fmla="*/ 233 h 243"/>
                <a:gd name="T40" fmla="*/ 36 w 296"/>
                <a:gd name="T41" fmla="*/ 229 h 243"/>
                <a:gd name="T42" fmla="*/ 7 w 296"/>
                <a:gd name="T43" fmla="*/ 218 h 243"/>
                <a:gd name="T44" fmla="*/ 4 w 296"/>
                <a:gd name="T45" fmla="*/ 191 h 243"/>
                <a:gd name="T46" fmla="*/ 3 w 296"/>
                <a:gd name="T47" fmla="*/ 162 h 243"/>
                <a:gd name="T48" fmla="*/ 6 w 296"/>
                <a:gd name="T49" fmla="*/ 137 h 243"/>
                <a:gd name="T50" fmla="*/ 4 w 296"/>
                <a:gd name="T51" fmla="*/ 116 h 243"/>
                <a:gd name="T52" fmla="*/ 2 w 296"/>
                <a:gd name="T53" fmla="*/ 87 h 243"/>
                <a:gd name="T54" fmla="*/ 2 w 296"/>
                <a:gd name="T55" fmla="*/ 63 h 243"/>
                <a:gd name="T56" fmla="*/ 2 w 296"/>
                <a:gd name="T57" fmla="*/ 34 h 243"/>
                <a:gd name="T58" fmla="*/ 1 w 296"/>
                <a:gd name="T59" fmla="*/ 14 h 243"/>
                <a:gd name="T60" fmla="*/ 26 w 296"/>
                <a:gd name="T61" fmla="*/ 7 h 243"/>
                <a:gd name="T62" fmla="*/ 84 w 296"/>
                <a:gd name="T63" fmla="*/ 6 h 243"/>
                <a:gd name="T64" fmla="*/ 151 w 296"/>
                <a:gd name="T65" fmla="*/ 5 h 243"/>
                <a:gd name="T66" fmla="*/ 205 w 296"/>
                <a:gd name="T67" fmla="*/ 3 h 243"/>
                <a:gd name="T68" fmla="*/ 256 w 296"/>
                <a:gd name="T69" fmla="*/ 1 h 243"/>
                <a:gd name="T70" fmla="*/ 288 w 296"/>
                <a:gd name="T71" fmla="*/ 0 h 243"/>
                <a:gd name="T72" fmla="*/ 294 w 296"/>
                <a:gd name="T73" fmla="*/ 3 h 2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96"/>
                <a:gd name="T112" fmla="*/ 0 h 243"/>
                <a:gd name="T113" fmla="*/ 296 w 296"/>
                <a:gd name="T114" fmla="*/ 243 h 24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96" h="243">
                  <a:moveTo>
                    <a:pt x="294" y="5"/>
                  </a:moveTo>
                  <a:lnTo>
                    <a:pt x="294" y="15"/>
                  </a:lnTo>
                  <a:lnTo>
                    <a:pt x="294" y="27"/>
                  </a:lnTo>
                  <a:lnTo>
                    <a:pt x="294" y="36"/>
                  </a:lnTo>
                  <a:lnTo>
                    <a:pt x="294" y="51"/>
                  </a:lnTo>
                  <a:lnTo>
                    <a:pt x="294" y="60"/>
                  </a:lnTo>
                  <a:lnTo>
                    <a:pt x="293" y="77"/>
                  </a:lnTo>
                  <a:lnTo>
                    <a:pt x="293" y="89"/>
                  </a:lnTo>
                  <a:lnTo>
                    <a:pt x="295" y="104"/>
                  </a:lnTo>
                  <a:lnTo>
                    <a:pt x="294" y="118"/>
                  </a:lnTo>
                  <a:lnTo>
                    <a:pt x="294" y="135"/>
                  </a:lnTo>
                  <a:lnTo>
                    <a:pt x="295" y="149"/>
                  </a:lnTo>
                  <a:lnTo>
                    <a:pt x="294" y="160"/>
                  </a:lnTo>
                  <a:lnTo>
                    <a:pt x="296" y="172"/>
                  </a:lnTo>
                  <a:lnTo>
                    <a:pt x="296" y="184"/>
                  </a:lnTo>
                  <a:lnTo>
                    <a:pt x="296" y="199"/>
                  </a:lnTo>
                  <a:lnTo>
                    <a:pt x="294" y="209"/>
                  </a:lnTo>
                  <a:lnTo>
                    <a:pt x="296" y="220"/>
                  </a:lnTo>
                  <a:lnTo>
                    <a:pt x="296" y="230"/>
                  </a:lnTo>
                  <a:lnTo>
                    <a:pt x="296" y="243"/>
                  </a:lnTo>
                  <a:lnTo>
                    <a:pt x="281" y="243"/>
                  </a:lnTo>
                  <a:lnTo>
                    <a:pt x="260" y="241"/>
                  </a:lnTo>
                  <a:lnTo>
                    <a:pt x="221" y="237"/>
                  </a:lnTo>
                  <a:lnTo>
                    <a:pt x="202" y="237"/>
                  </a:lnTo>
                  <a:lnTo>
                    <a:pt x="200" y="222"/>
                  </a:lnTo>
                  <a:lnTo>
                    <a:pt x="202" y="210"/>
                  </a:lnTo>
                  <a:lnTo>
                    <a:pt x="200" y="196"/>
                  </a:lnTo>
                  <a:lnTo>
                    <a:pt x="202" y="183"/>
                  </a:lnTo>
                  <a:lnTo>
                    <a:pt x="200" y="173"/>
                  </a:lnTo>
                  <a:lnTo>
                    <a:pt x="202" y="162"/>
                  </a:lnTo>
                  <a:lnTo>
                    <a:pt x="157" y="162"/>
                  </a:lnTo>
                  <a:lnTo>
                    <a:pt x="141" y="161"/>
                  </a:lnTo>
                  <a:lnTo>
                    <a:pt x="123" y="160"/>
                  </a:lnTo>
                  <a:lnTo>
                    <a:pt x="78" y="161"/>
                  </a:lnTo>
                  <a:lnTo>
                    <a:pt x="77" y="172"/>
                  </a:lnTo>
                  <a:lnTo>
                    <a:pt x="77" y="183"/>
                  </a:lnTo>
                  <a:lnTo>
                    <a:pt x="76" y="201"/>
                  </a:lnTo>
                  <a:lnTo>
                    <a:pt x="73" y="213"/>
                  </a:lnTo>
                  <a:lnTo>
                    <a:pt x="73" y="224"/>
                  </a:lnTo>
                  <a:lnTo>
                    <a:pt x="68" y="233"/>
                  </a:lnTo>
                  <a:lnTo>
                    <a:pt x="59" y="233"/>
                  </a:lnTo>
                  <a:lnTo>
                    <a:pt x="36" y="229"/>
                  </a:lnTo>
                  <a:lnTo>
                    <a:pt x="9" y="228"/>
                  </a:lnTo>
                  <a:lnTo>
                    <a:pt x="7" y="218"/>
                  </a:lnTo>
                  <a:lnTo>
                    <a:pt x="7" y="205"/>
                  </a:lnTo>
                  <a:lnTo>
                    <a:pt x="4" y="191"/>
                  </a:lnTo>
                  <a:lnTo>
                    <a:pt x="4" y="173"/>
                  </a:lnTo>
                  <a:lnTo>
                    <a:pt x="3" y="162"/>
                  </a:lnTo>
                  <a:lnTo>
                    <a:pt x="6" y="151"/>
                  </a:lnTo>
                  <a:lnTo>
                    <a:pt x="6" y="137"/>
                  </a:lnTo>
                  <a:lnTo>
                    <a:pt x="3" y="128"/>
                  </a:lnTo>
                  <a:lnTo>
                    <a:pt x="4" y="116"/>
                  </a:lnTo>
                  <a:lnTo>
                    <a:pt x="2" y="101"/>
                  </a:lnTo>
                  <a:lnTo>
                    <a:pt x="2" y="87"/>
                  </a:lnTo>
                  <a:lnTo>
                    <a:pt x="0" y="75"/>
                  </a:lnTo>
                  <a:lnTo>
                    <a:pt x="2" y="63"/>
                  </a:lnTo>
                  <a:lnTo>
                    <a:pt x="1" y="48"/>
                  </a:lnTo>
                  <a:lnTo>
                    <a:pt x="2" y="34"/>
                  </a:lnTo>
                  <a:lnTo>
                    <a:pt x="1" y="24"/>
                  </a:lnTo>
                  <a:lnTo>
                    <a:pt x="1" y="14"/>
                  </a:lnTo>
                  <a:lnTo>
                    <a:pt x="1" y="7"/>
                  </a:lnTo>
                  <a:lnTo>
                    <a:pt x="26" y="7"/>
                  </a:lnTo>
                  <a:lnTo>
                    <a:pt x="51" y="5"/>
                  </a:lnTo>
                  <a:lnTo>
                    <a:pt x="84" y="6"/>
                  </a:lnTo>
                  <a:lnTo>
                    <a:pt x="118" y="5"/>
                  </a:lnTo>
                  <a:lnTo>
                    <a:pt x="151" y="5"/>
                  </a:lnTo>
                  <a:lnTo>
                    <a:pt x="181" y="3"/>
                  </a:lnTo>
                  <a:lnTo>
                    <a:pt x="205" y="3"/>
                  </a:lnTo>
                  <a:lnTo>
                    <a:pt x="233" y="2"/>
                  </a:lnTo>
                  <a:lnTo>
                    <a:pt x="256" y="1"/>
                  </a:lnTo>
                  <a:lnTo>
                    <a:pt x="272" y="1"/>
                  </a:lnTo>
                  <a:lnTo>
                    <a:pt x="288" y="0"/>
                  </a:lnTo>
                  <a:lnTo>
                    <a:pt x="294" y="0"/>
                  </a:lnTo>
                  <a:lnTo>
                    <a:pt x="294" y="3"/>
                  </a:lnTo>
                  <a:lnTo>
                    <a:pt x="294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77" name="Freeform 573"/>
            <p:cNvSpPr>
              <a:spLocks/>
            </p:cNvSpPr>
            <p:nvPr/>
          </p:nvSpPr>
          <p:spPr bwMode="auto">
            <a:xfrm>
              <a:off x="4624" y="3005"/>
              <a:ext cx="68" cy="237"/>
            </a:xfrm>
            <a:custGeom>
              <a:avLst/>
              <a:gdLst>
                <a:gd name="T0" fmla="*/ 62 w 68"/>
                <a:gd name="T1" fmla="*/ 147 h 237"/>
                <a:gd name="T2" fmla="*/ 62 w 68"/>
                <a:gd name="T3" fmla="*/ 149 h 237"/>
                <a:gd name="T4" fmla="*/ 62 w 68"/>
                <a:gd name="T5" fmla="*/ 156 h 237"/>
                <a:gd name="T6" fmla="*/ 62 w 68"/>
                <a:gd name="T7" fmla="*/ 166 h 237"/>
                <a:gd name="T8" fmla="*/ 65 w 68"/>
                <a:gd name="T9" fmla="*/ 176 h 237"/>
                <a:gd name="T10" fmla="*/ 65 w 68"/>
                <a:gd name="T11" fmla="*/ 181 h 237"/>
                <a:gd name="T12" fmla="*/ 65 w 68"/>
                <a:gd name="T13" fmla="*/ 191 h 237"/>
                <a:gd name="T14" fmla="*/ 62 w 68"/>
                <a:gd name="T15" fmla="*/ 200 h 237"/>
                <a:gd name="T16" fmla="*/ 54 w 68"/>
                <a:gd name="T17" fmla="*/ 205 h 237"/>
                <a:gd name="T18" fmla="*/ 43 w 68"/>
                <a:gd name="T19" fmla="*/ 213 h 237"/>
                <a:gd name="T20" fmla="*/ 30 w 68"/>
                <a:gd name="T21" fmla="*/ 221 h 237"/>
                <a:gd name="T22" fmla="*/ 15 w 68"/>
                <a:gd name="T23" fmla="*/ 230 h 237"/>
                <a:gd name="T24" fmla="*/ 3 w 68"/>
                <a:gd name="T25" fmla="*/ 237 h 237"/>
                <a:gd name="T26" fmla="*/ 3 w 68"/>
                <a:gd name="T27" fmla="*/ 227 h 237"/>
                <a:gd name="T28" fmla="*/ 1 w 68"/>
                <a:gd name="T29" fmla="*/ 215 h 237"/>
                <a:gd name="T30" fmla="*/ 3 w 68"/>
                <a:gd name="T31" fmla="*/ 204 h 237"/>
                <a:gd name="T32" fmla="*/ 3 w 68"/>
                <a:gd name="T33" fmla="*/ 193 h 237"/>
                <a:gd name="T34" fmla="*/ 2 w 68"/>
                <a:gd name="T35" fmla="*/ 184 h 237"/>
                <a:gd name="T36" fmla="*/ 2 w 68"/>
                <a:gd name="T37" fmla="*/ 174 h 237"/>
                <a:gd name="T38" fmla="*/ 2 w 68"/>
                <a:gd name="T39" fmla="*/ 168 h 237"/>
                <a:gd name="T40" fmla="*/ 1 w 68"/>
                <a:gd name="T41" fmla="*/ 157 h 237"/>
                <a:gd name="T42" fmla="*/ 4 w 68"/>
                <a:gd name="T43" fmla="*/ 145 h 237"/>
                <a:gd name="T44" fmla="*/ 0 w 68"/>
                <a:gd name="T45" fmla="*/ 132 h 237"/>
                <a:gd name="T46" fmla="*/ 1 w 68"/>
                <a:gd name="T47" fmla="*/ 117 h 237"/>
                <a:gd name="T48" fmla="*/ 2 w 68"/>
                <a:gd name="T49" fmla="*/ 104 h 237"/>
                <a:gd name="T50" fmla="*/ 0 w 68"/>
                <a:gd name="T51" fmla="*/ 87 h 237"/>
                <a:gd name="T52" fmla="*/ 1 w 68"/>
                <a:gd name="T53" fmla="*/ 71 h 237"/>
                <a:gd name="T54" fmla="*/ 2 w 68"/>
                <a:gd name="T55" fmla="*/ 51 h 237"/>
                <a:gd name="T56" fmla="*/ 2 w 68"/>
                <a:gd name="T57" fmla="*/ 33 h 237"/>
                <a:gd name="T58" fmla="*/ 4 w 68"/>
                <a:gd name="T59" fmla="*/ 20 h 237"/>
                <a:gd name="T60" fmla="*/ 2 w 68"/>
                <a:gd name="T61" fmla="*/ 8 h 237"/>
                <a:gd name="T62" fmla="*/ 2 w 68"/>
                <a:gd name="T63" fmla="*/ 0 h 237"/>
                <a:gd name="T64" fmla="*/ 31 w 68"/>
                <a:gd name="T65" fmla="*/ 4 h 237"/>
                <a:gd name="T66" fmla="*/ 49 w 68"/>
                <a:gd name="T67" fmla="*/ 8 h 237"/>
                <a:gd name="T68" fmla="*/ 57 w 68"/>
                <a:gd name="T69" fmla="*/ 10 h 237"/>
                <a:gd name="T70" fmla="*/ 67 w 68"/>
                <a:gd name="T71" fmla="*/ 13 h 237"/>
                <a:gd name="T72" fmla="*/ 68 w 68"/>
                <a:gd name="T73" fmla="*/ 19 h 237"/>
                <a:gd name="T74" fmla="*/ 66 w 68"/>
                <a:gd name="T75" fmla="*/ 36 h 237"/>
                <a:gd name="T76" fmla="*/ 66 w 68"/>
                <a:gd name="T77" fmla="*/ 57 h 237"/>
                <a:gd name="T78" fmla="*/ 66 w 68"/>
                <a:gd name="T79" fmla="*/ 77 h 237"/>
                <a:gd name="T80" fmla="*/ 65 w 68"/>
                <a:gd name="T81" fmla="*/ 93 h 237"/>
                <a:gd name="T82" fmla="*/ 65 w 68"/>
                <a:gd name="T83" fmla="*/ 107 h 237"/>
                <a:gd name="T84" fmla="*/ 62 w 68"/>
                <a:gd name="T85" fmla="*/ 123 h 237"/>
                <a:gd name="T86" fmla="*/ 64 w 68"/>
                <a:gd name="T87" fmla="*/ 135 h 237"/>
                <a:gd name="T88" fmla="*/ 62 w 68"/>
                <a:gd name="T89" fmla="*/ 147 h 23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8"/>
                <a:gd name="T136" fmla="*/ 0 h 237"/>
                <a:gd name="T137" fmla="*/ 68 w 68"/>
                <a:gd name="T138" fmla="*/ 237 h 23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8" h="237">
                  <a:moveTo>
                    <a:pt x="62" y="147"/>
                  </a:moveTo>
                  <a:lnTo>
                    <a:pt x="62" y="149"/>
                  </a:lnTo>
                  <a:lnTo>
                    <a:pt x="62" y="156"/>
                  </a:lnTo>
                  <a:lnTo>
                    <a:pt x="62" y="166"/>
                  </a:lnTo>
                  <a:lnTo>
                    <a:pt x="65" y="176"/>
                  </a:lnTo>
                  <a:lnTo>
                    <a:pt x="65" y="181"/>
                  </a:lnTo>
                  <a:lnTo>
                    <a:pt x="65" y="191"/>
                  </a:lnTo>
                  <a:lnTo>
                    <a:pt x="62" y="200"/>
                  </a:lnTo>
                  <a:lnTo>
                    <a:pt x="54" y="205"/>
                  </a:lnTo>
                  <a:lnTo>
                    <a:pt x="43" y="213"/>
                  </a:lnTo>
                  <a:lnTo>
                    <a:pt x="30" y="221"/>
                  </a:lnTo>
                  <a:lnTo>
                    <a:pt x="15" y="230"/>
                  </a:lnTo>
                  <a:lnTo>
                    <a:pt x="3" y="237"/>
                  </a:lnTo>
                  <a:lnTo>
                    <a:pt x="3" y="227"/>
                  </a:lnTo>
                  <a:lnTo>
                    <a:pt x="1" y="215"/>
                  </a:lnTo>
                  <a:lnTo>
                    <a:pt x="3" y="204"/>
                  </a:lnTo>
                  <a:lnTo>
                    <a:pt x="3" y="193"/>
                  </a:lnTo>
                  <a:lnTo>
                    <a:pt x="2" y="184"/>
                  </a:lnTo>
                  <a:lnTo>
                    <a:pt x="2" y="174"/>
                  </a:lnTo>
                  <a:lnTo>
                    <a:pt x="2" y="168"/>
                  </a:lnTo>
                  <a:lnTo>
                    <a:pt x="1" y="157"/>
                  </a:lnTo>
                  <a:lnTo>
                    <a:pt x="4" y="145"/>
                  </a:lnTo>
                  <a:lnTo>
                    <a:pt x="0" y="132"/>
                  </a:lnTo>
                  <a:lnTo>
                    <a:pt x="1" y="117"/>
                  </a:lnTo>
                  <a:lnTo>
                    <a:pt x="2" y="104"/>
                  </a:lnTo>
                  <a:lnTo>
                    <a:pt x="0" y="87"/>
                  </a:lnTo>
                  <a:lnTo>
                    <a:pt x="1" y="71"/>
                  </a:lnTo>
                  <a:lnTo>
                    <a:pt x="2" y="51"/>
                  </a:lnTo>
                  <a:lnTo>
                    <a:pt x="2" y="33"/>
                  </a:lnTo>
                  <a:lnTo>
                    <a:pt x="4" y="20"/>
                  </a:lnTo>
                  <a:lnTo>
                    <a:pt x="2" y="8"/>
                  </a:lnTo>
                  <a:lnTo>
                    <a:pt x="2" y="0"/>
                  </a:lnTo>
                  <a:lnTo>
                    <a:pt x="31" y="4"/>
                  </a:lnTo>
                  <a:lnTo>
                    <a:pt x="49" y="8"/>
                  </a:lnTo>
                  <a:lnTo>
                    <a:pt x="57" y="10"/>
                  </a:lnTo>
                  <a:lnTo>
                    <a:pt x="67" y="13"/>
                  </a:lnTo>
                  <a:lnTo>
                    <a:pt x="68" y="19"/>
                  </a:lnTo>
                  <a:lnTo>
                    <a:pt x="66" y="36"/>
                  </a:lnTo>
                  <a:lnTo>
                    <a:pt x="66" y="57"/>
                  </a:lnTo>
                  <a:lnTo>
                    <a:pt x="66" y="77"/>
                  </a:lnTo>
                  <a:lnTo>
                    <a:pt x="65" y="93"/>
                  </a:lnTo>
                  <a:lnTo>
                    <a:pt x="65" y="107"/>
                  </a:lnTo>
                  <a:lnTo>
                    <a:pt x="62" y="123"/>
                  </a:lnTo>
                  <a:lnTo>
                    <a:pt x="64" y="135"/>
                  </a:lnTo>
                  <a:lnTo>
                    <a:pt x="62" y="1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78" name="Freeform 574"/>
            <p:cNvSpPr>
              <a:spLocks/>
            </p:cNvSpPr>
            <p:nvPr/>
          </p:nvSpPr>
          <p:spPr bwMode="auto">
            <a:xfrm>
              <a:off x="4536" y="2968"/>
              <a:ext cx="15" cy="12"/>
            </a:xfrm>
            <a:custGeom>
              <a:avLst/>
              <a:gdLst>
                <a:gd name="T0" fmla="*/ 14 w 15"/>
                <a:gd name="T1" fmla="*/ 12 h 12"/>
                <a:gd name="T2" fmla="*/ 15 w 15"/>
                <a:gd name="T3" fmla="*/ 3 h 12"/>
                <a:gd name="T4" fmla="*/ 0 w 15"/>
                <a:gd name="T5" fmla="*/ 0 h 12"/>
                <a:gd name="T6" fmla="*/ 0 w 15"/>
                <a:gd name="T7" fmla="*/ 11 h 12"/>
                <a:gd name="T8" fmla="*/ 14 w 15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12"/>
                <a:gd name="T17" fmla="*/ 15 w 15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12">
                  <a:moveTo>
                    <a:pt x="14" y="12"/>
                  </a:moveTo>
                  <a:lnTo>
                    <a:pt x="15" y="3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4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79" name="Freeform 575"/>
            <p:cNvSpPr>
              <a:spLocks/>
            </p:cNvSpPr>
            <p:nvPr/>
          </p:nvSpPr>
          <p:spPr bwMode="auto">
            <a:xfrm>
              <a:off x="4503" y="2968"/>
              <a:ext cx="26" cy="13"/>
            </a:xfrm>
            <a:custGeom>
              <a:avLst/>
              <a:gdLst>
                <a:gd name="T0" fmla="*/ 26 w 26"/>
                <a:gd name="T1" fmla="*/ 12 h 13"/>
                <a:gd name="T2" fmla="*/ 26 w 26"/>
                <a:gd name="T3" fmla="*/ 0 h 13"/>
                <a:gd name="T4" fmla="*/ 14 w 26"/>
                <a:gd name="T5" fmla="*/ 1 h 13"/>
                <a:gd name="T6" fmla="*/ 5 w 26"/>
                <a:gd name="T7" fmla="*/ 2 h 13"/>
                <a:gd name="T8" fmla="*/ 0 w 26"/>
                <a:gd name="T9" fmla="*/ 3 h 13"/>
                <a:gd name="T10" fmla="*/ 0 w 26"/>
                <a:gd name="T11" fmla="*/ 8 h 13"/>
                <a:gd name="T12" fmla="*/ 0 w 26"/>
                <a:gd name="T13" fmla="*/ 13 h 13"/>
                <a:gd name="T14" fmla="*/ 26 w 26"/>
                <a:gd name="T15" fmla="*/ 12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13"/>
                <a:gd name="T26" fmla="*/ 26 w 26"/>
                <a:gd name="T27" fmla="*/ 13 h 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13">
                  <a:moveTo>
                    <a:pt x="26" y="12"/>
                  </a:moveTo>
                  <a:lnTo>
                    <a:pt x="26" y="0"/>
                  </a:lnTo>
                  <a:lnTo>
                    <a:pt x="14" y="1"/>
                  </a:lnTo>
                  <a:lnTo>
                    <a:pt x="5" y="2"/>
                  </a:lnTo>
                  <a:lnTo>
                    <a:pt x="0" y="3"/>
                  </a:lnTo>
                  <a:lnTo>
                    <a:pt x="0" y="8"/>
                  </a:lnTo>
                  <a:lnTo>
                    <a:pt x="0" y="13"/>
                  </a:lnTo>
                  <a:lnTo>
                    <a:pt x="26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80" name="Freeform 576"/>
            <p:cNvSpPr>
              <a:spLocks/>
            </p:cNvSpPr>
            <p:nvPr/>
          </p:nvSpPr>
          <p:spPr bwMode="auto">
            <a:xfrm>
              <a:off x="4578" y="3225"/>
              <a:ext cx="36" cy="20"/>
            </a:xfrm>
            <a:custGeom>
              <a:avLst/>
              <a:gdLst>
                <a:gd name="T0" fmla="*/ 33 w 36"/>
                <a:gd name="T1" fmla="*/ 0 h 20"/>
                <a:gd name="T2" fmla="*/ 36 w 36"/>
                <a:gd name="T3" fmla="*/ 20 h 20"/>
                <a:gd name="T4" fmla="*/ 0 w 36"/>
                <a:gd name="T5" fmla="*/ 18 h 20"/>
                <a:gd name="T6" fmla="*/ 30 w 36"/>
                <a:gd name="T7" fmla="*/ 16 h 20"/>
                <a:gd name="T8" fmla="*/ 33 w 36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20"/>
                <a:gd name="T17" fmla="*/ 36 w 3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20">
                  <a:moveTo>
                    <a:pt x="33" y="0"/>
                  </a:moveTo>
                  <a:lnTo>
                    <a:pt x="36" y="20"/>
                  </a:lnTo>
                  <a:lnTo>
                    <a:pt x="0" y="18"/>
                  </a:lnTo>
                  <a:lnTo>
                    <a:pt x="30" y="16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81" name="Freeform 577"/>
            <p:cNvSpPr>
              <a:spLocks/>
            </p:cNvSpPr>
            <p:nvPr/>
          </p:nvSpPr>
          <p:spPr bwMode="auto">
            <a:xfrm>
              <a:off x="4334" y="3211"/>
              <a:ext cx="38" cy="19"/>
            </a:xfrm>
            <a:custGeom>
              <a:avLst/>
              <a:gdLst>
                <a:gd name="T0" fmla="*/ 38 w 38"/>
                <a:gd name="T1" fmla="*/ 19 h 19"/>
                <a:gd name="T2" fmla="*/ 1 w 38"/>
                <a:gd name="T3" fmla="*/ 19 h 19"/>
                <a:gd name="T4" fmla="*/ 0 w 38"/>
                <a:gd name="T5" fmla="*/ 0 h 19"/>
                <a:gd name="T6" fmla="*/ 5 w 38"/>
                <a:gd name="T7" fmla="*/ 16 h 19"/>
                <a:gd name="T8" fmla="*/ 38 w 38"/>
                <a:gd name="T9" fmla="*/ 19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19"/>
                <a:gd name="T17" fmla="*/ 38 w 38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19">
                  <a:moveTo>
                    <a:pt x="38" y="19"/>
                  </a:moveTo>
                  <a:lnTo>
                    <a:pt x="1" y="19"/>
                  </a:lnTo>
                  <a:lnTo>
                    <a:pt x="0" y="0"/>
                  </a:lnTo>
                  <a:lnTo>
                    <a:pt x="5" y="16"/>
                  </a:lnTo>
                  <a:lnTo>
                    <a:pt x="38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82" name="Freeform 578"/>
            <p:cNvSpPr>
              <a:spLocks/>
            </p:cNvSpPr>
            <p:nvPr/>
          </p:nvSpPr>
          <p:spPr bwMode="auto">
            <a:xfrm>
              <a:off x="4496" y="2958"/>
              <a:ext cx="61" cy="10"/>
            </a:xfrm>
            <a:custGeom>
              <a:avLst/>
              <a:gdLst>
                <a:gd name="T0" fmla="*/ 61 w 61"/>
                <a:gd name="T1" fmla="*/ 10 h 10"/>
                <a:gd name="T2" fmla="*/ 35 w 61"/>
                <a:gd name="T3" fmla="*/ 5 h 10"/>
                <a:gd name="T4" fmla="*/ 1 w 61"/>
                <a:gd name="T5" fmla="*/ 9 h 10"/>
                <a:gd name="T6" fmla="*/ 0 w 61"/>
                <a:gd name="T7" fmla="*/ 4 h 10"/>
                <a:gd name="T8" fmla="*/ 35 w 61"/>
                <a:gd name="T9" fmla="*/ 0 h 10"/>
                <a:gd name="T10" fmla="*/ 61 w 61"/>
                <a:gd name="T11" fmla="*/ 4 h 10"/>
                <a:gd name="T12" fmla="*/ 61 w 61"/>
                <a:gd name="T13" fmla="*/ 1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"/>
                <a:gd name="T22" fmla="*/ 0 h 10"/>
                <a:gd name="T23" fmla="*/ 61 w 61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" h="10">
                  <a:moveTo>
                    <a:pt x="61" y="10"/>
                  </a:moveTo>
                  <a:lnTo>
                    <a:pt x="35" y="5"/>
                  </a:lnTo>
                  <a:lnTo>
                    <a:pt x="1" y="9"/>
                  </a:lnTo>
                  <a:lnTo>
                    <a:pt x="0" y="4"/>
                  </a:lnTo>
                  <a:lnTo>
                    <a:pt x="35" y="0"/>
                  </a:lnTo>
                  <a:lnTo>
                    <a:pt x="61" y="4"/>
                  </a:lnTo>
                  <a:lnTo>
                    <a:pt x="61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83" name="Freeform 579"/>
            <p:cNvSpPr>
              <a:spLocks/>
            </p:cNvSpPr>
            <p:nvPr/>
          </p:nvSpPr>
          <p:spPr bwMode="auto">
            <a:xfrm>
              <a:off x="4623" y="3201"/>
              <a:ext cx="60" cy="41"/>
            </a:xfrm>
            <a:custGeom>
              <a:avLst/>
              <a:gdLst>
                <a:gd name="T0" fmla="*/ 0 w 60"/>
                <a:gd name="T1" fmla="*/ 37 h 41"/>
                <a:gd name="T2" fmla="*/ 60 w 60"/>
                <a:gd name="T3" fmla="*/ 0 h 41"/>
                <a:gd name="T4" fmla="*/ 0 w 60"/>
                <a:gd name="T5" fmla="*/ 41 h 41"/>
                <a:gd name="T6" fmla="*/ 0 w 60"/>
                <a:gd name="T7" fmla="*/ 37 h 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41"/>
                <a:gd name="T14" fmla="*/ 60 w 60"/>
                <a:gd name="T15" fmla="*/ 41 h 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41">
                  <a:moveTo>
                    <a:pt x="0" y="37"/>
                  </a:moveTo>
                  <a:lnTo>
                    <a:pt x="60" y="0"/>
                  </a:lnTo>
                  <a:lnTo>
                    <a:pt x="0" y="41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84" name="Freeform 580"/>
            <p:cNvSpPr>
              <a:spLocks/>
            </p:cNvSpPr>
            <p:nvPr/>
          </p:nvSpPr>
          <p:spPr bwMode="auto">
            <a:xfrm>
              <a:off x="4386" y="3250"/>
              <a:ext cx="117" cy="10"/>
            </a:xfrm>
            <a:custGeom>
              <a:avLst/>
              <a:gdLst>
                <a:gd name="T0" fmla="*/ 2 w 117"/>
                <a:gd name="T1" fmla="*/ 8 h 10"/>
                <a:gd name="T2" fmla="*/ 65 w 117"/>
                <a:gd name="T3" fmla="*/ 8 h 10"/>
                <a:gd name="T4" fmla="*/ 117 w 117"/>
                <a:gd name="T5" fmla="*/ 10 h 10"/>
                <a:gd name="T6" fmla="*/ 115 w 117"/>
                <a:gd name="T7" fmla="*/ 2 h 10"/>
                <a:gd name="T8" fmla="*/ 59 w 117"/>
                <a:gd name="T9" fmla="*/ 1 h 10"/>
                <a:gd name="T10" fmla="*/ 0 w 117"/>
                <a:gd name="T11" fmla="*/ 0 h 10"/>
                <a:gd name="T12" fmla="*/ 2 w 117"/>
                <a:gd name="T13" fmla="*/ 7 h 10"/>
                <a:gd name="T14" fmla="*/ 2 w 117"/>
                <a:gd name="T15" fmla="*/ 8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7"/>
                <a:gd name="T25" fmla="*/ 0 h 10"/>
                <a:gd name="T26" fmla="*/ 117 w 117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7" h="10">
                  <a:moveTo>
                    <a:pt x="2" y="8"/>
                  </a:moveTo>
                  <a:lnTo>
                    <a:pt x="65" y="8"/>
                  </a:lnTo>
                  <a:lnTo>
                    <a:pt x="117" y="10"/>
                  </a:lnTo>
                  <a:lnTo>
                    <a:pt x="115" y="2"/>
                  </a:lnTo>
                  <a:lnTo>
                    <a:pt x="59" y="1"/>
                  </a:lnTo>
                  <a:lnTo>
                    <a:pt x="0" y="0"/>
                  </a:lnTo>
                  <a:lnTo>
                    <a:pt x="2" y="7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85" name="Freeform 581"/>
            <p:cNvSpPr>
              <a:spLocks/>
            </p:cNvSpPr>
            <p:nvPr/>
          </p:nvSpPr>
          <p:spPr bwMode="auto">
            <a:xfrm>
              <a:off x="4375" y="3262"/>
              <a:ext cx="133" cy="20"/>
            </a:xfrm>
            <a:custGeom>
              <a:avLst/>
              <a:gdLst>
                <a:gd name="T0" fmla="*/ 133 w 133"/>
                <a:gd name="T1" fmla="*/ 2 h 20"/>
                <a:gd name="T2" fmla="*/ 73 w 133"/>
                <a:gd name="T3" fmla="*/ 1 h 20"/>
                <a:gd name="T4" fmla="*/ 13 w 133"/>
                <a:gd name="T5" fmla="*/ 0 h 20"/>
                <a:gd name="T6" fmla="*/ 8 w 133"/>
                <a:gd name="T7" fmla="*/ 9 h 20"/>
                <a:gd name="T8" fmla="*/ 0 w 133"/>
                <a:gd name="T9" fmla="*/ 17 h 20"/>
                <a:gd name="T10" fmla="*/ 61 w 133"/>
                <a:gd name="T11" fmla="*/ 19 h 20"/>
                <a:gd name="T12" fmla="*/ 125 w 133"/>
                <a:gd name="T13" fmla="*/ 20 h 20"/>
                <a:gd name="T14" fmla="*/ 129 w 133"/>
                <a:gd name="T15" fmla="*/ 11 h 20"/>
                <a:gd name="T16" fmla="*/ 133 w 133"/>
                <a:gd name="T17" fmla="*/ 2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3"/>
                <a:gd name="T28" fmla="*/ 0 h 20"/>
                <a:gd name="T29" fmla="*/ 133 w 133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3" h="20">
                  <a:moveTo>
                    <a:pt x="133" y="2"/>
                  </a:moveTo>
                  <a:lnTo>
                    <a:pt x="73" y="1"/>
                  </a:lnTo>
                  <a:lnTo>
                    <a:pt x="13" y="0"/>
                  </a:lnTo>
                  <a:lnTo>
                    <a:pt x="8" y="9"/>
                  </a:lnTo>
                  <a:lnTo>
                    <a:pt x="0" y="17"/>
                  </a:lnTo>
                  <a:lnTo>
                    <a:pt x="61" y="19"/>
                  </a:lnTo>
                  <a:lnTo>
                    <a:pt x="125" y="20"/>
                  </a:lnTo>
                  <a:lnTo>
                    <a:pt x="129" y="11"/>
                  </a:lnTo>
                  <a:lnTo>
                    <a:pt x="133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86" name="Freeform 582"/>
            <p:cNvSpPr>
              <a:spLocks/>
            </p:cNvSpPr>
            <p:nvPr/>
          </p:nvSpPr>
          <p:spPr bwMode="auto">
            <a:xfrm>
              <a:off x="4354" y="3284"/>
              <a:ext cx="142" cy="26"/>
            </a:xfrm>
            <a:custGeom>
              <a:avLst/>
              <a:gdLst>
                <a:gd name="T0" fmla="*/ 142 w 142"/>
                <a:gd name="T1" fmla="*/ 4 h 26"/>
                <a:gd name="T2" fmla="*/ 78 w 142"/>
                <a:gd name="T3" fmla="*/ 1 h 26"/>
                <a:gd name="T4" fmla="*/ 18 w 142"/>
                <a:gd name="T5" fmla="*/ 0 h 26"/>
                <a:gd name="T6" fmla="*/ 12 w 142"/>
                <a:gd name="T7" fmla="*/ 8 h 26"/>
                <a:gd name="T8" fmla="*/ 0 w 142"/>
                <a:gd name="T9" fmla="*/ 19 h 26"/>
                <a:gd name="T10" fmla="*/ 66 w 142"/>
                <a:gd name="T11" fmla="*/ 24 h 26"/>
                <a:gd name="T12" fmla="*/ 137 w 142"/>
                <a:gd name="T13" fmla="*/ 26 h 26"/>
                <a:gd name="T14" fmla="*/ 139 w 142"/>
                <a:gd name="T15" fmla="*/ 15 h 26"/>
                <a:gd name="T16" fmla="*/ 142 w 142"/>
                <a:gd name="T17" fmla="*/ 4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2"/>
                <a:gd name="T28" fmla="*/ 0 h 26"/>
                <a:gd name="T29" fmla="*/ 142 w 142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2" h="26">
                  <a:moveTo>
                    <a:pt x="142" y="4"/>
                  </a:moveTo>
                  <a:lnTo>
                    <a:pt x="78" y="1"/>
                  </a:lnTo>
                  <a:lnTo>
                    <a:pt x="18" y="0"/>
                  </a:lnTo>
                  <a:lnTo>
                    <a:pt x="12" y="8"/>
                  </a:lnTo>
                  <a:lnTo>
                    <a:pt x="0" y="19"/>
                  </a:lnTo>
                  <a:lnTo>
                    <a:pt x="66" y="24"/>
                  </a:lnTo>
                  <a:lnTo>
                    <a:pt x="137" y="26"/>
                  </a:lnTo>
                  <a:lnTo>
                    <a:pt x="139" y="15"/>
                  </a:lnTo>
                  <a:lnTo>
                    <a:pt x="142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87" name="Freeform 583"/>
            <p:cNvSpPr>
              <a:spLocks/>
            </p:cNvSpPr>
            <p:nvPr/>
          </p:nvSpPr>
          <p:spPr bwMode="auto">
            <a:xfrm>
              <a:off x="4387" y="3230"/>
              <a:ext cx="126" cy="18"/>
            </a:xfrm>
            <a:custGeom>
              <a:avLst/>
              <a:gdLst>
                <a:gd name="T0" fmla="*/ 126 w 126"/>
                <a:gd name="T1" fmla="*/ 1 h 18"/>
                <a:gd name="T2" fmla="*/ 66 w 126"/>
                <a:gd name="T3" fmla="*/ 0 h 18"/>
                <a:gd name="T4" fmla="*/ 15 w 126"/>
                <a:gd name="T5" fmla="*/ 0 h 18"/>
                <a:gd name="T6" fmla="*/ 0 w 126"/>
                <a:gd name="T7" fmla="*/ 17 h 18"/>
                <a:gd name="T8" fmla="*/ 61 w 126"/>
                <a:gd name="T9" fmla="*/ 17 h 18"/>
                <a:gd name="T10" fmla="*/ 114 w 126"/>
                <a:gd name="T11" fmla="*/ 18 h 18"/>
                <a:gd name="T12" fmla="*/ 126 w 126"/>
                <a:gd name="T13" fmla="*/ 1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18"/>
                <a:gd name="T23" fmla="*/ 126 w 126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18">
                  <a:moveTo>
                    <a:pt x="126" y="1"/>
                  </a:moveTo>
                  <a:lnTo>
                    <a:pt x="66" y="0"/>
                  </a:lnTo>
                  <a:lnTo>
                    <a:pt x="15" y="0"/>
                  </a:lnTo>
                  <a:lnTo>
                    <a:pt x="0" y="17"/>
                  </a:lnTo>
                  <a:lnTo>
                    <a:pt x="61" y="17"/>
                  </a:lnTo>
                  <a:lnTo>
                    <a:pt x="114" y="18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88" name="Freeform 584"/>
            <p:cNvSpPr>
              <a:spLocks/>
            </p:cNvSpPr>
            <p:nvPr/>
          </p:nvSpPr>
          <p:spPr bwMode="auto">
            <a:xfrm>
              <a:off x="4507" y="3236"/>
              <a:ext cx="11" cy="24"/>
            </a:xfrm>
            <a:custGeom>
              <a:avLst/>
              <a:gdLst>
                <a:gd name="T0" fmla="*/ 1 w 11"/>
                <a:gd name="T1" fmla="*/ 24 h 24"/>
                <a:gd name="T2" fmla="*/ 0 w 11"/>
                <a:gd name="T3" fmla="*/ 17 h 24"/>
                <a:gd name="T4" fmla="*/ 11 w 11"/>
                <a:gd name="T5" fmla="*/ 0 h 24"/>
                <a:gd name="T6" fmla="*/ 11 w 11"/>
                <a:gd name="T7" fmla="*/ 9 h 24"/>
                <a:gd name="T8" fmla="*/ 1 w 11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24"/>
                <a:gd name="T17" fmla="*/ 11 w 11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24">
                  <a:moveTo>
                    <a:pt x="1" y="24"/>
                  </a:moveTo>
                  <a:lnTo>
                    <a:pt x="0" y="17"/>
                  </a:lnTo>
                  <a:lnTo>
                    <a:pt x="11" y="0"/>
                  </a:lnTo>
                  <a:lnTo>
                    <a:pt x="11" y="9"/>
                  </a:lnTo>
                  <a:lnTo>
                    <a:pt x="1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89" name="Freeform 585"/>
            <p:cNvSpPr>
              <a:spLocks/>
            </p:cNvSpPr>
            <p:nvPr/>
          </p:nvSpPr>
          <p:spPr bwMode="auto">
            <a:xfrm>
              <a:off x="4437" y="3234"/>
              <a:ext cx="69" cy="9"/>
            </a:xfrm>
            <a:custGeom>
              <a:avLst/>
              <a:gdLst>
                <a:gd name="T0" fmla="*/ 69 w 69"/>
                <a:gd name="T1" fmla="*/ 0 h 9"/>
                <a:gd name="T2" fmla="*/ 63 w 69"/>
                <a:gd name="T3" fmla="*/ 9 h 9"/>
                <a:gd name="T4" fmla="*/ 0 w 69"/>
                <a:gd name="T5" fmla="*/ 9 h 9"/>
                <a:gd name="T6" fmla="*/ 59 w 69"/>
                <a:gd name="T7" fmla="*/ 7 h 9"/>
                <a:gd name="T8" fmla="*/ 69 w 69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9"/>
                <a:gd name="T17" fmla="*/ 69 w 69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9">
                  <a:moveTo>
                    <a:pt x="69" y="0"/>
                  </a:moveTo>
                  <a:lnTo>
                    <a:pt x="63" y="9"/>
                  </a:lnTo>
                  <a:lnTo>
                    <a:pt x="0" y="9"/>
                  </a:lnTo>
                  <a:lnTo>
                    <a:pt x="59" y="7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90" name="Freeform 586"/>
            <p:cNvSpPr>
              <a:spLocks/>
            </p:cNvSpPr>
            <p:nvPr/>
          </p:nvSpPr>
          <p:spPr bwMode="auto">
            <a:xfrm>
              <a:off x="4433" y="3268"/>
              <a:ext cx="69" cy="9"/>
            </a:xfrm>
            <a:custGeom>
              <a:avLst/>
              <a:gdLst>
                <a:gd name="T0" fmla="*/ 69 w 69"/>
                <a:gd name="T1" fmla="*/ 0 h 9"/>
                <a:gd name="T2" fmla="*/ 62 w 69"/>
                <a:gd name="T3" fmla="*/ 9 h 9"/>
                <a:gd name="T4" fmla="*/ 0 w 69"/>
                <a:gd name="T5" fmla="*/ 9 h 9"/>
                <a:gd name="T6" fmla="*/ 59 w 69"/>
                <a:gd name="T7" fmla="*/ 7 h 9"/>
                <a:gd name="T8" fmla="*/ 69 w 69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9"/>
                <a:gd name="T17" fmla="*/ 69 w 69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9">
                  <a:moveTo>
                    <a:pt x="69" y="0"/>
                  </a:moveTo>
                  <a:lnTo>
                    <a:pt x="62" y="9"/>
                  </a:lnTo>
                  <a:lnTo>
                    <a:pt x="0" y="9"/>
                  </a:lnTo>
                  <a:lnTo>
                    <a:pt x="59" y="7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91" name="Freeform 587"/>
            <p:cNvSpPr>
              <a:spLocks/>
            </p:cNvSpPr>
            <p:nvPr/>
          </p:nvSpPr>
          <p:spPr bwMode="auto">
            <a:xfrm>
              <a:off x="4420" y="3297"/>
              <a:ext cx="70" cy="10"/>
            </a:xfrm>
            <a:custGeom>
              <a:avLst/>
              <a:gdLst>
                <a:gd name="T0" fmla="*/ 70 w 70"/>
                <a:gd name="T1" fmla="*/ 0 h 10"/>
                <a:gd name="T2" fmla="*/ 62 w 70"/>
                <a:gd name="T3" fmla="*/ 10 h 10"/>
                <a:gd name="T4" fmla="*/ 0 w 70"/>
                <a:gd name="T5" fmla="*/ 8 h 10"/>
                <a:gd name="T6" fmla="*/ 58 w 70"/>
                <a:gd name="T7" fmla="*/ 8 h 10"/>
                <a:gd name="T8" fmla="*/ 70 w 70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"/>
                <a:gd name="T16" fmla="*/ 0 h 10"/>
                <a:gd name="T17" fmla="*/ 70 w 70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" h="10">
                  <a:moveTo>
                    <a:pt x="70" y="0"/>
                  </a:moveTo>
                  <a:lnTo>
                    <a:pt x="62" y="10"/>
                  </a:lnTo>
                  <a:lnTo>
                    <a:pt x="0" y="8"/>
                  </a:lnTo>
                  <a:lnTo>
                    <a:pt x="58" y="8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92" name="Freeform 588"/>
            <p:cNvSpPr>
              <a:spLocks/>
            </p:cNvSpPr>
            <p:nvPr/>
          </p:nvSpPr>
          <p:spPr bwMode="auto">
            <a:xfrm>
              <a:off x="4678" y="3184"/>
              <a:ext cx="23" cy="40"/>
            </a:xfrm>
            <a:custGeom>
              <a:avLst/>
              <a:gdLst>
                <a:gd name="T0" fmla="*/ 21 w 23"/>
                <a:gd name="T1" fmla="*/ 0 h 40"/>
                <a:gd name="T2" fmla="*/ 23 w 23"/>
                <a:gd name="T3" fmla="*/ 27 h 40"/>
                <a:gd name="T4" fmla="*/ 0 w 23"/>
                <a:gd name="T5" fmla="*/ 40 h 40"/>
                <a:gd name="T6" fmla="*/ 19 w 23"/>
                <a:gd name="T7" fmla="*/ 26 h 40"/>
                <a:gd name="T8" fmla="*/ 21 w 23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40"/>
                <a:gd name="T17" fmla="*/ 23 w 23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40">
                  <a:moveTo>
                    <a:pt x="21" y="0"/>
                  </a:moveTo>
                  <a:lnTo>
                    <a:pt x="23" y="27"/>
                  </a:lnTo>
                  <a:lnTo>
                    <a:pt x="0" y="40"/>
                  </a:lnTo>
                  <a:lnTo>
                    <a:pt x="19" y="26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93" name="Freeform 589"/>
            <p:cNvSpPr>
              <a:spLocks/>
            </p:cNvSpPr>
            <p:nvPr/>
          </p:nvSpPr>
          <p:spPr bwMode="auto">
            <a:xfrm>
              <a:off x="4578" y="3240"/>
              <a:ext cx="77" cy="19"/>
            </a:xfrm>
            <a:custGeom>
              <a:avLst/>
              <a:gdLst>
                <a:gd name="T0" fmla="*/ 77 w 77"/>
                <a:gd name="T1" fmla="*/ 0 h 19"/>
                <a:gd name="T2" fmla="*/ 50 w 77"/>
                <a:gd name="T3" fmla="*/ 19 h 19"/>
                <a:gd name="T4" fmla="*/ 0 w 77"/>
                <a:gd name="T5" fmla="*/ 16 h 19"/>
                <a:gd name="T6" fmla="*/ 46 w 77"/>
                <a:gd name="T7" fmla="*/ 15 h 19"/>
                <a:gd name="T8" fmla="*/ 77 w 7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"/>
                <a:gd name="T16" fmla="*/ 0 h 19"/>
                <a:gd name="T17" fmla="*/ 77 w 7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" h="19">
                  <a:moveTo>
                    <a:pt x="77" y="0"/>
                  </a:moveTo>
                  <a:lnTo>
                    <a:pt x="50" y="19"/>
                  </a:lnTo>
                  <a:lnTo>
                    <a:pt x="0" y="16"/>
                  </a:lnTo>
                  <a:lnTo>
                    <a:pt x="46" y="15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94" name="Freeform 590"/>
            <p:cNvSpPr>
              <a:spLocks/>
            </p:cNvSpPr>
            <p:nvPr/>
          </p:nvSpPr>
          <p:spPr bwMode="auto">
            <a:xfrm>
              <a:off x="4517" y="3251"/>
              <a:ext cx="35" cy="16"/>
            </a:xfrm>
            <a:custGeom>
              <a:avLst/>
              <a:gdLst>
                <a:gd name="T0" fmla="*/ 35 w 35"/>
                <a:gd name="T1" fmla="*/ 0 h 16"/>
                <a:gd name="T2" fmla="*/ 9 w 35"/>
                <a:gd name="T3" fmla="*/ 0 h 16"/>
                <a:gd name="T4" fmla="*/ 0 w 35"/>
                <a:gd name="T5" fmla="*/ 16 h 16"/>
                <a:gd name="T6" fmla="*/ 12 w 35"/>
                <a:gd name="T7" fmla="*/ 3 h 16"/>
                <a:gd name="T8" fmla="*/ 35 w 35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16"/>
                <a:gd name="T17" fmla="*/ 35 w 35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16">
                  <a:moveTo>
                    <a:pt x="35" y="0"/>
                  </a:moveTo>
                  <a:lnTo>
                    <a:pt x="9" y="0"/>
                  </a:lnTo>
                  <a:lnTo>
                    <a:pt x="0" y="16"/>
                  </a:lnTo>
                  <a:lnTo>
                    <a:pt x="12" y="3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95" name="Freeform 591"/>
            <p:cNvSpPr>
              <a:spLocks/>
            </p:cNvSpPr>
            <p:nvPr/>
          </p:nvSpPr>
          <p:spPr bwMode="auto">
            <a:xfrm>
              <a:off x="4340" y="3019"/>
              <a:ext cx="48" cy="37"/>
            </a:xfrm>
            <a:custGeom>
              <a:avLst/>
              <a:gdLst>
                <a:gd name="T0" fmla="*/ 1 w 48"/>
                <a:gd name="T1" fmla="*/ 37 h 37"/>
                <a:gd name="T2" fmla="*/ 0 w 48"/>
                <a:gd name="T3" fmla="*/ 29 h 37"/>
                <a:gd name="T4" fmla="*/ 2 w 48"/>
                <a:gd name="T5" fmla="*/ 23 h 37"/>
                <a:gd name="T6" fmla="*/ 1 w 48"/>
                <a:gd name="T7" fmla="*/ 15 h 37"/>
                <a:gd name="T8" fmla="*/ 2 w 48"/>
                <a:gd name="T9" fmla="*/ 9 h 37"/>
                <a:gd name="T10" fmla="*/ 1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8 w 48"/>
                <a:gd name="T19" fmla="*/ 0 h 37"/>
                <a:gd name="T20" fmla="*/ 46 w 48"/>
                <a:gd name="T21" fmla="*/ 8 h 37"/>
                <a:gd name="T22" fmla="*/ 48 w 48"/>
                <a:gd name="T23" fmla="*/ 15 h 37"/>
                <a:gd name="T24" fmla="*/ 46 w 48"/>
                <a:gd name="T25" fmla="*/ 19 h 37"/>
                <a:gd name="T26" fmla="*/ 48 w 48"/>
                <a:gd name="T27" fmla="*/ 28 h 37"/>
                <a:gd name="T28" fmla="*/ 47 w 48"/>
                <a:gd name="T29" fmla="*/ 37 h 37"/>
                <a:gd name="T30" fmla="*/ 1 w 48"/>
                <a:gd name="T31" fmla="*/ 37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1" y="37"/>
                  </a:moveTo>
                  <a:lnTo>
                    <a:pt x="0" y="29"/>
                  </a:lnTo>
                  <a:lnTo>
                    <a:pt x="2" y="23"/>
                  </a:lnTo>
                  <a:lnTo>
                    <a:pt x="1" y="15"/>
                  </a:lnTo>
                  <a:lnTo>
                    <a:pt x="2" y="9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46" y="8"/>
                  </a:lnTo>
                  <a:lnTo>
                    <a:pt x="48" y="15"/>
                  </a:lnTo>
                  <a:lnTo>
                    <a:pt x="46" y="19"/>
                  </a:lnTo>
                  <a:lnTo>
                    <a:pt x="48" y="28"/>
                  </a:lnTo>
                  <a:lnTo>
                    <a:pt x="47" y="37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96" name="Freeform 592"/>
            <p:cNvSpPr>
              <a:spLocks/>
            </p:cNvSpPr>
            <p:nvPr/>
          </p:nvSpPr>
          <p:spPr bwMode="auto">
            <a:xfrm>
              <a:off x="4349" y="3024"/>
              <a:ext cx="14" cy="12"/>
            </a:xfrm>
            <a:custGeom>
              <a:avLst/>
              <a:gdLst>
                <a:gd name="T0" fmla="*/ 0 w 14"/>
                <a:gd name="T1" fmla="*/ 4 h 12"/>
                <a:gd name="T2" fmla="*/ 0 w 14"/>
                <a:gd name="T3" fmla="*/ 0 h 12"/>
                <a:gd name="T4" fmla="*/ 7 w 14"/>
                <a:gd name="T5" fmla="*/ 0 h 12"/>
                <a:gd name="T6" fmla="*/ 14 w 14"/>
                <a:gd name="T7" fmla="*/ 0 h 12"/>
                <a:gd name="T8" fmla="*/ 14 w 14"/>
                <a:gd name="T9" fmla="*/ 4 h 12"/>
                <a:gd name="T10" fmla="*/ 14 w 14"/>
                <a:gd name="T11" fmla="*/ 12 h 12"/>
                <a:gd name="T12" fmla="*/ 7 w 14"/>
                <a:gd name="T13" fmla="*/ 12 h 12"/>
                <a:gd name="T14" fmla="*/ 0 w 14"/>
                <a:gd name="T15" fmla="*/ 12 h 12"/>
                <a:gd name="T16" fmla="*/ 0 w 14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97" name="Freeform 593"/>
            <p:cNvSpPr>
              <a:spLocks/>
            </p:cNvSpPr>
            <p:nvPr/>
          </p:nvSpPr>
          <p:spPr bwMode="auto">
            <a:xfrm>
              <a:off x="4367" y="3024"/>
              <a:ext cx="14" cy="12"/>
            </a:xfrm>
            <a:custGeom>
              <a:avLst/>
              <a:gdLst>
                <a:gd name="T0" fmla="*/ 0 w 14"/>
                <a:gd name="T1" fmla="*/ 4 h 12"/>
                <a:gd name="T2" fmla="*/ 0 w 14"/>
                <a:gd name="T3" fmla="*/ 0 h 12"/>
                <a:gd name="T4" fmla="*/ 6 w 14"/>
                <a:gd name="T5" fmla="*/ 0 h 12"/>
                <a:gd name="T6" fmla="*/ 14 w 14"/>
                <a:gd name="T7" fmla="*/ 0 h 12"/>
                <a:gd name="T8" fmla="*/ 13 w 14"/>
                <a:gd name="T9" fmla="*/ 4 h 12"/>
                <a:gd name="T10" fmla="*/ 14 w 14"/>
                <a:gd name="T11" fmla="*/ 12 h 12"/>
                <a:gd name="T12" fmla="*/ 8 w 14"/>
                <a:gd name="T13" fmla="*/ 12 h 12"/>
                <a:gd name="T14" fmla="*/ 0 w 14"/>
                <a:gd name="T15" fmla="*/ 12 h 12"/>
                <a:gd name="T16" fmla="*/ 0 w 14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4"/>
                  </a:lnTo>
                  <a:lnTo>
                    <a:pt x="14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98" name="Freeform 594"/>
            <p:cNvSpPr>
              <a:spLocks/>
            </p:cNvSpPr>
            <p:nvPr/>
          </p:nvSpPr>
          <p:spPr bwMode="auto">
            <a:xfrm>
              <a:off x="4367" y="3039"/>
              <a:ext cx="14" cy="13"/>
            </a:xfrm>
            <a:custGeom>
              <a:avLst/>
              <a:gdLst>
                <a:gd name="T0" fmla="*/ 0 w 14"/>
                <a:gd name="T1" fmla="*/ 3 h 13"/>
                <a:gd name="T2" fmla="*/ 0 w 14"/>
                <a:gd name="T3" fmla="*/ 0 h 13"/>
                <a:gd name="T4" fmla="*/ 6 w 14"/>
                <a:gd name="T5" fmla="*/ 0 h 13"/>
                <a:gd name="T6" fmla="*/ 14 w 14"/>
                <a:gd name="T7" fmla="*/ 0 h 13"/>
                <a:gd name="T8" fmla="*/ 13 w 14"/>
                <a:gd name="T9" fmla="*/ 3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3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99" name="Freeform 595"/>
            <p:cNvSpPr>
              <a:spLocks/>
            </p:cNvSpPr>
            <p:nvPr/>
          </p:nvSpPr>
          <p:spPr bwMode="auto">
            <a:xfrm>
              <a:off x="4349" y="3039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6 w 13"/>
                <a:gd name="T5" fmla="*/ 0 h 14"/>
                <a:gd name="T6" fmla="*/ 13 w 13"/>
                <a:gd name="T7" fmla="*/ 0 h 14"/>
                <a:gd name="T8" fmla="*/ 13 w 13"/>
                <a:gd name="T9" fmla="*/ 4 h 14"/>
                <a:gd name="T10" fmla="*/ 13 w 13"/>
                <a:gd name="T11" fmla="*/ 14 h 14"/>
                <a:gd name="T12" fmla="*/ 7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00" name="Freeform 596"/>
            <p:cNvSpPr>
              <a:spLocks/>
            </p:cNvSpPr>
            <p:nvPr/>
          </p:nvSpPr>
          <p:spPr bwMode="auto">
            <a:xfrm>
              <a:off x="4308" y="3108"/>
              <a:ext cx="7" cy="99"/>
            </a:xfrm>
            <a:custGeom>
              <a:avLst/>
              <a:gdLst>
                <a:gd name="T0" fmla="*/ 4 w 7"/>
                <a:gd name="T1" fmla="*/ 0 h 99"/>
                <a:gd name="T2" fmla="*/ 0 w 7"/>
                <a:gd name="T3" fmla="*/ 55 h 99"/>
                <a:gd name="T4" fmla="*/ 7 w 7"/>
                <a:gd name="T5" fmla="*/ 99 h 99"/>
                <a:gd name="T6" fmla="*/ 4 w 7"/>
                <a:gd name="T7" fmla="*/ 0 h 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"/>
                <a:gd name="T13" fmla="*/ 0 h 99"/>
                <a:gd name="T14" fmla="*/ 7 w 7"/>
                <a:gd name="T15" fmla="*/ 99 h 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" h="99">
                  <a:moveTo>
                    <a:pt x="4" y="0"/>
                  </a:moveTo>
                  <a:lnTo>
                    <a:pt x="0" y="55"/>
                  </a:lnTo>
                  <a:lnTo>
                    <a:pt x="7" y="9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01" name="Freeform 597"/>
            <p:cNvSpPr>
              <a:spLocks/>
            </p:cNvSpPr>
            <p:nvPr/>
          </p:nvSpPr>
          <p:spPr bwMode="auto">
            <a:xfrm>
              <a:off x="4312" y="3226"/>
              <a:ext cx="39" cy="16"/>
            </a:xfrm>
            <a:custGeom>
              <a:avLst/>
              <a:gdLst>
                <a:gd name="T0" fmla="*/ 3 w 39"/>
                <a:gd name="T1" fmla="*/ 0 h 16"/>
                <a:gd name="T2" fmla="*/ 3 w 39"/>
                <a:gd name="T3" fmla="*/ 12 h 16"/>
                <a:gd name="T4" fmla="*/ 39 w 39"/>
                <a:gd name="T5" fmla="*/ 16 h 16"/>
                <a:gd name="T6" fmla="*/ 0 w 39"/>
                <a:gd name="T7" fmla="*/ 15 h 16"/>
                <a:gd name="T8" fmla="*/ 3 w 39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6"/>
                <a:gd name="T17" fmla="*/ 39 w 39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6">
                  <a:moveTo>
                    <a:pt x="3" y="0"/>
                  </a:moveTo>
                  <a:lnTo>
                    <a:pt x="3" y="12"/>
                  </a:lnTo>
                  <a:lnTo>
                    <a:pt x="39" y="16"/>
                  </a:lnTo>
                  <a:lnTo>
                    <a:pt x="0" y="1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02" name="Freeform 598"/>
            <p:cNvSpPr>
              <a:spLocks/>
            </p:cNvSpPr>
            <p:nvPr/>
          </p:nvSpPr>
          <p:spPr bwMode="auto">
            <a:xfrm>
              <a:off x="4331" y="3288"/>
              <a:ext cx="48" cy="24"/>
            </a:xfrm>
            <a:custGeom>
              <a:avLst/>
              <a:gdLst>
                <a:gd name="T0" fmla="*/ 22 w 48"/>
                <a:gd name="T1" fmla="*/ 0 h 24"/>
                <a:gd name="T2" fmla="*/ 7 w 48"/>
                <a:gd name="T3" fmla="*/ 18 h 24"/>
                <a:gd name="T4" fmla="*/ 48 w 48"/>
                <a:gd name="T5" fmla="*/ 24 h 24"/>
                <a:gd name="T6" fmla="*/ 0 w 48"/>
                <a:gd name="T7" fmla="*/ 20 h 24"/>
                <a:gd name="T8" fmla="*/ 22 w 48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4"/>
                <a:gd name="T17" fmla="*/ 48 w 48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4">
                  <a:moveTo>
                    <a:pt x="22" y="0"/>
                  </a:moveTo>
                  <a:lnTo>
                    <a:pt x="7" y="18"/>
                  </a:lnTo>
                  <a:lnTo>
                    <a:pt x="48" y="24"/>
                  </a:lnTo>
                  <a:lnTo>
                    <a:pt x="0" y="2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03" name="Freeform 599"/>
            <p:cNvSpPr>
              <a:spLocks/>
            </p:cNvSpPr>
            <p:nvPr/>
          </p:nvSpPr>
          <p:spPr bwMode="auto">
            <a:xfrm>
              <a:off x="4457" y="3297"/>
              <a:ext cx="49" cy="27"/>
            </a:xfrm>
            <a:custGeom>
              <a:avLst/>
              <a:gdLst>
                <a:gd name="T0" fmla="*/ 0 w 49"/>
                <a:gd name="T1" fmla="*/ 19 h 27"/>
                <a:gd name="T2" fmla="*/ 40 w 49"/>
                <a:gd name="T3" fmla="*/ 22 h 27"/>
                <a:gd name="T4" fmla="*/ 49 w 49"/>
                <a:gd name="T5" fmla="*/ 0 h 27"/>
                <a:gd name="T6" fmla="*/ 45 w 49"/>
                <a:gd name="T7" fmla="*/ 27 h 27"/>
                <a:gd name="T8" fmla="*/ 0 w 49"/>
                <a:gd name="T9" fmla="*/ 19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7"/>
                <a:gd name="T17" fmla="*/ 49 w 49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7">
                  <a:moveTo>
                    <a:pt x="0" y="19"/>
                  </a:moveTo>
                  <a:lnTo>
                    <a:pt x="40" y="22"/>
                  </a:lnTo>
                  <a:lnTo>
                    <a:pt x="49" y="0"/>
                  </a:lnTo>
                  <a:lnTo>
                    <a:pt x="45" y="27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04" name="Freeform 600"/>
            <p:cNvSpPr>
              <a:spLocks/>
            </p:cNvSpPr>
            <p:nvPr/>
          </p:nvSpPr>
          <p:spPr bwMode="auto">
            <a:xfrm>
              <a:off x="4406" y="3019"/>
              <a:ext cx="48" cy="37"/>
            </a:xfrm>
            <a:custGeom>
              <a:avLst/>
              <a:gdLst>
                <a:gd name="T0" fmla="*/ 1 w 48"/>
                <a:gd name="T1" fmla="*/ 37 h 37"/>
                <a:gd name="T2" fmla="*/ 0 w 48"/>
                <a:gd name="T3" fmla="*/ 29 h 37"/>
                <a:gd name="T4" fmla="*/ 2 w 48"/>
                <a:gd name="T5" fmla="*/ 23 h 37"/>
                <a:gd name="T6" fmla="*/ 1 w 48"/>
                <a:gd name="T7" fmla="*/ 15 h 37"/>
                <a:gd name="T8" fmla="*/ 3 w 48"/>
                <a:gd name="T9" fmla="*/ 9 h 37"/>
                <a:gd name="T10" fmla="*/ 1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8 w 48"/>
                <a:gd name="T19" fmla="*/ 0 h 37"/>
                <a:gd name="T20" fmla="*/ 47 w 48"/>
                <a:gd name="T21" fmla="*/ 8 h 37"/>
                <a:gd name="T22" fmla="*/ 48 w 48"/>
                <a:gd name="T23" fmla="*/ 15 h 37"/>
                <a:gd name="T24" fmla="*/ 47 w 48"/>
                <a:gd name="T25" fmla="*/ 19 h 37"/>
                <a:gd name="T26" fmla="*/ 48 w 48"/>
                <a:gd name="T27" fmla="*/ 28 h 37"/>
                <a:gd name="T28" fmla="*/ 47 w 48"/>
                <a:gd name="T29" fmla="*/ 37 h 37"/>
                <a:gd name="T30" fmla="*/ 1 w 48"/>
                <a:gd name="T31" fmla="*/ 37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1" y="37"/>
                  </a:moveTo>
                  <a:lnTo>
                    <a:pt x="0" y="29"/>
                  </a:lnTo>
                  <a:lnTo>
                    <a:pt x="2" y="23"/>
                  </a:lnTo>
                  <a:lnTo>
                    <a:pt x="1" y="15"/>
                  </a:lnTo>
                  <a:lnTo>
                    <a:pt x="3" y="9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47" y="8"/>
                  </a:lnTo>
                  <a:lnTo>
                    <a:pt x="48" y="15"/>
                  </a:lnTo>
                  <a:lnTo>
                    <a:pt x="47" y="19"/>
                  </a:lnTo>
                  <a:lnTo>
                    <a:pt x="48" y="28"/>
                  </a:lnTo>
                  <a:lnTo>
                    <a:pt x="47" y="37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05" name="Freeform 601"/>
            <p:cNvSpPr>
              <a:spLocks/>
            </p:cNvSpPr>
            <p:nvPr/>
          </p:nvSpPr>
          <p:spPr bwMode="auto">
            <a:xfrm>
              <a:off x="4415" y="3024"/>
              <a:ext cx="13" cy="12"/>
            </a:xfrm>
            <a:custGeom>
              <a:avLst/>
              <a:gdLst>
                <a:gd name="T0" fmla="*/ 0 w 13"/>
                <a:gd name="T1" fmla="*/ 4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4 h 12"/>
                <a:gd name="T10" fmla="*/ 13 w 13"/>
                <a:gd name="T11" fmla="*/ 12 h 12"/>
                <a:gd name="T12" fmla="*/ 7 w 13"/>
                <a:gd name="T13" fmla="*/ 12 h 12"/>
                <a:gd name="T14" fmla="*/ 0 w 13"/>
                <a:gd name="T15" fmla="*/ 12 h 12"/>
                <a:gd name="T16" fmla="*/ 0 w 13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06" name="Freeform 602"/>
            <p:cNvSpPr>
              <a:spLocks/>
            </p:cNvSpPr>
            <p:nvPr/>
          </p:nvSpPr>
          <p:spPr bwMode="auto">
            <a:xfrm>
              <a:off x="4433" y="3024"/>
              <a:ext cx="14" cy="12"/>
            </a:xfrm>
            <a:custGeom>
              <a:avLst/>
              <a:gdLst>
                <a:gd name="T0" fmla="*/ 0 w 14"/>
                <a:gd name="T1" fmla="*/ 4 h 12"/>
                <a:gd name="T2" fmla="*/ 0 w 14"/>
                <a:gd name="T3" fmla="*/ 0 h 12"/>
                <a:gd name="T4" fmla="*/ 7 w 14"/>
                <a:gd name="T5" fmla="*/ 0 h 12"/>
                <a:gd name="T6" fmla="*/ 14 w 14"/>
                <a:gd name="T7" fmla="*/ 0 h 12"/>
                <a:gd name="T8" fmla="*/ 12 w 14"/>
                <a:gd name="T9" fmla="*/ 4 h 12"/>
                <a:gd name="T10" fmla="*/ 14 w 14"/>
                <a:gd name="T11" fmla="*/ 12 h 12"/>
                <a:gd name="T12" fmla="*/ 8 w 14"/>
                <a:gd name="T13" fmla="*/ 12 h 12"/>
                <a:gd name="T14" fmla="*/ 0 w 14"/>
                <a:gd name="T15" fmla="*/ 12 h 12"/>
                <a:gd name="T16" fmla="*/ 0 w 14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4"/>
                  </a:lnTo>
                  <a:lnTo>
                    <a:pt x="14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07" name="Freeform 603"/>
            <p:cNvSpPr>
              <a:spLocks/>
            </p:cNvSpPr>
            <p:nvPr/>
          </p:nvSpPr>
          <p:spPr bwMode="auto">
            <a:xfrm>
              <a:off x="4433" y="3039"/>
              <a:ext cx="14" cy="13"/>
            </a:xfrm>
            <a:custGeom>
              <a:avLst/>
              <a:gdLst>
                <a:gd name="T0" fmla="*/ 0 w 14"/>
                <a:gd name="T1" fmla="*/ 3 h 13"/>
                <a:gd name="T2" fmla="*/ 0 w 14"/>
                <a:gd name="T3" fmla="*/ 0 h 13"/>
                <a:gd name="T4" fmla="*/ 7 w 14"/>
                <a:gd name="T5" fmla="*/ 0 h 13"/>
                <a:gd name="T6" fmla="*/ 14 w 14"/>
                <a:gd name="T7" fmla="*/ 0 h 13"/>
                <a:gd name="T8" fmla="*/ 12 w 14"/>
                <a:gd name="T9" fmla="*/ 3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3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08" name="Freeform 604"/>
            <p:cNvSpPr>
              <a:spLocks/>
            </p:cNvSpPr>
            <p:nvPr/>
          </p:nvSpPr>
          <p:spPr bwMode="auto">
            <a:xfrm>
              <a:off x="4415" y="3039"/>
              <a:ext cx="12" cy="14"/>
            </a:xfrm>
            <a:custGeom>
              <a:avLst/>
              <a:gdLst>
                <a:gd name="T0" fmla="*/ 0 w 12"/>
                <a:gd name="T1" fmla="*/ 4 h 14"/>
                <a:gd name="T2" fmla="*/ 0 w 12"/>
                <a:gd name="T3" fmla="*/ 0 h 14"/>
                <a:gd name="T4" fmla="*/ 7 w 12"/>
                <a:gd name="T5" fmla="*/ 0 h 14"/>
                <a:gd name="T6" fmla="*/ 12 w 12"/>
                <a:gd name="T7" fmla="*/ 0 h 14"/>
                <a:gd name="T8" fmla="*/ 12 w 12"/>
                <a:gd name="T9" fmla="*/ 4 h 14"/>
                <a:gd name="T10" fmla="*/ 12 w 12"/>
                <a:gd name="T11" fmla="*/ 14 h 14"/>
                <a:gd name="T12" fmla="*/ 7 w 12"/>
                <a:gd name="T13" fmla="*/ 14 h 14"/>
                <a:gd name="T14" fmla="*/ 0 w 12"/>
                <a:gd name="T15" fmla="*/ 14 h 14"/>
                <a:gd name="T16" fmla="*/ 0 w 12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4"/>
                <a:gd name="T29" fmla="*/ 12 w 12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4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09" name="Freeform 605"/>
            <p:cNvSpPr>
              <a:spLocks/>
            </p:cNvSpPr>
            <p:nvPr/>
          </p:nvSpPr>
          <p:spPr bwMode="auto">
            <a:xfrm>
              <a:off x="4474" y="3019"/>
              <a:ext cx="48" cy="37"/>
            </a:xfrm>
            <a:custGeom>
              <a:avLst/>
              <a:gdLst>
                <a:gd name="T0" fmla="*/ 0 w 48"/>
                <a:gd name="T1" fmla="*/ 37 h 37"/>
                <a:gd name="T2" fmla="*/ 0 w 48"/>
                <a:gd name="T3" fmla="*/ 29 h 37"/>
                <a:gd name="T4" fmla="*/ 1 w 48"/>
                <a:gd name="T5" fmla="*/ 23 h 37"/>
                <a:gd name="T6" fmla="*/ 0 w 48"/>
                <a:gd name="T7" fmla="*/ 15 h 37"/>
                <a:gd name="T8" fmla="*/ 1 w 48"/>
                <a:gd name="T9" fmla="*/ 9 h 37"/>
                <a:gd name="T10" fmla="*/ 0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7 w 48"/>
                <a:gd name="T19" fmla="*/ 0 h 37"/>
                <a:gd name="T20" fmla="*/ 46 w 48"/>
                <a:gd name="T21" fmla="*/ 8 h 37"/>
                <a:gd name="T22" fmla="*/ 47 w 48"/>
                <a:gd name="T23" fmla="*/ 15 h 37"/>
                <a:gd name="T24" fmla="*/ 46 w 48"/>
                <a:gd name="T25" fmla="*/ 19 h 37"/>
                <a:gd name="T26" fmla="*/ 48 w 48"/>
                <a:gd name="T27" fmla="*/ 28 h 37"/>
                <a:gd name="T28" fmla="*/ 46 w 48"/>
                <a:gd name="T29" fmla="*/ 37 h 37"/>
                <a:gd name="T30" fmla="*/ 0 w 48"/>
                <a:gd name="T31" fmla="*/ 37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7" y="0"/>
                  </a:lnTo>
                  <a:lnTo>
                    <a:pt x="46" y="8"/>
                  </a:lnTo>
                  <a:lnTo>
                    <a:pt x="47" y="15"/>
                  </a:lnTo>
                  <a:lnTo>
                    <a:pt x="46" y="19"/>
                  </a:lnTo>
                  <a:lnTo>
                    <a:pt x="48" y="28"/>
                  </a:lnTo>
                  <a:lnTo>
                    <a:pt x="46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10" name="Freeform 606"/>
            <p:cNvSpPr>
              <a:spLocks/>
            </p:cNvSpPr>
            <p:nvPr/>
          </p:nvSpPr>
          <p:spPr bwMode="auto">
            <a:xfrm>
              <a:off x="4482" y="3024"/>
              <a:ext cx="13" cy="12"/>
            </a:xfrm>
            <a:custGeom>
              <a:avLst/>
              <a:gdLst>
                <a:gd name="T0" fmla="*/ 1 w 13"/>
                <a:gd name="T1" fmla="*/ 4 h 12"/>
                <a:gd name="T2" fmla="*/ 1 w 13"/>
                <a:gd name="T3" fmla="*/ 0 h 12"/>
                <a:gd name="T4" fmla="*/ 8 w 13"/>
                <a:gd name="T5" fmla="*/ 0 h 12"/>
                <a:gd name="T6" fmla="*/ 13 w 13"/>
                <a:gd name="T7" fmla="*/ 0 h 12"/>
                <a:gd name="T8" fmla="*/ 13 w 13"/>
                <a:gd name="T9" fmla="*/ 4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1 w 13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1" y="4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11" name="Freeform 607"/>
            <p:cNvSpPr>
              <a:spLocks/>
            </p:cNvSpPr>
            <p:nvPr/>
          </p:nvSpPr>
          <p:spPr bwMode="auto">
            <a:xfrm>
              <a:off x="4501" y="3024"/>
              <a:ext cx="12" cy="12"/>
            </a:xfrm>
            <a:custGeom>
              <a:avLst/>
              <a:gdLst>
                <a:gd name="T0" fmla="*/ 0 w 12"/>
                <a:gd name="T1" fmla="*/ 4 h 12"/>
                <a:gd name="T2" fmla="*/ 0 w 12"/>
                <a:gd name="T3" fmla="*/ 0 h 12"/>
                <a:gd name="T4" fmla="*/ 6 w 12"/>
                <a:gd name="T5" fmla="*/ 0 h 12"/>
                <a:gd name="T6" fmla="*/ 12 w 12"/>
                <a:gd name="T7" fmla="*/ 0 h 12"/>
                <a:gd name="T8" fmla="*/ 12 w 12"/>
                <a:gd name="T9" fmla="*/ 4 h 12"/>
                <a:gd name="T10" fmla="*/ 12 w 12"/>
                <a:gd name="T11" fmla="*/ 12 h 12"/>
                <a:gd name="T12" fmla="*/ 7 w 12"/>
                <a:gd name="T13" fmla="*/ 12 h 12"/>
                <a:gd name="T14" fmla="*/ 0 w 12"/>
                <a:gd name="T15" fmla="*/ 12 h 12"/>
                <a:gd name="T16" fmla="*/ 0 w 12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12" name="Freeform 608"/>
            <p:cNvSpPr>
              <a:spLocks/>
            </p:cNvSpPr>
            <p:nvPr/>
          </p:nvSpPr>
          <p:spPr bwMode="auto">
            <a:xfrm>
              <a:off x="4501" y="3039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13" name="Freeform 609"/>
            <p:cNvSpPr>
              <a:spLocks/>
            </p:cNvSpPr>
            <p:nvPr/>
          </p:nvSpPr>
          <p:spPr bwMode="auto">
            <a:xfrm>
              <a:off x="4482" y="3039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7 w 13"/>
                <a:gd name="T5" fmla="*/ 0 h 14"/>
                <a:gd name="T6" fmla="*/ 13 w 13"/>
                <a:gd name="T7" fmla="*/ 0 h 14"/>
                <a:gd name="T8" fmla="*/ 13 w 13"/>
                <a:gd name="T9" fmla="*/ 4 h 14"/>
                <a:gd name="T10" fmla="*/ 13 w 13"/>
                <a:gd name="T11" fmla="*/ 14 h 14"/>
                <a:gd name="T12" fmla="*/ 8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14" name="Freeform 610"/>
            <p:cNvSpPr>
              <a:spLocks/>
            </p:cNvSpPr>
            <p:nvPr/>
          </p:nvSpPr>
          <p:spPr bwMode="auto">
            <a:xfrm>
              <a:off x="4543" y="3019"/>
              <a:ext cx="47" cy="37"/>
            </a:xfrm>
            <a:custGeom>
              <a:avLst/>
              <a:gdLst>
                <a:gd name="T0" fmla="*/ 0 w 47"/>
                <a:gd name="T1" fmla="*/ 37 h 37"/>
                <a:gd name="T2" fmla="*/ 0 w 47"/>
                <a:gd name="T3" fmla="*/ 29 h 37"/>
                <a:gd name="T4" fmla="*/ 1 w 47"/>
                <a:gd name="T5" fmla="*/ 23 h 37"/>
                <a:gd name="T6" fmla="*/ 0 w 47"/>
                <a:gd name="T7" fmla="*/ 15 h 37"/>
                <a:gd name="T8" fmla="*/ 1 w 47"/>
                <a:gd name="T9" fmla="*/ 9 h 37"/>
                <a:gd name="T10" fmla="*/ 0 w 47"/>
                <a:gd name="T11" fmla="*/ 0 h 37"/>
                <a:gd name="T12" fmla="*/ 14 w 47"/>
                <a:gd name="T13" fmla="*/ 0 h 37"/>
                <a:gd name="T14" fmla="*/ 26 w 47"/>
                <a:gd name="T15" fmla="*/ 0 h 37"/>
                <a:gd name="T16" fmla="*/ 36 w 47"/>
                <a:gd name="T17" fmla="*/ 0 h 37"/>
                <a:gd name="T18" fmla="*/ 47 w 47"/>
                <a:gd name="T19" fmla="*/ 0 h 37"/>
                <a:gd name="T20" fmla="*/ 45 w 47"/>
                <a:gd name="T21" fmla="*/ 8 h 37"/>
                <a:gd name="T22" fmla="*/ 47 w 47"/>
                <a:gd name="T23" fmla="*/ 15 h 37"/>
                <a:gd name="T24" fmla="*/ 45 w 47"/>
                <a:gd name="T25" fmla="*/ 19 h 37"/>
                <a:gd name="T26" fmla="*/ 47 w 47"/>
                <a:gd name="T27" fmla="*/ 28 h 37"/>
                <a:gd name="T28" fmla="*/ 46 w 47"/>
                <a:gd name="T29" fmla="*/ 37 h 37"/>
                <a:gd name="T30" fmla="*/ 0 w 47"/>
                <a:gd name="T31" fmla="*/ 37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37"/>
                <a:gd name="T50" fmla="*/ 47 w 47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37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7" y="0"/>
                  </a:lnTo>
                  <a:lnTo>
                    <a:pt x="45" y="8"/>
                  </a:lnTo>
                  <a:lnTo>
                    <a:pt x="47" y="15"/>
                  </a:lnTo>
                  <a:lnTo>
                    <a:pt x="45" y="19"/>
                  </a:lnTo>
                  <a:lnTo>
                    <a:pt x="47" y="28"/>
                  </a:lnTo>
                  <a:lnTo>
                    <a:pt x="46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15" name="Freeform 611"/>
            <p:cNvSpPr>
              <a:spLocks/>
            </p:cNvSpPr>
            <p:nvPr/>
          </p:nvSpPr>
          <p:spPr bwMode="auto">
            <a:xfrm>
              <a:off x="4551" y="3024"/>
              <a:ext cx="13" cy="12"/>
            </a:xfrm>
            <a:custGeom>
              <a:avLst/>
              <a:gdLst>
                <a:gd name="T0" fmla="*/ 0 w 13"/>
                <a:gd name="T1" fmla="*/ 4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4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0 w 13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16" name="Freeform 612"/>
            <p:cNvSpPr>
              <a:spLocks/>
            </p:cNvSpPr>
            <p:nvPr/>
          </p:nvSpPr>
          <p:spPr bwMode="auto">
            <a:xfrm>
              <a:off x="4570" y="3024"/>
              <a:ext cx="12" cy="12"/>
            </a:xfrm>
            <a:custGeom>
              <a:avLst/>
              <a:gdLst>
                <a:gd name="T0" fmla="*/ 0 w 12"/>
                <a:gd name="T1" fmla="*/ 4 h 12"/>
                <a:gd name="T2" fmla="*/ 0 w 12"/>
                <a:gd name="T3" fmla="*/ 0 h 12"/>
                <a:gd name="T4" fmla="*/ 6 w 12"/>
                <a:gd name="T5" fmla="*/ 0 h 12"/>
                <a:gd name="T6" fmla="*/ 12 w 12"/>
                <a:gd name="T7" fmla="*/ 0 h 12"/>
                <a:gd name="T8" fmla="*/ 12 w 12"/>
                <a:gd name="T9" fmla="*/ 4 h 12"/>
                <a:gd name="T10" fmla="*/ 12 w 12"/>
                <a:gd name="T11" fmla="*/ 12 h 12"/>
                <a:gd name="T12" fmla="*/ 7 w 12"/>
                <a:gd name="T13" fmla="*/ 12 h 12"/>
                <a:gd name="T14" fmla="*/ 0 w 12"/>
                <a:gd name="T15" fmla="*/ 12 h 12"/>
                <a:gd name="T16" fmla="*/ 0 w 12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17" name="Freeform 613"/>
            <p:cNvSpPr>
              <a:spLocks/>
            </p:cNvSpPr>
            <p:nvPr/>
          </p:nvSpPr>
          <p:spPr bwMode="auto">
            <a:xfrm>
              <a:off x="4570" y="3039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18" name="Freeform 614"/>
            <p:cNvSpPr>
              <a:spLocks/>
            </p:cNvSpPr>
            <p:nvPr/>
          </p:nvSpPr>
          <p:spPr bwMode="auto">
            <a:xfrm>
              <a:off x="4551" y="3039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7 w 13"/>
                <a:gd name="T5" fmla="*/ 0 h 14"/>
                <a:gd name="T6" fmla="*/ 13 w 13"/>
                <a:gd name="T7" fmla="*/ 0 h 14"/>
                <a:gd name="T8" fmla="*/ 12 w 13"/>
                <a:gd name="T9" fmla="*/ 4 h 14"/>
                <a:gd name="T10" fmla="*/ 13 w 13"/>
                <a:gd name="T11" fmla="*/ 14 h 14"/>
                <a:gd name="T12" fmla="*/ 8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2" y="4"/>
                  </a:lnTo>
                  <a:lnTo>
                    <a:pt x="13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19" name="Freeform 615"/>
            <p:cNvSpPr>
              <a:spLocks/>
            </p:cNvSpPr>
            <p:nvPr/>
          </p:nvSpPr>
          <p:spPr bwMode="auto">
            <a:xfrm>
              <a:off x="4340" y="3068"/>
              <a:ext cx="48" cy="38"/>
            </a:xfrm>
            <a:custGeom>
              <a:avLst/>
              <a:gdLst>
                <a:gd name="T0" fmla="*/ 1 w 48"/>
                <a:gd name="T1" fmla="*/ 37 h 38"/>
                <a:gd name="T2" fmla="*/ 0 w 48"/>
                <a:gd name="T3" fmla="*/ 29 h 38"/>
                <a:gd name="T4" fmla="*/ 2 w 48"/>
                <a:gd name="T5" fmla="*/ 23 h 38"/>
                <a:gd name="T6" fmla="*/ 1 w 48"/>
                <a:gd name="T7" fmla="*/ 15 h 38"/>
                <a:gd name="T8" fmla="*/ 2 w 48"/>
                <a:gd name="T9" fmla="*/ 9 h 38"/>
                <a:gd name="T10" fmla="*/ 1 w 48"/>
                <a:gd name="T11" fmla="*/ 1 h 38"/>
                <a:gd name="T12" fmla="*/ 14 w 48"/>
                <a:gd name="T13" fmla="*/ 0 h 38"/>
                <a:gd name="T14" fmla="*/ 27 w 48"/>
                <a:gd name="T15" fmla="*/ 1 h 38"/>
                <a:gd name="T16" fmla="*/ 37 w 48"/>
                <a:gd name="T17" fmla="*/ 1 h 38"/>
                <a:gd name="T18" fmla="*/ 48 w 48"/>
                <a:gd name="T19" fmla="*/ 1 h 38"/>
                <a:gd name="T20" fmla="*/ 46 w 48"/>
                <a:gd name="T21" fmla="*/ 9 h 38"/>
                <a:gd name="T22" fmla="*/ 48 w 48"/>
                <a:gd name="T23" fmla="*/ 15 h 38"/>
                <a:gd name="T24" fmla="*/ 46 w 48"/>
                <a:gd name="T25" fmla="*/ 20 h 38"/>
                <a:gd name="T26" fmla="*/ 48 w 48"/>
                <a:gd name="T27" fmla="*/ 27 h 38"/>
                <a:gd name="T28" fmla="*/ 47 w 48"/>
                <a:gd name="T29" fmla="*/ 38 h 38"/>
                <a:gd name="T30" fmla="*/ 1 w 48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1" y="37"/>
                  </a:moveTo>
                  <a:lnTo>
                    <a:pt x="0" y="29"/>
                  </a:lnTo>
                  <a:lnTo>
                    <a:pt x="2" y="23"/>
                  </a:lnTo>
                  <a:lnTo>
                    <a:pt x="1" y="15"/>
                  </a:lnTo>
                  <a:lnTo>
                    <a:pt x="2" y="9"/>
                  </a:lnTo>
                  <a:lnTo>
                    <a:pt x="1" y="1"/>
                  </a:lnTo>
                  <a:lnTo>
                    <a:pt x="14" y="0"/>
                  </a:lnTo>
                  <a:lnTo>
                    <a:pt x="27" y="1"/>
                  </a:lnTo>
                  <a:lnTo>
                    <a:pt x="37" y="1"/>
                  </a:lnTo>
                  <a:lnTo>
                    <a:pt x="48" y="1"/>
                  </a:lnTo>
                  <a:lnTo>
                    <a:pt x="46" y="9"/>
                  </a:lnTo>
                  <a:lnTo>
                    <a:pt x="48" y="15"/>
                  </a:lnTo>
                  <a:lnTo>
                    <a:pt x="46" y="20"/>
                  </a:lnTo>
                  <a:lnTo>
                    <a:pt x="48" y="27"/>
                  </a:lnTo>
                  <a:lnTo>
                    <a:pt x="47" y="38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20" name="Freeform 616"/>
            <p:cNvSpPr>
              <a:spLocks/>
            </p:cNvSpPr>
            <p:nvPr/>
          </p:nvSpPr>
          <p:spPr bwMode="auto">
            <a:xfrm>
              <a:off x="4349" y="3073"/>
              <a:ext cx="14" cy="13"/>
            </a:xfrm>
            <a:custGeom>
              <a:avLst/>
              <a:gdLst>
                <a:gd name="T0" fmla="*/ 0 w 14"/>
                <a:gd name="T1" fmla="*/ 4 h 13"/>
                <a:gd name="T2" fmla="*/ 0 w 14"/>
                <a:gd name="T3" fmla="*/ 0 h 13"/>
                <a:gd name="T4" fmla="*/ 7 w 14"/>
                <a:gd name="T5" fmla="*/ 0 h 13"/>
                <a:gd name="T6" fmla="*/ 14 w 14"/>
                <a:gd name="T7" fmla="*/ 0 h 13"/>
                <a:gd name="T8" fmla="*/ 14 w 14"/>
                <a:gd name="T9" fmla="*/ 4 h 13"/>
                <a:gd name="T10" fmla="*/ 14 w 14"/>
                <a:gd name="T11" fmla="*/ 12 h 13"/>
                <a:gd name="T12" fmla="*/ 7 w 14"/>
                <a:gd name="T13" fmla="*/ 12 h 13"/>
                <a:gd name="T14" fmla="*/ 0 w 14"/>
                <a:gd name="T15" fmla="*/ 13 h 13"/>
                <a:gd name="T16" fmla="*/ 0 w 14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12"/>
                  </a:lnTo>
                  <a:lnTo>
                    <a:pt x="7" y="12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21" name="Freeform 617"/>
            <p:cNvSpPr>
              <a:spLocks/>
            </p:cNvSpPr>
            <p:nvPr/>
          </p:nvSpPr>
          <p:spPr bwMode="auto">
            <a:xfrm>
              <a:off x="4367" y="3073"/>
              <a:ext cx="14" cy="13"/>
            </a:xfrm>
            <a:custGeom>
              <a:avLst/>
              <a:gdLst>
                <a:gd name="T0" fmla="*/ 0 w 14"/>
                <a:gd name="T1" fmla="*/ 4 h 13"/>
                <a:gd name="T2" fmla="*/ 0 w 14"/>
                <a:gd name="T3" fmla="*/ 0 h 13"/>
                <a:gd name="T4" fmla="*/ 6 w 14"/>
                <a:gd name="T5" fmla="*/ 0 h 13"/>
                <a:gd name="T6" fmla="*/ 14 w 14"/>
                <a:gd name="T7" fmla="*/ 0 h 13"/>
                <a:gd name="T8" fmla="*/ 13 w 14"/>
                <a:gd name="T9" fmla="*/ 4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4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22" name="Freeform 618"/>
            <p:cNvSpPr>
              <a:spLocks/>
            </p:cNvSpPr>
            <p:nvPr/>
          </p:nvSpPr>
          <p:spPr bwMode="auto">
            <a:xfrm>
              <a:off x="4367" y="3088"/>
              <a:ext cx="14" cy="14"/>
            </a:xfrm>
            <a:custGeom>
              <a:avLst/>
              <a:gdLst>
                <a:gd name="T0" fmla="*/ 0 w 14"/>
                <a:gd name="T1" fmla="*/ 4 h 14"/>
                <a:gd name="T2" fmla="*/ 0 w 14"/>
                <a:gd name="T3" fmla="*/ 0 h 14"/>
                <a:gd name="T4" fmla="*/ 6 w 14"/>
                <a:gd name="T5" fmla="*/ 0 h 14"/>
                <a:gd name="T6" fmla="*/ 14 w 14"/>
                <a:gd name="T7" fmla="*/ 0 h 14"/>
                <a:gd name="T8" fmla="*/ 13 w 14"/>
                <a:gd name="T9" fmla="*/ 3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3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23" name="Freeform 619"/>
            <p:cNvSpPr>
              <a:spLocks/>
            </p:cNvSpPr>
            <p:nvPr/>
          </p:nvSpPr>
          <p:spPr bwMode="auto">
            <a:xfrm>
              <a:off x="4349" y="3088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6 w 13"/>
                <a:gd name="T5" fmla="*/ 0 h 14"/>
                <a:gd name="T6" fmla="*/ 13 w 13"/>
                <a:gd name="T7" fmla="*/ 0 h 14"/>
                <a:gd name="T8" fmla="*/ 13 w 13"/>
                <a:gd name="T9" fmla="*/ 4 h 14"/>
                <a:gd name="T10" fmla="*/ 13 w 13"/>
                <a:gd name="T11" fmla="*/ 14 h 14"/>
                <a:gd name="T12" fmla="*/ 7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24" name="Freeform 620"/>
            <p:cNvSpPr>
              <a:spLocks/>
            </p:cNvSpPr>
            <p:nvPr/>
          </p:nvSpPr>
          <p:spPr bwMode="auto">
            <a:xfrm>
              <a:off x="4406" y="3068"/>
              <a:ext cx="48" cy="38"/>
            </a:xfrm>
            <a:custGeom>
              <a:avLst/>
              <a:gdLst>
                <a:gd name="T0" fmla="*/ 1 w 48"/>
                <a:gd name="T1" fmla="*/ 38 h 38"/>
                <a:gd name="T2" fmla="*/ 0 w 48"/>
                <a:gd name="T3" fmla="*/ 30 h 38"/>
                <a:gd name="T4" fmla="*/ 2 w 48"/>
                <a:gd name="T5" fmla="*/ 24 h 38"/>
                <a:gd name="T6" fmla="*/ 1 w 48"/>
                <a:gd name="T7" fmla="*/ 15 h 38"/>
                <a:gd name="T8" fmla="*/ 3 w 48"/>
                <a:gd name="T9" fmla="*/ 10 h 38"/>
                <a:gd name="T10" fmla="*/ 1 w 48"/>
                <a:gd name="T11" fmla="*/ 1 h 38"/>
                <a:gd name="T12" fmla="*/ 14 w 48"/>
                <a:gd name="T13" fmla="*/ 0 h 38"/>
                <a:gd name="T14" fmla="*/ 27 w 48"/>
                <a:gd name="T15" fmla="*/ 1 h 38"/>
                <a:gd name="T16" fmla="*/ 37 w 48"/>
                <a:gd name="T17" fmla="*/ 1 h 38"/>
                <a:gd name="T18" fmla="*/ 48 w 48"/>
                <a:gd name="T19" fmla="*/ 1 h 38"/>
                <a:gd name="T20" fmla="*/ 47 w 48"/>
                <a:gd name="T21" fmla="*/ 9 h 38"/>
                <a:gd name="T22" fmla="*/ 48 w 48"/>
                <a:gd name="T23" fmla="*/ 15 h 38"/>
                <a:gd name="T24" fmla="*/ 47 w 48"/>
                <a:gd name="T25" fmla="*/ 20 h 38"/>
                <a:gd name="T26" fmla="*/ 48 w 48"/>
                <a:gd name="T27" fmla="*/ 29 h 38"/>
                <a:gd name="T28" fmla="*/ 47 w 48"/>
                <a:gd name="T29" fmla="*/ 38 h 38"/>
                <a:gd name="T30" fmla="*/ 1 w 48"/>
                <a:gd name="T31" fmla="*/ 38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1" y="38"/>
                  </a:moveTo>
                  <a:lnTo>
                    <a:pt x="0" y="30"/>
                  </a:lnTo>
                  <a:lnTo>
                    <a:pt x="2" y="24"/>
                  </a:lnTo>
                  <a:lnTo>
                    <a:pt x="1" y="15"/>
                  </a:lnTo>
                  <a:lnTo>
                    <a:pt x="3" y="10"/>
                  </a:lnTo>
                  <a:lnTo>
                    <a:pt x="1" y="1"/>
                  </a:lnTo>
                  <a:lnTo>
                    <a:pt x="14" y="0"/>
                  </a:lnTo>
                  <a:lnTo>
                    <a:pt x="27" y="1"/>
                  </a:lnTo>
                  <a:lnTo>
                    <a:pt x="37" y="1"/>
                  </a:lnTo>
                  <a:lnTo>
                    <a:pt x="48" y="1"/>
                  </a:lnTo>
                  <a:lnTo>
                    <a:pt x="47" y="9"/>
                  </a:lnTo>
                  <a:lnTo>
                    <a:pt x="48" y="15"/>
                  </a:lnTo>
                  <a:lnTo>
                    <a:pt x="47" y="20"/>
                  </a:lnTo>
                  <a:lnTo>
                    <a:pt x="48" y="29"/>
                  </a:lnTo>
                  <a:lnTo>
                    <a:pt x="47" y="38"/>
                  </a:lnTo>
                  <a:lnTo>
                    <a:pt x="1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25" name="Freeform 621"/>
            <p:cNvSpPr>
              <a:spLocks/>
            </p:cNvSpPr>
            <p:nvPr/>
          </p:nvSpPr>
          <p:spPr bwMode="auto">
            <a:xfrm>
              <a:off x="4415" y="3074"/>
              <a:ext cx="13" cy="12"/>
            </a:xfrm>
            <a:custGeom>
              <a:avLst/>
              <a:gdLst>
                <a:gd name="T0" fmla="*/ 0 w 13"/>
                <a:gd name="T1" fmla="*/ 3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3 h 12"/>
                <a:gd name="T10" fmla="*/ 13 w 13"/>
                <a:gd name="T11" fmla="*/ 12 h 12"/>
                <a:gd name="T12" fmla="*/ 7 w 13"/>
                <a:gd name="T13" fmla="*/ 12 h 12"/>
                <a:gd name="T14" fmla="*/ 0 w 13"/>
                <a:gd name="T15" fmla="*/ 12 h 12"/>
                <a:gd name="T16" fmla="*/ 0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26" name="Freeform 622"/>
            <p:cNvSpPr>
              <a:spLocks/>
            </p:cNvSpPr>
            <p:nvPr/>
          </p:nvSpPr>
          <p:spPr bwMode="auto">
            <a:xfrm>
              <a:off x="4433" y="3074"/>
              <a:ext cx="14" cy="12"/>
            </a:xfrm>
            <a:custGeom>
              <a:avLst/>
              <a:gdLst>
                <a:gd name="T0" fmla="*/ 0 w 14"/>
                <a:gd name="T1" fmla="*/ 3 h 12"/>
                <a:gd name="T2" fmla="*/ 0 w 14"/>
                <a:gd name="T3" fmla="*/ 0 h 12"/>
                <a:gd name="T4" fmla="*/ 7 w 14"/>
                <a:gd name="T5" fmla="*/ 0 h 12"/>
                <a:gd name="T6" fmla="*/ 14 w 14"/>
                <a:gd name="T7" fmla="*/ 0 h 12"/>
                <a:gd name="T8" fmla="*/ 12 w 14"/>
                <a:gd name="T9" fmla="*/ 3 h 12"/>
                <a:gd name="T10" fmla="*/ 14 w 14"/>
                <a:gd name="T11" fmla="*/ 12 h 12"/>
                <a:gd name="T12" fmla="*/ 8 w 14"/>
                <a:gd name="T13" fmla="*/ 12 h 12"/>
                <a:gd name="T14" fmla="*/ 0 w 14"/>
                <a:gd name="T15" fmla="*/ 12 h 12"/>
                <a:gd name="T16" fmla="*/ 0 w 14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3"/>
                  </a:lnTo>
                  <a:lnTo>
                    <a:pt x="14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27" name="Freeform 623"/>
            <p:cNvSpPr>
              <a:spLocks/>
            </p:cNvSpPr>
            <p:nvPr/>
          </p:nvSpPr>
          <p:spPr bwMode="auto">
            <a:xfrm>
              <a:off x="4433" y="3088"/>
              <a:ext cx="14" cy="14"/>
            </a:xfrm>
            <a:custGeom>
              <a:avLst/>
              <a:gdLst>
                <a:gd name="T0" fmla="*/ 0 w 14"/>
                <a:gd name="T1" fmla="*/ 4 h 14"/>
                <a:gd name="T2" fmla="*/ 0 w 14"/>
                <a:gd name="T3" fmla="*/ 0 h 14"/>
                <a:gd name="T4" fmla="*/ 7 w 14"/>
                <a:gd name="T5" fmla="*/ 0 h 14"/>
                <a:gd name="T6" fmla="*/ 14 w 14"/>
                <a:gd name="T7" fmla="*/ 0 h 14"/>
                <a:gd name="T8" fmla="*/ 12 w 14"/>
                <a:gd name="T9" fmla="*/ 4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4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28" name="Freeform 624"/>
            <p:cNvSpPr>
              <a:spLocks/>
            </p:cNvSpPr>
            <p:nvPr/>
          </p:nvSpPr>
          <p:spPr bwMode="auto">
            <a:xfrm>
              <a:off x="4415" y="3088"/>
              <a:ext cx="12" cy="14"/>
            </a:xfrm>
            <a:custGeom>
              <a:avLst/>
              <a:gdLst>
                <a:gd name="T0" fmla="*/ 0 w 12"/>
                <a:gd name="T1" fmla="*/ 4 h 14"/>
                <a:gd name="T2" fmla="*/ 0 w 12"/>
                <a:gd name="T3" fmla="*/ 0 h 14"/>
                <a:gd name="T4" fmla="*/ 7 w 12"/>
                <a:gd name="T5" fmla="*/ 1 h 14"/>
                <a:gd name="T6" fmla="*/ 12 w 12"/>
                <a:gd name="T7" fmla="*/ 1 h 14"/>
                <a:gd name="T8" fmla="*/ 12 w 12"/>
                <a:gd name="T9" fmla="*/ 4 h 14"/>
                <a:gd name="T10" fmla="*/ 12 w 12"/>
                <a:gd name="T11" fmla="*/ 14 h 14"/>
                <a:gd name="T12" fmla="*/ 7 w 12"/>
                <a:gd name="T13" fmla="*/ 14 h 14"/>
                <a:gd name="T14" fmla="*/ 0 w 12"/>
                <a:gd name="T15" fmla="*/ 14 h 14"/>
                <a:gd name="T16" fmla="*/ 0 w 12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4"/>
                <a:gd name="T29" fmla="*/ 12 w 12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4">
                  <a:moveTo>
                    <a:pt x="0" y="4"/>
                  </a:moveTo>
                  <a:lnTo>
                    <a:pt x="0" y="0"/>
                  </a:lnTo>
                  <a:lnTo>
                    <a:pt x="7" y="1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2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29" name="Freeform 625"/>
            <p:cNvSpPr>
              <a:spLocks/>
            </p:cNvSpPr>
            <p:nvPr/>
          </p:nvSpPr>
          <p:spPr bwMode="auto">
            <a:xfrm>
              <a:off x="4474" y="3069"/>
              <a:ext cx="48" cy="38"/>
            </a:xfrm>
            <a:custGeom>
              <a:avLst/>
              <a:gdLst>
                <a:gd name="T0" fmla="*/ 0 w 48"/>
                <a:gd name="T1" fmla="*/ 37 h 38"/>
                <a:gd name="T2" fmla="*/ 0 w 48"/>
                <a:gd name="T3" fmla="*/ 29 h 38"/>
                <a:gd name="T4" fmla="*/ 1 w 48"/>
                <a:gd name="T5" fmla="*/ 23 h 38"/>
                <a:gd name="T6" fmla="*/ 0 w 48"/>
                <a:gd name="T7" fmla="*/ 15 h 38"/>
                <a:gd name="T8" fmla="*/ 1 w 48"/>
                <a:gd name="T9" fmla="*/ 9 h 38"/>
                <a:gd name="T10" fmla="*/ 0 w 48"/>
                <a:gd name="T11" fmla="*/ 0 h 38"/>
                <a:gd name="T12" fmla="*/ 14 w 48"/>
                <a:gd name="T13" fmla="*/ 0 h 38"/>
                <a:gd name="T14" fmla="*/ 27 w 48"/>
                <a:gd name="T15" fmla="*/ 0 h 38"/>
                <a:gd name="T16" fmla="*/ 37 w 48"/>
                <a:gd name="T17" fmla="*/ 0 h 38"/>
                <a:gd name="T18" fmla="*/ 47 w 48"/>
                <a:gd name="T19" fmla="*/ 0 h 38"/>
                <a:gd name="T20" fmla="*/ 46 w 48"/>
                <a:gd name="T21" fmla="*/ 9 h 38"/>
                <a:gd name="T22" fmla="*/ 47 w 48"/>
                <a:gd name="T23" fmla="*/ 15 h 38"/>
                <a:gd name="T24" fmla="*/ 46 w 48"/>
                <a:gd name="T25" fmla="*/ 20 h 38"/>
                <a:gd name="T26" fmla="*/ 48 w 48"/>
                <a:gd name="T27" fmla="*/ 28 h 38"/>
                <a:gd name="T28" fmla="*/ 46 w 48"/>
                <a:gd name="T29" fmla="*/ 38 h 38"/>
                <a:gd name="T30" fmla="*/ 0 w 48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7" y="0"/>
                  </a:lnTo>
                  <a:lnTo>
                    <a:pt x="46" y="9"/>
                  </a:lnTo>
                  <a:lnTo>
                    <a:pt x="47" y="15"/>
                  </a:lnTo>
                  <a:lnTo>
                    <a:pt x="46" y="20"/>
                  </a:lnTo>
                  <a:lnTo>
                    <a:pt x="48" y="28"/>
                  </a:lnTo>
                  <a:lnTo>
                    <a:pt x="46" y="38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30" name="Freeform 626"/>
            <p:cNvSpPr>
              <a:spLocks/>
            </p:cNvSpPr>
            <p:nvPr/>
          </p:nvSpPr>
          <p:spPr bwMode="auto">
            <a:xfrm>
              <a:off x="4482" y="3074"/>
              <a:ext cx="13" cy="13"/>
            </a:xfrm>
            <a:custGeom>
              <a:avLst/>
              <a:gdLst>
                <a:gd name="T0" fmla="*/ 1 w 13"/>
                <a:gd name="T1" fmla="*/ 4 h 13"/>
                <a:gd name="T2" fmla="*/ 1 w 13"/>
                <a:gd name="T3" fmla="*/ 0 h 13"/>
                <a:gd name="T4" fmla="*/ 8 w 13"/>
                <a:gd name="T5" fmla="*/ 0 h 13"/>
                <a:gd name="T6" fmla="*/ 13 w 13"/>
                <a:gd name="T7" fmla="*/ 0 h 13"/>
                <a:gd name="T8" fmla="*/ 13 w 13"/>
                <a:gd name="T9" fmla="*/ 3 h 13"/>
                <a:gd name="T10" fmla="*/ 13 w 13"/>
                <a:gd name="T11" fmla="*/ 12 h 13"/>
                <a:gd name="T12" fmla="*/ 8 w 13"/>
                <a:gd name="T13" fmla="*/ 12 h 13"/>
                <a:gd name="T14" fmla="*/ 0 w 13"/>
                <a:gd name="T15" fmla="*/ 13 h 13"/>
                <a:gd name="T16" fmla="*/ 1 w 13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1" y="4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3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31" name="Freeform 627"/>
            <p:cNvSpPr>
              <a:spLocks/>
            </p:cNvSpPr>
            <p:nvPr/>
          </p:nvSpPr>
          <p:spPr bwMode="auto">
            <a:xfrm>
              <a:off x="4501" y="3074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32" name="Freeform 628"/>
            <p:cNvSpPr>
              <a:spLocks/>
            </p:cNvSpPr>
            <p:nvPr/>
          </p:nvSpPr>
          <p:spPr bwMode="auto">
            <a:xfrm>
              <a:off x="4501" y="3089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33" name="Freeform 629"/>
            <p:cNvSpPr>
              <a:spLocks/>
            </p:cNvSpPr>
            <p:nvPr/>
          </p:nvSpPr>
          <p:spPr bwMode="auto">
            <a:xfrm>
              <a:off x="4482" y="3089"/>
              <a:ext cx="13" cy="13"/>
            </a:xfrm>
            <a:custGeom>
              <a:avLst/>
              <a:gdLst>
                <a:gd name="T0" fmla="*/ 0 w 13"/>
                <a:gd name="T1" fmla="*/ 4 h 13"/>
                <a:gd name="T2" fmla="*/ 0 w 13"/>
                <a:gd name="T3" fmla="*/ 0 h 13"/>
                <a:gd name="T4" fmla="*/ 7 w 13"/>
                <a:gd name="T5" fmla="*/ 1 h 13"/>
                <a:gd name="T6" fmla="*/ 13 w 13"/>
                <a:gd name="T7" fmla="*/ 1 h 13"/>
                <a:gd name="T8" fmla="*/ 13 w 13"/>
                <a:gd name="T9" fmla="*/ 4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4"/>
                  </a:moveTo>
                  <a:lnTo>
                    <a:pt x="0" y="0"/>
                  </a:lnTo>
                  <a:lnTo>
                    <a:pt x="7" y="1"/>
                  </a:lnTo>
                  <a:lnTo>
                    <a:pt x="13" y="1"/>
                  </a:lnTo>
                  <a:lnTo>
                    <a:pt x="13" y="4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34" name="Freeform 630"/>
            <p:cNvSpPr>
              <a:spLocks/>
            </p:cNvSpPr>
            <p:nvPr/>
          </p:nvSpPr>
          <p:spPr bwMode="auto">
            <a:xfrm>
              <a:off x="4543" y="3070"/>
              <a:ext cx="47" cy="37"/>
            </a:xfrm>
            <a:custGeom>
              <a:avLst/>
              <a:gdLst>
                <a:gd name="T0" fmla="*/ 0 w 47"/>
                <a:gd name="T1" fmla="*/ 36 h 37"/>
                <a:gd name="T2" fmla="*/ 0 w 47"/>
                <a:gd name="T3" fmla="*/ 28 h 37"/>
                <a:gd name="T4" fmla="*/ 1 w 47"/>
                <a:gd name="T5" fmla="*/ 23 h 37"/>
                <a:gd name="T6" fmla="*/ 0 w 47"/>
                <a:gd name="T7" fmla="*/ 14 h 37"/>
                <a:gd name="T8" fmla="*/ 1 w 47"/>
                <a:gd name="T9" fmla="*/ 8 h 37"/>
                <a:gd name="T10" fmla="*/ 0 w 47"/>
                <a:gd name="T11" fmla="*/ 0 h 37"/>
                <a:gd name="T12" fmla="*/ 14 w 47"/>
                <a:gd name="T13" fmla="*/ 0 h 37"/>
                <a:gd name="T14" fmla="*/ 26 w 47"/>
                <a:gd name="T15" fmla="*/ 0 h 37"/>
                <a:gd name="T16" fmla="*/ 36 w 47"/>
                <a:gd name="T17" fmla="*/ 0 h 37"/>
                <a:gd name="T18" fmla="*/ 47 w 47"/>
                <a:gd name="T19" fmla="*/ 0 h 37"/>
                <a:gd name="T20" fmla="*/ 45 w 47"/>
                <a:gd name="T21" fmla="*/ 8 h 37"/>
                <a:gd name="T22" fmla="*/ 47 w 47"/>
                <a:gd name="T23" fmla="*/ 14 h 37"/>
                <a:gd name="T24" fmla="*/ 45 w 47"/>
                <a:gd name="T25" fmla="*/ 19 h 37"/>
                <a:gd name="T26" fmla="*/ 47 w 47"/>
                <a:gd name="T27" fmla="*/ 27 h 37"/>
                <a:gd name="T28" fmla="*/ 46 w 47"/>
                <a:gd name="T29" fmla="*/ 37 h 37"/>
                <a:gd name="T30" fmla="*/ 0 w 47"/>
                <a:gd name="T31" fmla="*/ 36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37"/>
                <a:gd name="T50" fmla="*/ 47 w 47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37">
                  <a:moveTo>
                    <a:pt x="0" y="36"/>
                  </a:moveTo>
                  <a:lnTo>
                    <a:pt x="0" y="28"/>
                  </a:lnTo>
                  <a:lnTo>
                    <a:pt x="1" y="23"/>
                  </a:lnTo>
                  <a:lnTo>
                    <a:pt x="0" y="14"/>
                  </a:lnTo>
                  <a:lnTo>
                    <a:pt x="1" y="8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7" y="0"/>
                  </a:lnTo>
                  <a:lnTo>
                    <a:pt x="45" y="8"/>
                  </a:lnTo>
                  <a:lnTo>
                    <a:pt x="47" y="14"/>
                  </a:lnTo>
                  <a:lnTo>
                    <a:pt x="45" y="19"/>
                  </a:lnTo>
                  <a:lnTo>
                    <a:pt x="47" y="27"/>
                  </a:lnTo>
                  <a:lnTo>
                    <a:pt x="46" y="37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35" name="Freeform 631"/>
            <p:cNvSpPr>
              <a:spLocks/>
            </p:cNvSpPr>
            <p:nvPr/>
          </p:nvSpPr>
          <p:spPr bwMode="auto">
            <a:xfrm>
              <a:off x="4551" y="3075"/>
              <a:ext cx="13" cy="12"/>
            </a:xfrm>
            <a:custGeom>
              <a:avLst/>
              <a:gdLst>
                <a:gd name="T0" fmla="*/ 0 w 13"/>
                <a:gd name="T1" fmla="*/ 3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3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0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36" name="Freeform 632"/>
            <p:cNvSpPr>
              <a:spLocks/>
            </p:cNvSpPr>
            <p:nvPr/>
          </p:nvSpPr>
          <p:spPr bwMode="auto">
            <a:xfrm>
              <a:off x="4570" y="3075"/>
              <a:ext cx="12" cy="12"/>
            </a:xfrm>
            <a:custGeom>
              <a:avLst/>
              <a:gdLst>
                <a:gd name="T0" fmla="*/ 0 w 12"/>
                <a:gd name="T1" fmla="*/ 3 h 12"/>
                <a:gd name="T2" fmla="*/ 0 w 12"/>
                <a:gd name="T3" fmla="*/ 0 h 12"/>
                <a:gd name="T4" fmla="*/ 6 w 12"/>
                <a:gd name="T5" fmla="*/ 0 h 12"/>
                <a:gd name="T6" fmla="*/ 12 w 12"/>
                <a:gd name="T7" fmla="*/ 0 h 12"/>
                <a:gd name="T8" fmla="*/ 12 w 12"/>
                <a:gd name="T9" fmla="*/ 3 h 12"/>
                <a:gd name="T10" fmla="*/ 12 w 12"/>
                <a:gd name="T11" fmla="*/ 11 h 12"/>
                <a:gd name="T12" fmla="*/ 7 w 12"/>
                <a:gd name="T13" fmla="*/ 11 h 12"/>
                <a:gd name="T14" fmla="*/ 0 w 12"/>
                <a:gd name="T15" fmla="*/ 12 h 12"/>
                <a:gd name="T16" fmla="*/ 0 w 12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1"/>
                  </a:lnTo>
                  <a:lnTo>
                    <a:pt x="7" y="11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37" name="Freeform 633"/>
            <p:cNvSpPr>
              <a:spLocks/>
            </p:cNvSpPr>
            <p:nvPr/>
          </p:nvSpPr>
          <p:spPr bwMode="auto">
            <a:xfrm>
              <a:off x="4570" y="3090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38" name="Freeform 634"/>
            <p:cNvSpPr>
              <a:spLocks/>
            </p:cNvSpPr>
            <p:nvPr/>
          </p:nvSpPr>
          <p:spPr bwMode="auto">
            <a:xfrm>
              <a:off x="4551" y="3090"/>
              <a:ext cx="13" cy="13"/>
            </a:xfrm>
            <a:custGeom>
              <a:avLst/>
              <a:gdLst>
                <a:gd name="T0" fmla="*/ 0 w 13"/>
                <a:gd name="T1" fmla="*/ 3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0 h 13"/>
                <a:gd name="T8" fmla="*/ 12 w 13"/>
                <a:gd name="T9" fmla="*/ 3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2" y="3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39" name="Freeform 635"/>
            <p:cNvSpPr>
              <a:spLocks/>
            </p:cNvSpPr>
            <p:nvPr/>
          </p:nvSpPr>
          <p:spPr bwMode="auto">
            <a:xfrm>
              <a:off x="4340" y="3116"/>
              <a:ext cx="48" cy="37"/>
            </a:xfrm>
            <a:custGeom>
              <a:avLst/>
              <a:gdLst>
                <a:gd name="T0" fmla="*/ 1 w 48"/>
                <a:gd name="T1" fmla="*/ 36 h 37"/>
                <a:gd name="T2" fmla="*/ 0 w 48"/>
                <a:gd name="T3" fmla="*/ 27 h 37"/>
                <a:gd name="T4" fmla="*/ 2 w 48"/>
                <a:gd name="T5" fmla="*/ 22 h 37"/>
                <a:gd name="T6" fmla="*/ 1 w 48"/>
                <a:gd name="T7" fmla="*/ 14 h 37"/>
                <a:gd name="T8" fmla="*/ 2 w 48"/>
                <a:gd name="T9" fmla="*/ 8 h 37"/>
                <a:gd name="T10" fmla="*/ 1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8 w 48"/>
                <a:gd name="T19" fmla="*/ 0 h 37"/>
                <a:gd name="T20" fmla="*/ 46 w 48"/>
                <a:gd name="T21" fmla="*/ 8 h 37"/>
                <a:gd name="T22" fmla="*/ 48 w 48"/>
                <a:gd name="T23" fmla="*/ 14 h 37"/>
                <a:gd name="T24" fmla="*/ 46 w 48"/>
                <a:gd name="T25" fmla="*/ 19 h 37"/>
                <a:gd name="T26" fmla="*/ 48 w 48"/>
                <a:gd name="T27" fmla="*/ 27 h 37"/>
                <a:gd name="T28" fmla="*/ 47 w 48"/>
                <a:gd name="T29" fmla="*/ 37 h 37"/>
                <a:gd name="T30" fmla="*/ 1 w 48"/>
                <a:gd name="T31" fmla="*/ 36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1" y="36"/>
                  </a:moveTo>
                  <a:lnTo>
                    <a:pt x="0" y="27"/>
                  </a:lnTo>
                  <a:lnTo>
                    <a:pt x="2" y="22"/>
                  </a:lnTo>
                  <a:lnTo>
                    <a:pt x="1" y="14"/>
                  </a:lnTo>
                  <a:lnTo>
                    <a:pt x="2" y="8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46" y="8"/>
                  </a:lnTo>
                  <a:lnTo>
                    <a:pt x="48" y="14"/>
                  </a:lnTo>
                  <a:lnTo>
                    <a:pt x="46" y="19"/>
                  </a:lnTo>
                  <a:lnTo>
                    <a:pt x="48" y="27"/>
                  </a:lnTo>
                  <a:lnTo>
                    <a:pt x="47" y="37"/>
                  </a:lnTo>
                  <a:lnTo>
                    <a:pt x="1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40" name="Freeform 636"/>
            <p:cNvSpPr>
              <a:spLocks/>
            </p:cNvSpPr>
            <p:nvPr/>
          </p:nvSpPr>
          <p:spPr bwMode="auto">
            <a:xfrm>
              <a:off x="4349" y="3119"/>
              <a:ext cx="14" cy="14"/>
            </a:xfrm>
            <a:custGeom>
              <a:avLst/>
              <a:gdLst>
                <a:gd name="T0" fmla="*/ 0 w 14"/>
                <a:gd name="T1" fmla="*/ 5 h 14"/>
                <a:gd name="T2" fmla="*/ 0 w 14"/>
                <a:gd name="T3" fmla="*/ 0 h 14"/>
                <a:gd name="T4" fmla="*/ 7 w 14"/>
                <a:gd name="T5" fmla="*/ 0 h 14"/>
                <a:gd name="T6" fmla="*/ 14 w 14"/>
                <a:gd name="T7" fmla="*/ 0 h 14"/>
                <a:gd name="T8" fmla="*/ 14 w 14"/>
                <a:gd name="T9" fmla="*/ 5 h 14"/>
                <a:gd name="T10" fmla="*/ 14 w 14"/>
                <a:gd name="T11" fmla="*/ 14 h 14"/>
                <a:gd name="T12" fmla="*/ 7 w 14"/>
                <a:gd name="T13" fmla="*/ 14 h 14"/>
                <a:gd name="T14" fmla="*/ 0 w 14"/>
                <a:gd name="T15" fmla="*/ 14 h 14"/>
                <a:gd name="T16" fmla="*/ 0 w 14"/>
                <a:gd name="T17" fmla="*/ 5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5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5"/>
                  </a:lnTo>
                  <a:lnTo>
                    <a:pt x="14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41" name="Freeform 637"/>
            <p:cNvSpPr>
              <a:spLocks/>
            </p:cNvSpPr>
            <p:nvPr/>
          </p:nvSpPr>
          <p:spPr bwMode="auto">
            <a:xfrm>
              <a:off x="4367" y="3119"/>
              <a:ext cx="14" cy="14"/>
            </a:xfrm>
            <a:custGeom>
              <a:avLst/>
              <a:gdLst>
                <a:gd name="T0" fmla="*/ 0 w 14"/>
                <a:gd name="T1" fmla="*/ 5 h 14"/>
                <a:gd name="T2" fmla="*/ 0 w 14"/>
                <a:gd name="T3" fmla="*/ 0 h 14"/>
                <a:gd name="T4" fmla="*/ 6 w 14"/>
                <a:gd name="T5" fmla="*/ 2 h 14"/>
                <a:gd name="T6" fmla="*/ 14 w 14"/>
                <a:gd name="T7" fmla="*/ 2 h 14"/>
                <a:gd name="T8" fmla="*/ 13 w 14"/>
                <a:gd name="T9" fmla="*/ 5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5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5"/>
                  </a:moveTo>
                  <a:lnTo>
                    <a:pt x="0" y="0"/>
                  </a:lnTo>
                  <a:lnTo>
                    <a:pt x="6" y="2"/>
                  </a:lnTo>
                  <a:lnTo>
                    <a:pt x="14" y="2"/>
                  </a:lnTo>
                  <a:lnTo>
                    <a:pt x="13" y="5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42" name="Freeform 638"/>
            <p:cNvSpPr>
              <a:spLocks/>
            </p:cNvSpPr>
            <p:nvPr/>
          </p:nvSpPr>
          <p:spPr bwMode="auto">
            <a:xfrm>
              <a:off x="4367" y="3135"/>
              <a:ext cx="14" cy="14"/>
            </a:xfrm>
            <a:custGeom>
              <a:avLst/>
              <a:gdLst>
                <a:gd name="T0" fmla="*/ 0 w 14"/>
                <a:gd name="T1" fmla="*/ 4 h 14"/>
                <a:gd name="T2" fmla="*/ 0 w 14"/>
                <a:gd name="T3" fmla="*/ 0 h 14"/>
                <a:gd name="T4" fmla="*/ 6 w 14"/>
                <a:gd name="T5" fmla="*/ 1 h 14"/>
                <a:gd name="T6" fmla="*/ 14 w 14"/>
                <a:gd name="T7" fmla="*/ 1 h 14"/>
                <a:gd name="T8" fmla="*/ 13 w 14"/>
                <a:gd name="T9" fmla="*/ 4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4"/>
                  </a:moveTo>
                  <a:lnTo>
                    <a:pt x="0" y="0"/>
                  </a:lnTo>
                  <a:lnTo>
                    <a:pt x="6" y="1"/>
                  </a:lnTo>
                  <a:lnTo>
                    <a:pt x="14" y="1"/>
                  </a:lnTo>
                  <a:lnTo>
                    <a:pt x="13" y="4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43" name="Freeform 639"/>
            <p:cNvSpPr>
              <a:spLocks/>
            </p:cNvSpPr>
            <p:nvPr/>
          </p:nvSpPr>
          <p:spPr bwMode="auto">
            <a:xfrm>
              <a:off x="4349" y="3136"/>
              <a:ext cx="13" cy="13"/>
            </a:xfrm>
            <a:custGeom>
              <a:avLst/>
              <a:gdLst>
                <a:gd name="T0" fmla="*/ 0 w 13"/>
                <a:gd name="T1" fmla="*/ 3 h 13"/>
                <a:gd name="T2" fmla="*/ 0 w 13"/>
                <a:gd name="T3" fmla="*/ 0 h 13"/>
                <a:gd name="T4" fmla="*/ 6 w 13"/>
                <a:gd name="T5" fmla="*/ 0 h 13"/>
                <a:gd name="T6" fmla="*/ 13 w 13"/>
                <a:gd name="T7" fmla="*/ 0 h 13"/>
                <a:gd name="T8" fmla="*/ 13 w 13"/>
                <a:gd name="T9" fmla="*/ 3 h 13"/>
                <a:gd name="T10" fmla="*/ 13 w 13"/>
                <a:gd name="T11" fmla="*/ 13 h 13"/>
                <a:gd name="T12" fmla="*/ 7 w 13"/>
                <a:gd name="T13" fmla="*/ 13 h 13"/>
                <a:gd name="T14" fmla="*/ 0 w 13"/>
                <a:gd name="T15" fmla="*/ 13 h 13"/>
                <a:gd name="T16" fmla="*/ 0 w 13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44" name="Freeform 640"/>
            <p:cNvSpPr>
              <a:spLocks/>
            </p:cNvSpPr>
            <p:nvPr/>
          </p:nvSpPr>
          <p:spPr bwMode="auto">
            <a:xfrm>
              <a:off x="4406" y="3117"/>
              <a:ext cx="48" cy="37"/>
            </a:xfrm>
            <a:custGeom>
              <a:avLst/>
              <a:gdLst>
                <a:gd name="T0" fmla="*/ 1 w 48"/>
                <a:gd name="T1" fmla="*/ 36 h 37"/>
                <a:gd name="T2" fmla="*/ 0 w 48"/>
                <a:gd name="T3" fmla="*/ 29 h 37"/>
                <a:gd name="T4" fmla="*/ 2 w 48"/>
                <a:gd name="T5" fmla="*/ 23 h 37"/>
                <a:gd name="T6" fmla="*/ 1 w 48"/>
                <a:gd name="T7" fmla="*/ 14 h 37"/>
                <a:gd name="T8" fmla="*/ 3 w 48"/>
                <a:gd name="T9" fmla="*/ 9 h 37"/>
                <a:gd name="T10" fmla="*/ 1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8 w 48"/>
                <a:gd name="T19" fmla="*/ 0 h 37"/>
                <a:gd name="T20" fmla="*/ 47 w 48"/>
                <a:gd name="T21" fmla="*/ 8 h 37"/>
                <a:gd name="T22" fmla="*/ 48 w 48"/>
                <a:gd name="T23" fmla="*/ 15 h 37"/>
                <a:gd name="T24" fmla="*/ 47 w 48"/>
                <a:gd name="T25" fmla="*/ 20 h 37"/>
                <a:gd name="T26" fmla="*/ 48 w 48"/>
                <a:gd name="T27" fmla="*/ 27 h 37"/>
                <a:gd name="T28" fmla="*/ 47 w 48"/>
                <a:gd name="T29" fmla="*/ 37 h 37"/>
                <a:gd name="T30" fmla="*/ 1 w 48"/>
                <a:gd name="T31" fmla="*/ 36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1" y="36"/>
                  </a:moveTo>
                  <a:lnTo>
                    <a:pt x="0" y="29"/>
                  </a:lnTo>
                  <a:lnTo>
                    <a:pt x="2" y="23"/>
                  </a:lnTo>
                  <a:lnTo>
                    <a:pt x="1" y="14"/>
                  </a:lnTo>
                  <a:lnTo>
                    <a:pt x="3" y="9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47" y="8"/>
                  </a:lnTo>
                  <a:lnTo>
                    <a:pt x="48" y="15"/>
                  </a:lnTo>
                  <a:lnTo>
                    <a:pt x="47" y="20"/>
                  </a:lnTo>
                  <a:lnTo>
                    <a:pt x="48" y="27"/>
                  </a:lnTo>
                  <a:lnTo>
                    <a:pt x="47" y="37"/>
                  </a:lnTo>
                  <a:lnTo>
                    <a:pt x="1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45" name="Freeform 641"/>
            <p:cNvSpPr>
              <a:spLocks/>
            </p:cNvSpPr>
            <p:nvPr/>
          </p:nvSpPr>
          <p:spPr bwMode="auto">
            <a:xfrm>
              <a:off x="4415" y="3122"/>
              <a:ext cx="13" cy="12"/>
            </a:xfrm>
            <a:custGeom>
              <a:avLst/>
              <a:gdLst>
                <a:gd name="T0" fmla="*/ 0 w 13"/>
                <a:gd name="T1" fmla="*/ 3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3 h 12"/>
                <a:gd name="T10" fmla="*/ 13 w 13"/>
                <a:gd name="T11" fmla="*/ 12 h 12"/>
                <a:gd name="T12" fmla="*/ 7 w 13"/>
                <a:gd name="T13" fmla="*/ 12 h 12"/>
                <a:gd name="T14" fmla="*/ 0 w 13"/>
                <a:gd name="T15" fmla="*/ 12 h 12"/>
                <a:gd name="T16" fmla="*/ 0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46" name="Freeform 642"/>
            <p:cNvSpPr>
              <a:spLocks/>
            </p:cNvSpPr>
            <p:nvPr/>
          </p:nvSpPr>
          <p:spPr bwMode="auto">
            <a:xfrm>
              <a:off x="4433" y="3122"/>
              <a:ext cx="14" cy="13"/>
            </a:xfrm>
            <a:custGeom>
              <a:avLst/>
              <a:gdLst>
                <a:gd name="T0" fmla="*/ 0 w 14"/>
                <a:gd name="T1" fmla="*/ 3 h 13"/>
                <a:gd name="T2" fmla="*/ 0 w 14"/>
                <a:gd name="T3" fmla="*/ 0 h 13"/>
                <a:gd name="T4" fmla="*/ 7 w 14"/>
                <a:gd name="T5" fmla="*/ 1 h 13"/>
                <a:gd name="T6" fmla="*/ 14 w 14"/>
                <a:gd name="T7" fmla="*/ 1 h 13"/>
                <a:gd name="T8" fmla="*/ 12 w 14"/>
                <a:gd name="T9" fmla="*/ 4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3"/>
                  </a:moveTo>
                  <a:lnTo>
                    <a:pt x="0" y="0"/>
                  </a:lnTo>
                  <a:lnTo>
                    <a:pt x="7" y="1"/>
                  </a:lnTo>
                  <a:lnTo>
                    <a:pt x="14" y="1"/>
                  </a:lnTo>
                  <a:lnTo>
                    <a:pt x="12" y="4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47" name="Freeform 643"/>
            <p:cNvSpPr>
              <a:spLocks/>
            </p:cNvSpPr>
            <p:nvPr/>
          </p:nvSpPr>
          <p:spPr bwMode="auto">
            <a:xfrm>
              <a:off x="4433" y="3137"/>
              <a:ext cx="14" cy="13"/>
            </a:xfrm>
            <a:custGeom>
              <a:avLst/>
              <a:gdLst>
                <a:gd name="T0" fmla="*/ 0 w 14"/>
                <a:gd name="T1" fmla="*/ 3 h 13"/>
                <a:gd name="T2" fmla="*/ 0 w 14"/>
                <a:gd name="T3" fmla="*/ 0 h 13"/>
                <a:gd name="T4" fmla="*/ 7 w 14"/>
                <a:gd name="T5" fmla="*/ 0 h 13"/>
                <a:gd name="T6" fmla="*/ 14 w 14"/>
                <a:gd name="T7" fmla="*/ 0 h 13"/>
                <a:gd name="T8" fmla="*/ 12 w 14"/>
                <a:gd name="T9" fmla="*/ 3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3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48" name="Freeform 644"/>
            <p:cNvSpPr>
              <a:spLocks/>
            </p:cNvSpPr>
            <p:nvPr/>
          </p:nvSpPr>
          <p:spPr bwMode="auto">
            <a:xfrm>
              <a:off x="4415" y="3137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7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49" name="Freeform 645"/>
            <p:cNvSpPr>
              <a:spLocks/>
            </p:cNvSpPr>
            <p:nvPr/>
          </p:nvSpPr>
          <p:spPr bwMode="auto">
            <a:xfrm>
              <a:off x="4474" y="3118"/>
              <a:ext cx="48" cy="38"/>
            </a:xfrm>
            <a:custGeom>
              <a:avLst/>
              <a:gdLst>
                <a:gd name="T0" fmla="*/ 0 w 48"/>
                <a:gd name="T1" fmla="*/ 37 h 38"/>
                <a:gd name="T2" fmla="*/ 0 w 48"/>
                <a:gd name="T3" fmla="*/ 29 h 38"/>
                <a:gd name="T4" fmla="*/ 1 w 48"/>
                <a:gd name="T5" fmla="*/ 23 h 38"/>
                <a:gd name="T6" fmla="*/ 0 w 48"/>
                <a:gd name="T7" fmla="*/ 14 h 38"/>
                <a:gd name="T8" fmla="*/ 1 w 48"/>
                <a:gd name="T9" fmla="*/ 9 h 38"/>
                <a:gd name="T10" fmla="*/ 0 w 48"/>
                <a:gd name="T11" fmla="*/ 0 h 38"/>
                <a:gd name="T12" fmla="*/ 14 w 48"/>
                <a:gd name="T13" fmla="*/ 0 h 38"/>
                <a:gd name="T14" fmla="*/ 27 w 48"/>
                <a:gd name="T15" fmla="*/ 0 h 38"/>
                <a:gd name="T16" fmla="*/ 37 w 48"/>
                <a:gd name="T17" fmla="*/ 0 h 38"/>
                <a:gd name="T18" fmla="*/ 47 w 48"/>
                <a:gd name="T19" fmla="*/ 0 h 38"/>
                <a:gd name="T20" fmla="*/ 46 w 48"/>
                <a:gd name="T21" fmla="*/ 8 h 38"/>
                <a:gd name="T22" fmla="*/ 47 w 48"/>
                <a:gd name="T23" fmla="*/ 15 h 38"/>
                <a:gd name="T24" fmla="*/ 46 w 48"/>
                <a:gd name="T25" fmla="*/ 20 h 38"/>
                <a:gd name="T26" fmla="*/ 48 w 48"/>
                <a:gd name="T27" fmla="*/ 28 h 38"/>
                <a:gd name="T28" fmla="*/ 46 w 48"/>
                <a:gd name="T29" fmla="*/ 38 h 38"/>
                <a:gd name="T30" fmla="*/ 0 w 48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4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7" y="0"/>
                  </a:lnTo>
                  <a:lnTo>
                    <a:pt x="46" y="8"/>
                  </a:lnTo>
                  <a:lnTo>
                    <a:pt x="47" y="15"/>
                  </a:lnTo>
                  <a:lnTo>
                    <a:pt x="46" y="20"/>
                  </a:lnTo>
                  <a:lnTo>
                    <a:pt x="48" y="28"/>
                  </a:lnTo>
                  <a:lnTo>
                    <a:pt x="46" y="38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50" name="Freeform 646"/>
            <p:cNvSpPr>
              <a:spLocks/>
            </p:cNvSpPr>
            <p:nvPr/>
          </p:nvSpPr>
          <p:spPr bwMode="auto">
            <a:xfrm>
              <a:off x="4482" y="3123"/>
              <a:ext cx="13" cy="12"/>
            </a:xfrm>
            <a:custGeom>
              <a:avLst/>
              <a:gdLst>
                <a:gd name="T0" fmla="*/ 1 w 13"/>
                <a:gd name="T1" fmla="*/ 3 h 12"/>
                <a:gd name="T2" fmla="*/ 1 w 13"/>
                <a:gd name="T3" fmla="*/ 0 h 12"/>
                <a:gd name="T4" fmla="*/ 8 w 13"/>
                <a:gd name="T5" fmla="*/ 0 h 12"/>
                <a:gd name="T6" fmla="*/ 13 w 13"/>
                <a:gd name="T7" fmla="*/ 0 h 12"/>
                <a:gd name="T8" fmla="*/ 13 w 13"/>
                <a:gd name="T9" fmla="*/ 3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1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1" y="3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51" name="Freeform 647"/>
            <p:cNvSpPr>
              <a:spLocks/>
            </p:cNvSpPr>
            <p:nvPr/>
          </p:nvSpPr>
          <p:spPr bwMode="auto">
            <a:xfrm>
              <a:off x="4501" y="3123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52" name="Freeform 648"/>
            <p:cNvSpPr>
              <a:spLocks/>
            </p:cNvSpPr>
            <p:nvPr/>
          </p:nvSpPr>
          <p:spPr bwMode="auto">
            <a:xfrm>
              <a:off x="4501" y="3138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1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53" name="Freeform 649"/>
            <p:cNvSpPr>
              <a:spLocks/>
            </p:cNvSpPr>
            <p:nvPr/>
          </p:nvSpPr>
          <p:spPr bwMode="auto">
            <a:xfrm>
              <a:off x="4482" y="3138"/>
              <a:ext cx="13" cy="13"/>
            </a:xfrm>
            <a:custGeom>
              <a:avLst/>
              <a:gdLst>
                <a:gd name="T0" fmla="*/ 0 w 13"/>
                <a:gd name="T1" fmla="*/ 3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0 h 13"/>
                <a:gd name="T8" fmla="*/ 13 w 13"/>
                <a:gd name="T9" fmla="*/ 3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54" name="Freeform 650"/>
            <p:cNvSpPr>
              <a:spLocks/>
            </p:cNvSpPr>
            <p:nvPr/>
          </p:nvSpPr>
          <p:spPr bwMode="auto">
            <a:xfrm>
              <a:off x="4543" y="3119"/>
              <a:ext cx="47" cy="38"/>
            </a:xfrm>
            <a:custGeom>
              <a:avLst/>
              <a:gdLst>
                <a:gd name="T0" fmla="*/ 0 w 47"/>
                <a:gd name="T1" fmla="*/ 37 h 38"/>
                <a:gd name="T2" fmla="*/ 0 w 47"/>
                <a:gd name="T3" fmla="*/ 29 h 38"/>
                <a:gd name="T4" fmla="*/ 1 w 47"/>
                <a:gd name="T5" fmla="*/ 23 h 38"/>
                <a:gd name="T6" fmla="*/ 0 w 47"/>
                <a:gd name="T7" fmla="*/ 15 h 38"/>
                <a:gd name="T8" fmla="*/ 1 w 47"/>
                <a:gd name="T9" fmla="*/ 9 h 38"/>
                <a:gd name="T10" fmla="*/ 0 w 47"/>
                <a:gd name="T11" fmla="*/ 0 h 38"/>
                <a:gd name="T12" fmla="*/ 14 w 47"/>
                <a:gd name="T13" fmla="*/ 0 h 38"/>
                <a:gd name="T14" fmla="*/ 26 w 47"/>
                <a:gd name="T15" fmla="*/ 2 h 38"/>
                <a:gd name="T16" fmla="*/ 36 w 47"/>
                <a:gd name="T17" fmla="*/ 2 h 38"/>
                <a:gd name="T18" fmla="*/ 47 w 47"/>
                <a:gd name="T19" fmla="*/ 2 h 38"/>
                <a:gd name="T20" fmla="*/ 45 w 47"/>
                <a:gd name="T21" fmla="*/ 9 h 38"/>
                <a:gd name="T22" fmla="*/ 47 w 47"/>
                <a:gd name="T23" fmla="*/ 15 h 38"/>
                <a:gd name="T24" fmla="*/ 45 w 47"/>
                <a:gd name="T25" fmla="*/ 20 h 38"/>
                <a:gd name="T26" fmla="*/ 47 w 47"/>
                <a:gd name="T27" fmla="*/ 28 h 38"/>
                <a:gd name="T28" fmla="*/ 46 w 47"/>
                <a:gd name="T29" fmla="*/ 38 h 38"/>
                <a:gd name="T30" fmla="*/ 0 w 47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38"/>
                <a:gd name="T50" fmla="*/ 47 w 47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38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2"/>
                  </a:lnTo>
                  <a:lnTo>
                    <a:pt x="36" y="2"/>
                  </a:lnTo>
                  <a:lnTo>
                    <a:pt x="47" y="2"/>
                  </a:lnTo>
                  <a:lnTo>
                    <a:pt x="45" y="9"/>
                  </a:lnTo>
                  <a:lnTo>
                    <a:pt x="47" y="15"/>
                  </a:lnTo>
                  <a:lnTo>
                    <a:pt x="45" y="20"/>
                  </a:lnTo>
                  <a:lnTo>
                    <a:pt x="47" y="28"/>
                  </a:lnTo>
                  <a:lnTo>
                    <a:pt x="46" y="38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55" name="Freeform 651"/>
            <p:cNvSpPr>
              <a:spLocks/>
            </p:cNvSpPr>
            <p:nvPr/>
          </p:nvSpPr>
          <p:spPr bwMode="auto">
            <a:xfrm>
              <a:off x="4551" y="3124"/>
              <a:ext cx="13" cy="13"/>
            </a:xfrm>
            <a:custGeom>
              <a:avLst/>
              <a:gdLst>
                <a:gd name="T0" fmla="*/ 0 w 13"/>
                <a:gd name="T1" fmla="*/ 4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0 h 13"/>
                <a:gd name="T8" fmla="*/ 13 w 13"/>
                <a:gd name="T9" fmla="*/ 4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56" name="Freeform 652"/>
            <p:cNvSpPr>
              <a:spLocks/>
            </p:cNvSpPr>
            <p:nvPr/>
          </p:nvSpPr>
          <p:spPr bwMode="auto">
            <a:xfrm>
              <a:off x="4570" y="3124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1 h 13"/>
                <a:gd name="T6" fmla="*/ 12 w 12"/>
                <a:gd name="T7" fmla="*/ 1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1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57" name="Freeform 653"/>
            <p:cNvSpPr>
              <a:spLocks/>
            </p:cNvSpPr>
            <p:nvPr/>
          </p:nvSpPr>
          <p:spPr bwMode="auto">
            <a:xfrm>
              <a:off x="4570" y="3140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58" name="Freeform 654"/>
            <p:cNvSpPr>
              <a:spLocks/>
            </p:cNvSpPr>
            <p:nvPr/>
          </p:nvSpPr>
          <p:spPr bwMode="auto">
            <a:xfrm>
              <a:off x="4551" y="3140"/>
              <a:ext cx="13" cy="13"/>
            </a:xfrm>
            <a:custGeom>
              <a:avLst/>
              <a:gdLst>
                <a:gd name="T0" fmla="*/ 0 w 13"/>
                <a:gd name="T1" fmla="*/ 3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0 h 13"/>
                <a:gd name="T8" fmla="*/ 12 w 13"/>
                <a:gd name="T9" fmla="*/ 3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2" y="3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59" name="Freeform 655"/>
            <p:cNvSpPr>
              <a:spLocks/>
            </p:cNvSpPr>
            <p:nvPr/>
          </p:nvSpPr>
          <p:spPr bwMode="auto">
            <a:xfrm>
              <a:off x="4340" y="3166"/>
              <a:ext cx="48" cy="38"/>
            </a:xfrm>
            <a:custGeom>
              <a:avLst/>
              <a:gdLst>
                <a:gd name="T0" fmla="*/ 1 w 48"/>
                <a:gd name="T1" fmla="*/ 37 h 38"/>
                <a:gd name="T2" fmla="*/ 0 w 48"/>
                <a:gd name="T3" fmla="*/ 28 h 38"/>
                <a:gd name="T4" fmla="*/ 2 w 48"/>
                <a:gd name="T5" fmla="*/ 23 h 38"/>
                <a:gd name="T6" fmla="*/ 1 w 48"/>
                <a:gd name="T7" fmla="*/ 15 h 38"/>
                <a:gd name="T8" fmla="*/ 2 w 48"/>
                <a:gd name="T9" fmla="*/ 9 h 38"/>
                <a:gd name="T10" fmla="*/ 1 w 48"/>
                <a:gd name="T11" fmla="*/ 0 h 38"/>
                <a:gd name="T12" fmla="*/ 14 w 48"/>
                <a:gd name="T13" fmla="*/ 0 h 38"/>
                <a:gd name="T14" fmla="*/ 27 w 48"/>
                <a:gd name="T15" fmla="*/ 1 h 38"/>
                <a:gd name="T16" fmla="*/ 37 w 48"/>
                <a:gd name="T17" fmla="*/ 1 h 38"/>
                <a:gd name="T18" fmla="*/ 48 w 48"/>
                <a:gd name="T19" fmla="*/ 1 h 38"/>
                <a:gd name="T20" fmla="*/ 46 w 48"/>
                <a:gd name="T21" fmla="*/ 9 h 38"/>
                <a:gd name="T22" fmla="*/ 48 w 48"/>
                <a:gd name="T23" fmla="*/ 16 h 38"/>
                <a:gd name="T24" fmla="*/ 46 w 48"/>
                <a:gd name="T25" fmla="*/ 20 h 38"/>
                <a:gd name="T26" fmla="*/ 48 w 48"/>
                <a:gd name="T27" fmla="*/ 28 h 38"/>
                <a:gd name="T28" fmla="*/ 47 w 48"/>
                <a:gd name="T29" fmla="*/ 38 h 38"/>
                <a:gd name="T30" fmla="*/ 1 w 48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1" y="37"/>
                  </a:moveTo>
                  <a:lnTo>
                    <a:pt x="0" y="28"/>
                  </a:lnTo>
                  <a:lnTo>
                    <a:pt x="2" y="23"/>
                  </a:lnTo>
                  <a:lnTo>
                    <a:pt x="1" y="15"/>
                  </a:lnTo>
                  <a:lnTo>
                    <a:pt x="2" y="9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1"/>
                  </a:lnTo>
                  <a:lnTo>
                    <a:pt x="37" y="1"/>
                  </a:lnTo>
                  <a:lnTo>
                    <a:pt x="48" y="1"/>
                  </a:lnTo>
                  <a:lnTo>
                    <a:pt x="46" y="9"/>
                  </a:lnTo>
                  <a:lnTo>
                    <a:pt x="48" y="16"/>
                  </a:lnTo>
                  <a:lnTo>
                    <a:pt x="46" y="20"/>
                  </a:lnTo>
                  <a:lnTo>
                    <a:pt x="48" y="28"/>
                  </a:lnTo>
                  <a:lnTo>
                    <a:pt x="47" y="38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60" name="Freeform 656"/>
            <p:cNvSpPr>
              <a:spLocks/>
            </p:cNvSpPr>
            <p:nvPr/>
          </p:nvSpPr>
          <p:spPr bwMode="auto">
            <a:xfrm>
              <a:off x="4349" y="3172"/>
              <a:ext cx="14" cy="12"/>
            </a:xfrm>
            <a:custGeom>
              <a:avLst/>
              <a:gdLst>
                <a:gd name="T0" fmla="*/ 0 w 14"/>
                <a:gd name="T1" fmla="*/ 3 h 12"/>
                <a:gd name="T2" fmla="*/ 0 w 14"/>
                <a:gd name="T3" fmla="*/ 0 h 12"/>
                <a:gd name="T4" fmla="*/ 7 w 14"/>
                <a:gd name="T5" fmla="*/ 0 h 12"/>
                <a:gd name="T6" fmla="*/ 14 w 14"/>
                <a:gd name="T7" fmla="*/ 0 h 12"/>
                <a:gd name="T8" fmla="*/ 14 w 14"/>
                <a:gd name="T9" fmla="*/ 3 h 12"/>
                <a:gd name="T10" fmla="*/ 14 w 14"/>
                <a:gd name="T11" fmla="*/ 12 h 12"/>
                <a:gd name="T12" fmla="*/ 7 w 14"/>
                <a:gd name="T13" fmla="*/ 12 h 12"/>
                <a:gd name="T14" fmla="*/ 0 w 14"/>
                <a:gd name="T15" fmla="*/ 12 h 12"/>
                <a:gd name="T16" fmla="*/ 0 w 14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3"/>
                  </a:lnTo>
                  <a:lnTo>
                    <a:pt x="14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61" name="Freeform 657"/>
            <p:cNvSpPr>
              <a:spLocks/>
            </p:cNvSpPr>
            <p:nvPr/>
          </p:nvSpPr>
          <p:spPr bwMode="auto">
            <a:xfrm>
              <a:off x="4367" y="3172"/>
              <a:ext cx="14" cy="12"/>
            </a:xfrm>
            <a:custGeom>
              <a:avLst/>
              <a:gdLst>
                <a:gd name="T0" fmla="*/ 0 w 14"/>
                <a:gd name="T1" fmla="*/ 3 h 12"/>
                <a:gd name="T2" fmla="*/ 0 w 14"/>
                <a:gd name="T3" fmla="*/ 0 h 12"/>
                <a:gd name="T4" fmla="*/ 6 w 14"/>
                <a:gd name="T5" fmla="*/ 0 h 12"/>
                <a:gd name="T6" fmla="*/ 14 w 14"/>
                <a:gd name="T7" fmla="*/ 0 h 12"/>
                <a:gd name="T8" fmla="*/ 13 w 14"/>
                <a:gd name="T9" fmla="*/ 3 h 12"/>
                <a:gd name="T10" fmla="*/ 14 w 14"/>
                <a:gd name="T11" fmla="*/ 12 h 12"/>
                <a:gd name="T12" fmla="*/ 8 w 14"/>
                <a:gd name="T13" fmla="*/ 12 h 12"/>
                <a:gd name="T14" fmla="*/ 0 w 14"/>
                <a:gd name="T15" fmla="*/ 12 h 12"/>
                <a:gd name="T16" fmla="*/ 0 w 14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3"/>
                  </a:lnTo>
                  <a:lnTo>
                    <a:pt x="14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62" name="Freeform 658"/>
            <p:cNvSpPr>
              <a:spLocks/>
            </p:cNvSpPr>
            <p:nvPr/>
          </p:nvSpPr>
          <p:spPr bwMode="auto">
            <a:xfrm>
              <a:off x="4367" y="3186"/>
              <a:ext cx="14" cy="14"/>
            </a:xfrm>
            <a:custGeom>
              <a:avLst/>
              <a:gdLst>
                <a:gd name="T0" fmla="*/ 0 w 14"/>
                <a:gd name="T1" fmla="*/ 4 h 14"/>
                <a:gd name="T2" fmla="*/ 0 w 14"/>
                <a:gd name="T3" fmla="*/ 0 h 14"/>
                <a:gd name="T4" fmla="*/ 6 w 14"/>
                <a:gd name="T5" fmla="*/ 0 h 14"/>
                <a:gd name="T6" fmla="*/ 14 w 14"/>
                <a:gd name="T7" fmla="*/ 0 h 14"/>
                <a:gd name="T8" fmla="*/ 13 w 14"/>
                <a:gd name="T9" fmla="*/ 4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4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63" name="Freeform 659"/>
            <p:cNvSpPr>
              <a:spLocks/>
            </p:cNvSpPr>
            <p:nvPr/>
          </p:nvSpPr>
          <p:spPr bwMode="auto">
            <a:xfrm>
              <a:off x="4349" y="3186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6 w 13"/>
                <a:gd name="T5" fmla="*/ 0 h 14"/>
                <a:gd name="T6" fmla="*/ 13 w 13"/>
                <a:gd name="T7" fmla="*/ 1 h 14"/>
                <a:gd name="T8" fmla="*/ 13 w 13"/>
                <a:gd name="T9" fmla="*/ 4 h 14"/>
                <a:gd name="T10" fmla="*/ 13 w 13"/>
                <a:gd name="T11" fmla="*/ 14 h 14"/>
                <a:gd name="T12" fmla="*/ 7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3" y="1"/>
                  </a:lnTo>
                  <a:lnTo>
                    <a:pt x="13" y="4"/>
                  </a:lnTo>
                  <a:lnTo>
                    <a:pt x="13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64" name="Freeform 660"/>
            <p:cNvSpPr>
              <a:spLocks/>
            </p:cNvSpPr>
            <p:nvPr/>
          </p:nvSpPr>
          <p:spPr bwMode="auto">
            <a:xfrm>
              <a:off x="4543" y="3171"/>
              <a:ext cx="47" cy="37"/>
            </a:xfrm>
            <a:custGeom>
              <a:avLst/>
              <a:gdLst>
                <a:gd name="T0" fmla="*/ 0 w 47"/>
                <a:gd name="T1" fmla="*/ 36 h 37"/>
                <a:gd name="T2" fmla="*/ 0 w 47"/>
                <a:gd name="T3" fmla="*/ 28 h 37"/>
                <a:gd name="T4" fmla="*/ 1 w 47"/>
                <a:gd name="T5" fmla="*/ 22 h 37"/>
                <a:gd name="T6" fmla="*/ 0 w 47"/>
                <a:gd name="T7" fmla="*/ 13 h 37"/>
                <a:gd name="T8" fmla="*/ 1 w 47"/>
                <a:gd name="T9" fmla="*/ 8 h 37"/>
                <a:gd name="T10" fmla="*/ 0 w 47"/>
                <a:gd name="T11" fmla="*/ 0 h 37"/>
                <a:gd name="T12" fmla="*/ 14 w 47"/>
                <a:gd name="T13" fmla="*/ 0 h 37"/>
                <a:gd name="T14" fmla="*/ 26 w 47"/>
                <a:gd name="T15" fmla="*/ 1 h 37"/>
                <a:gd name="T16" fmla="*/ 36 w 47"/>
                <a:gd name="T17" fmla="*/ 1 h 37"/>
                <a:gd name="T18" fmla="*/ 47 w 47"/>
                <a:gd name="T19" fmla="*/ 1 h 37"/>
                <a:gd name="T20" fmla="*/ 45 w 47"/>
                <a:gd name="T21" fmla="*/ 8 h 37"/>
                <a:gd name="T22" fmla="*/ 47 w 47"/>
                <a:gd name="T23" fmla="*/ 14 h 37"/>
                <a:gd name="T24" fmla="*/ 45 w 47"/>
                <a:gd name="T25" fmla="*/ 19 h 37"/>
                <a:gd name="T26" fmla="*/ 47 w 47"/>
                <a:gd name="T27" fmla="*/ 27 h 37"/>
                <a:gd name="T28" fmla="*/ 46 w 47"/>
                <a:gd name="T29" fmla="*/ 37 h 37"/>
                <a:gd name="T30" fmla="*/ 0 w 47"/>
                <a:gd name="T31" fmla="*/ 36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37"/>
                <a:gd name="T50" fmla="*/ 47 w 47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37">
                  <a:moveTo>
                    <a:pt x="0" y="36"/>
                  </a:moveTo>
                  <a:lnTo>
                    <a:pt x="0" y="28"/>
                  </a:lnTo>
                  <a:lnTo>
                    <a:pt x="1" y="22"/>
                  </a:lnTo>
                  <a:lnTo>
                    <a:pt x="0" y="13"/>
                  </a:lnTo>
                  <a:lnTo>
                    <a:pt x="1" y="8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1"/>
                  </a:lnTo>
                  <a:lnTo>
                    <a:pt x="36" y="1"/>
                  </a:lnTo>
                  <a:lnTo>
                    <a:pt x="47" y="1"/>
                  </a:lnTo>
                  <a:lnTo>
                    <a:pt x="45" y="8"/>
                  </a:lnTo>
                  <a:lnTo>
                    <a:pt x="47" y="14"/>
                  </a:lnTo>
                  <a:lnTo>
                    <a:pt x="45" y="19"/>
                  </a:lnTo>
                  <a:lnTo>
                    <a:pt x="47" y="27"/>
                  </a:lnTo>
                  <a:lnTo>
                    <a:pt x="46" y="37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65" name="Freeform 661"/>
            <p:cNvSpPr>
              <a:spLocks/>
            </p:cNvSpPr>
            <p:nvPr/>
          </p:nvSpPr>
          <p:spPr bwMode="auto">
            <a:xfrm>
              <a:off x="4551" y="3175"/>
              <a:ext cx="13" cy="12"/>
            </a:xfrm>
            <a:custGeom>
              <a:avLst/>
              <a:gdLst>
                <a:gd name="T0" fmla="*/ 0 w 13"/>
                <a:gd name="T1" fmla="*/ 3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4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0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66" name="Freeform 662"/>
            <p:cNvSpPr>
              <a:spLocks/>
            </p:cNvSpPr>
            <p:nvPr/>
          </p:nvSpPr>
          <p:spPr bwMode="auto">
            <a:xfrm>
              <a:off x="4570" y="3175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67" name="Freeform 663"/>
            <p:cNvSpPr>
              <a:spLocks/>
            </p:cNvSpPr>
            <p:nvPr/>
          </p:nvSpPr>
          <p:spPr bwMode="auto">
            <a:xfrm>
              <a:off x="4570" y="3190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1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68" name="Freeform 664"/>
            <p:cNvSpPr>
              <a:spLocks/>
            </p:cNvSpPr>
            <p:nvPr/>
          </p:nvSpPr>
          <p:spPr bwMode="auto">
            <a:xfrm>
              <a:off x="4551" y="3190"/>
              <a:ext cx="13" cy="13"/>
            </a:xfrm>
            <a:custGeom>
              <a:avLst/>
              <a:gdLst>
                <a:gd name="T0" fmla="*/ 0 w 13"/>
                <a:gd name="T1" fmla="*/ 4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1 h 13"/>
                <a:gd name="T8" fmla="*/ 12 w 13"/>
                <a:gd name="T9" fmla="*/ 4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12" y="4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69" name="Freeform 665"/>
            <p:cNvSpPr>
              <a:spLocks/>
            </p:cNvSpPr>
            <p:nvPr/>
          </p:nvSpPr>
          <p:spPr bwMode="auto">
            <a:xfrm>
              <a:off x="4403" y="3171"/>
              <a:ext cx="54" cy="55"/>
            </a:xfrm>
            <a:custGeom>
              <a:avLst/>
              <a:gdLst>
                <a:gd name="T0" fmla="*/ 1 w 54"/>
                <a:gd name="T1" fmla="*/ 45 h 55"/>
                <a:gd name="T2" fmla="*/ 0 w 54"/>
                <a:gd name="T3" fmla="*/ 35 h 55"/>
                <a:gd name="T4" fmla="*/ 2 w 54"/>
                <a:gd name="T5" fmla="*/ 28 h 55"/>
                <a:gd name="T6" fmla="*/ 1 w 54"/>
                <a:gd name="T7" fmla="*/ 18 h 55"/>
                <a:gd name="T8" fmla="*/ 3 w 54"/>
                <a:gd name="T9" fmla="*/ 8 h 55"/>
                <a:gd name="T10" fmla="*/ 2 w 54"/>
                <a:gd name="T11" fmla="*/ 0 h 55"/>
                <a:gd name="T12" fmla="*/ 16 w 54"/>
                <a:gd name="T13" fmla="*/ 0 h 55"/>
                <a:gd name="T14" fmla="*/ 30 w 54"/>
                <a:gd name="T15" fmla="*/ 1 h 55"/>
                <a:gd name="T16" fmla="*/ 41 w 54"/>
                <a:gd name="T17" fmla="*/ 1 h 55"/>
                <a:gd name="T18" fmla="*/ 52 w 54"/>
                <a:gd name="T19" fmla="*/ 1 h 55"/>
                <a:gd name="T20" fmla="*/ 51 w 54"/>
                <a:gd name="T21" fmla="*/ 8 h 55"/>
                <a:gd name="T22" fmla="*/ 53 w 54"/>
                <a:gd name="T23" fmla="*/ 15 h 55"/>
                <a:gd name="T24" fmla="*/ 52 w 54"/>
                <a:gd name="T25" fmla="*/ 25 h 55"/>
                <a:gd name="T26" fmla="*/ 54 w 54"/>
                <a:gd name="T27" fmla="*/ 35 h 55"/>
                <a:gd name="T28" fmla="*/ 52 w 54"/>
                <a:gd name="T29" fmla="*/ 43 h 55"/>
                <a:gd name="T30" fmla="*/ 52 w 54"/>
                <a:gd name="T31" fmla="*/ 51 h 55"/>
                <a:gd name="T32" fmla="*/ 53 w 54"/>
                <a:gd name="T33" fmla="*/ 55 h 55"/>
                <a:gd name="T34" fmla="*/ 33 w 54"/>
                <a:gd name="T35" fmla="*/ 54 h 55"/>
                <a:gd name="T36" fmla="*/ 16 w 54"/>
                <a:gd name="T37" fmla="*/ 54 h 55"/>
                <a:gd name="T38" fmla="*/ 0 w 54"/>
                <a:gd name="T39" fmla="*/ 54 h 55"/>
                <a:gd name="T40" fmla="*/ 1 w 54"/>
                <a:gd name="T41" fmla="*/ 45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4"/>
                <a:gd name="T64" fmla="*/ 0 h 55"/>
                <a:gd name="T65" fmla="*/ 54 w 54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4" h="55">
                  <a:moveTo>
                    <a:pt x="1" y="45"/>
                  </a:moveTo>
                  <a:lnTo>
                    <a:pt x="0" y="35"/>
                  </a:lnTo>
                  <a:lnTo>
                    <a:pt x="2" y="28"/>
                  </a:lnTo>
                  <a:lnTo>
                    <a:pt x="1" y="18"/>
                  </a:lnTo>
                  <a:lnTo>
                    <a:pt x="3" y="8"/>
                  </a:lnTo>
                  <a:lnTo>
                    <a:pt x="2" y="0"/>
                  </a:lnTo>
                  <a:lnTo>
                    <a:pt x="16" y="0"/>
                  </a:lnTo>
                  <a:lnTo>
                    <a:pt x="30" y="1"/>
                  </a:lnTo>
                  <a:lnTo>
                    <a:pt x="41" y="1"/>
                  </a:lnTo>
                  <a:lnTo>
                    <a:pt x="52" y="1"/>
                  </a:lnTo>
                  <a:lnTo>
                    <a:pt x="51" y="8"/>
                  </a:lnTo>
                  <a:lnTo>
                    <a:pt x="53" y="15"/>
                  </a:lnTo>
                  <a:lnTo>
                    <a:pt x="52" y="25"/>
                  </a:lnTo>
                  <a:lnTo>
                    <a:pt x="54" y="35"/>
                  </a:lnTo>
                  <a:lnTo>
                    <a:pt x="52" y="43"/>
                  </a:lnTo>
                  <a:lnTo>
                    <a:pt x="52" y="51"/>
                  </a:lnTo>
                  <a:lnTo>
                    <a:pt x="53" y="55"/>
                  </a:lnTo>
                  <a:lnTo>
                    <a:pt x="33" y="54"/>
                  </a:lnTo>
                  <a:lnTo>
                    <a:pt x="16" y="54"/>
                  </a:lnTo>
                  <a:lnTo>
                    <a:pt x="0" y="54"/>
                  </a:lnTo>
                  <a:lnTo>
                    <a:pt x="1" y="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70" name="Freeform 666"/>
            <p:cNvSpPr>
              <a:spLocks/>
            </p:cNvSpPr>
            <p:nvPr/>
          </p:nvSpPr>
          <p:spPr bwMode="auto">
            <a:xfrm>
              <a:off x="4462" y="3172"/>
              <a:ext cx="54" cy="55"/>
            </a:xfrm>
            <a:custGeom>
              <a:avLst/>
              <a:gdLst>
                <a:gd name="T0" fmla="*/ 1 w 54"/>
                <a:gd name="T1" fmla="*/ 46 h 55"/>
                <a:gd name="T2" fmla="*/ 0 w 54"/>
                <a:gd name="T3" fmla="*/ 36 h 55"/>
                <a:gd name="T4" fmla="*/ 3 w 54"/>
                <a:gd name="T5" fmla="*/ 29 h 55"/>
                <a:gd name="T6" fmla="*/ 1 w 54"/>
                <a:gd name="T7" fmla="*/ 18 h 55"/>
                <a:gd name="T8" fmla="*/ 3 w 54"/>
                <a:gd name="T9" fmla="*/ 8 h 55"/>
                <a:gd name="T10" fmla="*/ 1 w 54"/>
                <a:gd name="T11" fmla="*/ 0 h 55"/>
                <a:gd name="T12" fmla="*/ 16 w 54"/>
                <a:gd name="T13" fmla="*/ 0 h 55"/>
                <a:gd name="T14" fmla="*/ 29 w 54"/>
                <a:gd name="T15" fmla="*/ 1 h 55"/>
                <a:gd name="T16" fmla="*/ 42 w 54"/>
                <a:gd name="T17" fmla="*/ 2 h 55"/>
                <a:gd name="T18" fmla="*/ 52 w 54"/>
                <a:gd name="T19" fmla="*/ 2 h 55"/>
                <a:gd name="T20" fmla="*/ 51 w 54"/>
                <a:gd name="T21" fmla="*/ 9 h 55"/>
                <a:gd name="T22" fmla="*/ 52 w 54"/>
                <a:gd name="T23" fmla="*/ 16 h 55"/>
                <a:gd name="T24" fmla="*/ 51 w 54"/>
                <a:gd name="T25" fmla="*/ 26 h 55"/>
                <a:gd name="T26" fmla="*/ 54 w 54"/>
                <a:gd name="T27" fmla="*/ 36 h 55"/>
                <a:gd name="T28" fmla="*/ 51 w 54"/>
                <a:gd name="T29" fmla="*/ 44 h 55"/>
                <a:gd name="T30" fmla="*/ 51 w 54"/>
                <a:gd name="T31" fmla="*/ 51 h 55"/>
                <a:gd name="T32" fmla="*/ 52 w 54"/>
                <a:gd name="T33" fmla="*/ 55 h 55"/>
                <a:gd name="T34" fmla="*/ 33 w 54"/>
                <a:gd name="T35" fmla="*/ 55 h 55"/>
                <a:gd name="T36" fmla="*/ 16 w 54"/>
                <a:gd name="T37" fmla="*/ 55 h 55"/>
                <a:gd name="T38" fmla="*/ 0 w 54"/>
                <a:gd name="T39" fmla="*/ 55 h 55"/>
                <a:gd name="T40" fmla="*/ 1 w 54"/>
                <a:gd name="T41" fmla="*/ 46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4"/>
                <a:gd name="T64" fmla="*/ 0 h 55"/>
                <a:gd name="T65" fmla="*/ 54 w 54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4" h="55">
                  <a:moveTo>
                    <a:pt x="1" y="46"/>
                  </a:moveTo>
                  <a:lnTo>
                    <a:pt x="0" y="36"/>
                  </a:lnTo>
                  <a:lnTo>
                    <a:pt x="3" y="29"/>
                  </a:lnTo>
                  <a:lnTo>
                    <a:pt x="1" y="18"/>
                  </a:lnTo>
                  <a:lnTo>
                    <a:pt x="3" y="8"/>
                  </a:lnTo>
                  <a:lnTo>
                    <a:pt x="1" y="0"/>
                  </a:lnTo>
                  <a:lnTo>
                    <a:pt x="16" y="0"/>
                  </a:lnTo>
                  <a:lnTo>
                    <a:pt x="29" y="1"/>
                  </a:lnTo>
                  <a:lnTo>
                    <a:pt x="42" y="2"/>
                  </a:lnTo>
                  <a:lnTo>
                    <a:pt x="52" y="2"/>
                  </a:lnTo>
                  <a:lnTo>
                    <a:pt x="51" y="9"/>
                  </a:lnTo>
                  <a:lnTo>
                    <a:pt x="52" y="16"/>
                  </a:lnTo>
                  <a:lnTo>
                    <a:pt x="51" y="26"/>
                  </a:lnTo>
                  <a:lnTo>
                    <a:pt x="54" y="36"/>
                  </a:lnTo>
                  <a:lnTo>
                    <a:pt x="51" y="44"/>
                  </a:lnTo>
                  <a:lnTo>
                    <a:pt x="51" y="51"/>
                  </a:lnTo>
                  <a:lnTo>
                    <a:pt x="52" y="55"/>
                  </a:lnTo>
                  <a:lnTo>
                    <a:pt x="33" y="55"/>
                  </a:lnTo>
                  <a:lnTo>
                    <a:pt x="16" y="55"/>
                  </a:lnTo>
                  <a:lnTo>
                    <a:pt x="0" y="55"/>
                  </a:lnTo>
                  <a:lnTo>
                    <a:pt x="1" y="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71" name="Freeform 667"/>
            <p:cNvSpPr>
              <a:spLocks/>
            </p:cNvSpPr>
            <p:nvPr/>
          </p:nvSpPr>
          <p:spPr bwMode="auto">
            <a:xfrm>
              <a:off x="4474" y="3175"/>
              <a:ext cx="37" cy="25"/>
            </a:xfrm>
            <a:custGeom>
              <a:avLst/>
              <a:gdLst>
                <a:gd name="T0" fmla="*/ 35 w 37"/>
                <a:gd name="T1" fmla="*/ 0 h 25"/>
                <a:gd name="T2" fmla="*/ 0 w 37"/>
                <a:gd name="T3" fmla="*/ 1 h 25"/>
                <a:gd name="T4" fmla="*/ 29 w 37"/>
                <a:gd name="T5" fmla="*/ 3 h 25"/>
                <a:gd name="T6" fmla="*/ 31 w 37"/>
                <a:gd name="T7" fmla="*/ 6 h 25"/>
                <a:gd name="T8" fmla="*/ 34 w 37"/>
                <a:gd name="T9" fmla="*/ 15 h 25"/>
                <a:gd name="T10" fmla="*/ 35 w 37"/>
                <a:gd name="T11" fmla="*/ 25 h 25"/>
                <a:gd name="T12" fmla="*/ 37 w 37"/>
                <a:gd name="T13" fmla="*/ 13 h 25"/>
                <a:gd name="T14" fmla="*/ 35 w 37"/>
                <a:gd name="T15" fmla="*/ 6 h 25"/>
                <a:gd name="T16" fmla="*/ 35 w 37"/>
                <a:gd name="T17" fmla="*/ 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7"/>
                <a:gd name="T28" fmla="*/ 0 h 25"/>
                <a:gd name="T29" fmla="*/ 37 w 37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7" h="25">
                  <a:moveTo>
                    <a:pt x="35" y="0"/>
                  </a:moveTo>
                  <a:lnTo>
                    <a:pt x="0" y="1"/>
                  </a:lnTo>
                  <a:lnTo>
                    <a:pt x="29" y="3"/>
                  </a:lnTo>
                  <a:lnTo>
                    <a:pt x="31" y="6"/>
                  </a:lnTo>
                  <a:lnTo>
                    <a:pt x="34" y="15"/>
                  </a:lnTo>
                  <a:lnTo>
                    <a:pt x="35" y="25"/>
                  </a:lnTo>
                  <a:lnTo>
                    <a:pt x="37" y="13"/>
                  </a:lnTo>
                  <a:lnTo>
                    <a:pt x="35" y="6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72" name="Freeform 668"/>
            <p:cNvSpPr>
              <a:spLocks/>
            </p:cNvSpPr>
            <p:nvPr/>
          </p:nvSpPr>
          <p:spPr bwMode="auto">
            <a:xfrm>
              <a:off x="4469" y="3213"/>
              <a:ext cx="15" cy="11"/>
            </a:xfrm>
            <a:custGeom>
              <a:avLst/>
              <a:gdLst>
                <a:gd name="T0" fmla="*/ 15 w 15"/>
                <a:gd name="T1" fmla="*/ 10 h 11"/>
                <a:gd name="T2" fmla="*/ 1 w 15"/>
                <a:gd name="T3" fmla="*/ 11 h 11"/>
                <a:gd name="T4" fmla="*/ 0 w 15"/>
                <a:gd name="T5" fmla="*/ 0 h 11"/>
                <a:gd name="T6" fmla="*/ 3 w 15"/>
                <a:gd name="T7" fmla="*/ 9 h 11"/>
                <a:gd name="T8" fmla="*/ 15 w 15"/>
                <a:gd name="T9" fmla="*/ 1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11"/>
                <a:gd name="T17" fmla="*/ 15 w 15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11">
                  <a:moveTo>
                    <a:pt x="15" y="10"/>
                  </a:moveTo>
                  <a:lnTo>
                    <a:pt x="1" y="11"/>
                  </a:lnTo>
                  <a:lnTo>
                    <a:pt x="0" y="0"/>
                  </a:lnTo>
                  <a:lnTo>
                    <a:pt x="3" y="9"/>
                  </a:lnTo>
                  <a:lnTo>
                    <a:pt x="15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73" name="Freeform 669"/>
            <p:cNvSpPr>
              <a:spLocks/>
            </p:cNvSpPr>
            <p:nvPr/>
          </p:nvSpPr>
          <p:spPr bwMode="auto">
            <a:xfrm>
              <a:off x="4469" y="3200"/>
              <a:ext cx="8" cy="5"/>
            </a:xfrm>
            <a:custGeom>
              <a:avLst/>
              <a:gdLst>
                <a:gd name="T0" fmla="*/ 6 w 8"/>
                <a:gd name="T1" fmla="*/ 0 h 5"/>
                <a:gd name="T2" fmla="*/ 8 w 8"/>
                <a:gd name="T3" fmla="*/ 3 h 5"/>
                <a:gd name="T4" fmla="*/ 2 w 8"/>
                <a:gd name="T5" fmla="*/ 5 h 5"/>
                <a:gd name="T6" fmla="*/ 0 w 8"/>
                <a:gd name="T7" fmla="*/ 2 h 5"/>
                <a:gd name="T8" fmla="*/ 3 w 8"/>
                <a:gd name="T9" fmla="*/ 0 h 5"/>
                <a:gd name="T10" fmla="*/ 6 w 8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"/>
                <a:gd name="T19" fmla="*/ 0 h 5"/>
                <a:gd name="T20" fmla="*/ 8 w 8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" h="5">
                  <a:moveTo>
                    <a:pt x="6" y="0"/>
                  </a:moveTo>
                  <a:lnTo>
                    <a:pt x="8" y="3"/>
                  </a:lnTo>
                  <a:lnTo>
                    <a:pt x="2" y="5"/>
                  </a:lnTo>
                  <a:lnTo>
                    <a:pt x="0" y="2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74" name="Freeform 670"/>
            <p:cNvSpPr>
              <a:spLocks/>
            </p:cNvSpPr>
            <p:nvPr/>
          </p:nvSpPr>
          <p:spPr bwMode="auto">
            <a:xfrm>
              <a:off x="4307" y="2981"/>
              <a:ext cx="317" cy="26"/>
            </a:xfrm>
            <a:custGeom>
              <a:avLst/>
              <a:gdLst>
                <a:gd name="T0" fmla="*/ 0 w 317"/>
                <a:gd name="T1" fmla="*/ 13 h 26"/>
                <a:gd name="T2" fmla="*/ 24 w 317"/>
                <a:gd name="T3" fmla="*/ 11 h 26"/>
                <a:gd name="T4" fmla="*/ 52 w 317"/>
                <a:gd name="T5" fmla="*/ 10 h 26"/>
                <a:gd name="T6" fmla="*/ 96 w 317"/>
                <a:gd name="T7" fmla="*/ 9 h 26"/>
                <a:gd name="T8" fmla="*/ 147 w 317"/>
                <a:gd name="T9" fmla="*/ 7 h 26"/>
                <a:gd name="T10" fmla="*/ 178 w 317"/>
                <a:gd name="T11" fmla="*/ 6 h 26"/>
                <a:gd name="T12" fmla="*/ 212 w 317"/>
                <a:gd name="T13" fmla="*/ 5 h 26"/>
                <a:gd name="T14" fmla="*/ 247 w 317"/>
                <a:gd name="T15" fmla="*/ 3 h 26"/>
                <a:gd name="T16" fmla="*/ 278 w 317"/>
                <a:gd name="T17" fmla="*/ 2 h 26"/>
                <a:gd name="T18" fmla="*/ 300 w 317"/>
                <a:gd name="T19" fmla="*/ 1 h 26"/>
                <a:gd name="T20" fmla="*/ 317 w 317"/>
                <a:gd name="T21" fmla="*/ 0 h 26"/>
                <a:gd name="T22" fmla="*/ 317 w 317"/>
                <a:gd name="T23" fmla="*/ 7 h 26"/>
                <a:gd name="T24" fmla="*/ 316 w 317"/>
                <a:gd name="T25" fmla="*/ 13 h 26"/>
                <a:gd name="T26" fmla="*/ 315 w 317"/>
                <a:gd name="T27" fmla="*/ 18 h 26"/>
                <a:gd name="T28" fmla="*/ 286 w 317"/>
                <a:gd name="T29" fmla="*/ 19 h 26"/>
                <a:gd name="T30" fmla="*/ 263 w 317"/>
                <a:gd name="T31" fmla="*/ 19 h 26"/>
                <a:gd name="T32" fmla="*/ 235 w 317"/>
                <a:gd name="T33" fmla="*/ 21 h 26"/>
                <a:gd name="T34" fmla="*/ 196 w 317"/>
                <a:gd name="T35" fmla="*/ 21 h 26"/>
                <a:gd name="T36" fmla="*/ 165 w 317"/>
                <a:gd name="T37" fmla="*/ 23 h 26"/>
                <a:gd name="T38" fmla="*/ 129 w 317"/>
                <a:gd name="T39" fmla="*/ 23 h 26"/>
                <a:gd name="T40" fmla="*/ 99 w 317"/>
                <a:gd name="T41" fmla="*/ 25 h 26"/>
                <a:gd name="T42" fmla="*/ 72 w 317"/>
                <a:gd name="T43" fmla="*/ 25 h 26"/>
                <a:gd name="T44" fmla="*/ 42 w 317"/>
                <a:gd name="T45" fmla="*/ 25 h 26"/>
                <a:gd name="T46" fmla="*/ 20 w 317"/>
                <a:gd name="T47" fmla="*/ 26 h 26"/>
                <a:gd name="T48" fmla="*/ 1 w 317"/>
                <a:gd name="T49" fmla="*/ 25 h 26"/>
                <a:gd name="T50" fmla="*/ 0 w 317"/>
                <a:gd name="T51" fmla="*/ 13 h 2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17"/>
                <a:gd name="T79" fmla="*/ 0 h 26"/>
                <a:gd name="T80" fmla="*/ 317 w 317"/>
                <a:gd name="T81" fmla="*/ 26 h 2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17" h="26">
                  <a:moveTo>
                    <a:pt x="0" y="13"/>
                  </a:moveTo>
                  <a:lnTo>
                    <a:pt x="24" y="11"/>
                  </a:lnTo>
                  <a:lnTo>
                    <a:pt x="52" y="10"/>
                  </a:lnTo>
                  <a:lnTo>
                    <a:pt x="96" y="9"/>
                  </a:lnTo>
                  <a:lnTo>
                    <a:pt x="147" y="7"/>
                  </a:lnTo>
                  <a:lnTo>
                    <a:pt x="178" y="6"/>
                  </a:lnTo>
                  <a:lnTo>
                    <a:pt x="212" y="5"/>
                  </a:lnTo>
                  <a:lnTo>
                    <a:pt x="247" y="3"/>
                  </a:lnTo>
                  <a:lnTo>
                    <a:pt x="278" y="2"/>
                  </a:lnTo>
                  <a:lnTo>
                    <a:pt x="300" y="1"/>
                  </a:lnTo>
                  <a:lnTo>
                    <a:pt x="317" y="0"/>
                  </a:lnTo>
                  <a:lnTo>
                    <a:pt x="317" y="7"/>
                  </a:lnTo>
                  <a:lnTo>
                    <a:pt x="316" y="13"/>
                  </a:lnTo>
                  <a:lnTo>
                    <a:pt x="315" y="18"/>
                  </a:lnTo>
                  <a:lnTo>
                    <a:pt x="286" y="19"/>
                  </a:lnTo>
                  <a:lnTo>
                    <a:pt x="263" y="19"/>
                  </a:lnTo>
                  <a:lnTo>
                    <a:pt x="235" y="21"/>
                  </a:lnTo>
                  <a:lnTo>
                    <a:pt x="196" y="21"/>
                  </a:lnTo>
                  <a:lnTo>
                    <a:pt x="165" y="23"/>
                  </a:lnTo>
                  <a:lnTo>
                    <a:pt x="129" y="23"/>
                  </a:lnTo>
                  <a:lnTo>
                    <a:pt x="99" y="25"/>
                  </a:lnTo>
                  <a:lnTo>
                    <a:pt x="72" y="25"/>
                  </a:lnTo>
                  <a:lnTo>
                    <a:pt x="42" y="25"/>
                  </a:lnTo>
                  <a:lnTo>
                    <a:pt x="20" y="26"/>
                  </a:lnTo>
                  <a:lnTo>
                    <a:pt x="1" y="25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75" name="Freeform 671"/>
            <p:cNvSpPr>
              <a:spLocks/>
            </p:cNvSpPr>
            <p:nvPr/>
          </p:nvSpPr>
          <p:spPr bwMode="auto">
            <a:xfrm>
              <a:off x="4630" y="2982"/>
              <a:ext cx="68" cy="32"/>
            </a:xfrm>
            <a:custGeom>
              <a:avLst/>
              <a:gdLst>
                <a:gd name="T0" fmla="*/ 2 w 68"/>
                <a:gd name="T1" fmla="*/ 0 h 32"/>
                <a:gd name="T2" fmla="*/ 15 w 68"/>
                <a:gd name="T3" fmla="*/ 3 h 32"/>
                <a:gd name="T4" fmla="*/ 28 w 68"/>
                <a:gd name="T5" fmla="*/ 7 h 32"/>
                <a:gd name="T6" fmla="*/ 42 w 68"/>
                <a:gd name="T7" fmla="*/ 11 h 32"/>
                <a:gd name="T8" fmla="*/ 54 w 68"/>
                <a:gd name="T9" fmla="*/ 18 h 32"/>
                <a:gd name="T10" fmla="*/ 68 w 68"/>
                <a:gd name="T11" fmla="*/ 23 h 32"/>
                <a:gd name="T12" fmla="*/ 67 w 68"/>
                <a:gd name="T13" fmla="*/ 32 h 32"/>
                <a:gd name="T14" fmla="*/ 52 w 68"/>
                <a:gd name="T15" fmla="*/ 28 h 32"/>
                <a:gd name="T16" fmla="*/ 33 w 68"/>
                <a:gd name="T17" fmla="*/ 22 h 32"/>
                <a:gd name="T18" fmla="*/ 19 w 68"/>
                <a:gd name="T19" fmla="*/ 19 h 32"/>
                <a:gd name="T20" fmla="*/ 6 w 68"/>
                <a:gd name="T21" fmla="*/ 17 h 32"/>
                <a:gd name="T22" fmla="*/ 0 w 68"/>
                <a:gd name="T23" fmla="*/ 16 h 32"/>
                <a:gd name="T24" fmla="*/ 2 w 68"/>
                <a:gd name="T25" fmla="*/ 6 h 32"/>
                <a:gd name="T26" fmla="*/ 2 w 68"/>
                <a:gd name="T27" fmla="*/ 0 h 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8"/>
                <a:gd name="T43" fmla="*/ 0 h 32"/>
                <a:gd name="T44" fmla="*/ 68 w 68"/>
                <a:gd name="T45" fmla="*/ 32 h 3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8" h="32">
                  <a:moveTo>
                    <a:pt x="2" y="0"/>
                  </a:moveTo>
                  <a:lnTo>
                    <a:pt x="15" y="3"/>
                  </a:lnTo>
                  <a:lnTo>
                    <a:pt x="28" y="7"/>
                  </a:lnTo>
                  <a:lnTo>
                    <a:pt x="42" y="11"/>
                  </a:lnTo>
                  <a:lnTo>
                    <a:pt x="54" y="18"/>
                  </a:lnTo>
                  <a:lnTo>
                    <a:pt x="68" y="23"/>
                  </a:lnTo>
                  <a:lnTo>
                    <a:pt x="67" y="32"/>
                  </a:lnTo>
                  <a:lnTo>
                    <a:pt x="52" y="28"/>
                  </a:lnTo>
                  <a:lnTo>
                    <a:pt x="33" y="22"/>
                  </a:lnTo>
                  <a:lnTo>
                    <a:pt x="19" y="19"/>
                  </a:lnTo>
                  <a:lnTo>
                    <a:pt x="6" y="17"/>
                  </a:lnTo>
                  <a:lnTo>
                    <a:pt x="0" y="16"/>
                  </a:lnTo>
                  <a:lnTo>
                    <a:pt x="2" y="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76" name="Freeform 672"/>
            <p:cNvSpPr>
              <a:spLocks/>
            </p:cNvSpPr>
            <p:nvPr/>
          </p:nvSpPr>
          <p:spPr bwMode="auto">
            <a:xfrm>
              <a:off x="4302" y="3011"/>
              <a:ext cx="10" cy="20"/>
            </a:xfrm>
            <a:custGeom>
              <a:avLst/>
              <a:gdLst>
                <a:gd name="T0" fmla="*/ 8 w 10"/>
                <a:gd name="T1" fmla="*/ 1 h 20"/>
                <a:gd name="T2" fmla="*/ 0 w 10"/>
                <a:gd name="T3" fmla="*/ 0 h 20"/>
                <a:gd name="T4" fmla="*/ 4 w 10"/>
                <a:gd name="T5" fmla="*/ 3 h 20"/>
                <a:gd name="T6" fmla="*/ 10 w 10"/>
                <a:gd name="T7" fmla="*/ 20 h 20"/>
                <a:gd name="T8" fmla="*/ 8 w 10"/>
                <a:gd name="T9" fmla="*/ 1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20"/>
                <a:gd name="T17" fmla="*/ 10 w 10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20">
                  <a:moveTo>
                    <a:pt x="8" y="1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10" y="20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77" name="Freeform 673"/>
            <p:cNvSpPr>
              <a:spLocks/>
            </p:cNvSpPr>
            <p:nvPr/>
          </p:nvSpPr>
          <p:spPr bwMode="auto">
            <a:xfrm>
              <a:off x="4702" y="3009"/>
              <a:ext cx="11" cy="41"/>
            </a:xfrm>
            <a:custGeom>
              <a:avLst/>
              <a:gdLst>
                <a:gd name="T0" fmla="*/ 0 w 11"/>
                <a:gd name="T1" fmla="*/ 14 h 41"/>
                <a:gd name="T2" fmla="*/ 6 w 11"/>
                <a:gd name="T3" fmla="*/ 11 h 41"/>
                <a:gd name="T4" fmla="*/ 8 w 11"/>
                <a:gd name="T5" fmla="*/ 0 h 41"/>
                <a:gd name="T6" fmla="*/ 11 w 11"/>
                <a:gd name="T7" fmla="*/ 14 h 41"/>
                <a:gd name="T8" fmla="*/ 5 w 11"/>
                <a:gd name="T9" fmla="*/ 16 h 41"/>
                <a:gd name="T10" fmla="*/ 1 w 11"/>
                <a:gd name="T11" fmla="*/ 41 h 41"/>
                <a:gd name="T12" fmla="*/ 0 w 11"/>
                <a:gd name="T13" fmla="*/ 14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"/>
                <a:gd name="T22" fmla="*/ 0 h 41"/>
                <a:gd name="T23" fmla="*/ 11 w 11"/>
                <a:gd name="T24" fmla="*/ 41 h 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" h="41">
                  <a:moveTo>
                    <a:pt x="0" y="14"/>
                  </a:moveTo>
                  <a:lnTo>
                    <a:pt x="6" y="11"/>
                  </a:lnTo>
                  <a:lnTo>
                    <a:pt x="8" y="0"/>
                  </a:lnTo>
                  <a:lnTo>
                    <a:pt x="11" y="14"/>
                  </a:lnTo>
                  <a:lnTo>
                    <a:pt x="5" y="16"/>
                  </a:lnTo>
                  <a:lnTo>
                    <a:pt x="1" y="41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78" name="Freeform 674"/>
            <p:cNvSpPr>
              <a:spLocks/>
            </p:cNvSpPr>
            <p:nvPr/>
          </p:nvSpPr>
          <p:spPr bwMode="auto">
            <a:xfrm>
              <a:off x="4578" y="2969"/>
              <a:ext cx="94" cy="16"/>
            </a:xfrm>
            <a:custGeom>
              <a:avLst/>
              <a:gdLst>
                <a:gd name="T0" fmla="*/ 94 w 94"/>
                <a:gd name="T1" fmla="*/ 16 h 16"/>
                <a:gd name="T2" fmla="*/ 51 w 94"/>
                <a:gd name="T3" fmla="*/ 4 h 16"/>
                <a:gd name="T4" fmla="*/ 43 w 94"/>
                <a:gd name="T5" fmla="*/ 5 h 16"/>
                <a:gd name="T6" fmla="*/ 0 w 94"/>
                <a:gd name="T7" fmla="*/ 6 h 16"/>
                <a:gd name="T8" fmla="*/ 51 w 94"/>
                <a:gd name="T9" fmla="*/ 0 h 16"/>
                <a:gd name="T10" fmla="*/ 94 w 94"/>
                <a:gd name="T11" fmla="*/ 16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4"/>
                <a:gd name="T19" fmla="*/ 0 h 16"/>
                <a:gd name="T20" fmla="*/ 94 w 94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4" h="16">
                  <a:moveTo>
                    <a:pt x="94" y="16"/>
                  </a:moveTo>
                  <a:lnTo>
                    <a:pt x="51" y="4"/>
                  </a:lnTo>
                  <a:lnTo>
                    <a:pt x="43" y="5"/>
                  </a:lnTo>
                  <a:lnTo>
                    <a:pt x="0" y="6"/>
                  </a:lnTo>
                  <a:lnTo>
                    <a:pt x="51" y="0"/>
                  </a:lnTo>
                  <a:lnTo>
                    <a:pt x="94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79" name="Freeform 675"/>
            <p:cNvSpPr>
              <a:spLocks/>
            </p:cNvSpPr>
            <p:nvPr/>
          </p:nvSpPr>
          <p:spPr bwMode="auto">
            <a:xfrm>
              <a:off x="4418" y="2975"/>
              <a:ext cx="73" cy="7"/>
            </a:xfrm>
            <a:custGeom>
              <a:avLst/>
              <a:gdLst>
                <a:gd name="T0" fmla="*/ 73 w 73"/>
                <a:gd name="T1" fmla="*/ 0 h 7"/>
                <a:gd name="T2" fmla="*/ 73 w 73"/>
                <a:gd name="T3" fmla="*/ 4 h 7"/>
                <a:gd name="T4" fmla="*/ 0 w 73"/>
                <a:gd name="T5" fmla="*/ 7 h 7"/>
                <a:gd name="T6" fmla="*/ 73 w 73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7"/>
                <a:gd name="T14" fmla="*/ 73 w 73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7">
                  <a:moveTo>
                    <a:pt x="73" y="0"/>
                  </a:moveTo>
                  <a:lnTo>
                    <a:pt x="73" y="4"/>
                  </a:lnTo>
                  <a:lnTo>
                    <a:pt x="0" y="7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80" name="Freeform 676"/>
            <p:cNvSpPr>
              <a:spLocks/>
            </p:cNvSpPr>
            <p:nvPr/>
          </p:nvSpPr>
          <p:spPr bwMode="auto">
            <a:xfrm>
              <a:off x="4497" y="2948"/>
              <a:ext cx="59" cy="8"/>
            </a:xfrm>
            <a:custGeom>
              <a:avLst/>
              <a:gdLst>
                <a:gd name="T0" fmla="*/ 59 w 59"/>
                <a:gd name="T1" fmla="*/ 8 h 8"/>
                <a:gd name="T2" fmla="*/ 36 w 59"/>
                <a:gd name="T3" fmla="*/ 4 h 8"/>
                <a:gd name="T4" fmla="*/ 0 w 59"/>
                <a:gd name="T5" fmla="*/ 8 h 8"/>
                <a:gd name="T6" fmla="*/ 36 w 59"/>
                <a:gd name="T7" fmla="*/ 0 h 8"/>
                <a:gd name="T8" fmla="*/ 59 w 59"/>
                <a:gd name="T9" fmla="*/ 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8"/>
                <a:gd name="T17" fmla="*/ 59 w 59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8">
                  <a:moveTo>
                    <a:pt x="59" y="8"/>
                  </a:moveTo>
                  <a:lnTo>
                    <a:pt x="36" y="4"/>
                  </a:lnTo>
                  <a:lnTo>
                    <a:pt x="0" y="8"/>
                  </a:lnTo>
                  <a:lnTo>
                    <a:pt x="36" y="0"/>
                  </a:lnTo>
                  <a:lnTo>
                    <a:pt x="5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81" name="Freeform 677"/>
            <p:cNvSpPr>
              <a:spLocks/>
            </p:cNvSpPr>
            <p:nvPr/>
          </p:nvSpPr>
          <p:spPr bwMode="auto">
            <a:xfrm>
              <a:off x="4295" y="2985"/>
              <a:ext cx="22" cy="15"/>
            </a:xfrm>
            <a:custGeom>
              <a:avLst/>
              <a:gdLst>
                <a:gd name="T0" fmla="*/ 22 w 22"/>
                <a:gd name="T1" fmla="*/ 1 h 15"/>
                <a:gd name="T2" fmla="*/ 4 w 22"/>
                <a:gd name="T3" fmla="*/ 3 h 15"/>
                <a:gd name="T4" fmla="*/ 4 w 22"/>
                <a:gd name="T5" fmla="*/ 15 h 15"/>
                <a:gd name="T6" fmla="*/ 0 w 22"/>
                <a:gd name="T7" fmla="*/ 0 h 15"/>
                <a:gd name="T8" fmla="*/ 22 w 22"/>
                <a:gd name="T9" fmla="*/ 1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15"/>
                <a:gd name="T17" fmla="*/ 22 w 22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15">
                  <a:moveTo>
                    <a:pt x="22" y="1"/>
                  </a:moveTo>
                  <a:lnTo>
                    <a:pt x="4" y="3"/>
                  </a:lnTo>
                  <a:lnTo>
                    <a:pt x="4" y="15"/>
                  </a:lnTo>
                  <a:lnTo>
                    <a:pt x="0" y="0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82" name="Freeform 678"/>
            <p:cNvSpPr>
              <a:spLocks/>
            </p:cNvSpPr>
            <p:nvPr/>
          </p:nvSpPr>
          <p:spPr bwMode="auto">
            <a:xfrm>
              <a:off x="4410" y="3174"/>
              <a:ext cx="38" cy="24"/>
            </a:xfrm>
            <a:custGeom>
              <a:avLst/>
              <a:gdLst>
                <a:gd name="T0" fmla="*/ 1 w 38"/>
                <a:gd name="T1" fmla="*/ 0 h 24"/>
                <a:gd name="T2" fmla="*/ 38 w 38"/>
                <a:gd name="T3" fmla="*/ 0 h 24"/>
                <a:gd name="T4" fmla="*/ 8 w 38"/>
                <a:gd name="T5" fmla="*/ 2 h 24"/>
                <a:gd name="T6" fmla="*/ 5 w 38"/>
                <a:gd name="T7" fmla="*/ 6 h 24"/>
                <a:gd name="T8" fmla="*/ 3 w 38"/>
                <a:gd name="T9" fmla="*/ 14 h 24"/>
                <a:gd name="T10" fmla="*/ 1 w 38"/>
                <a:gd name="T11" fmla="*/ 24 h 24"/>
                <a:gd name="T12" fmla="*/ 0 w 38"/>
                <a:gd name="T13" fmla="*/ 13 h 24"/>
                <a:gd name="T14" fmla="*/ 1 w 38"/>
                <a:gd name="T15" fmla="*/ 5 h 24"/>
                <a:gd name="T16" fmla="*/ 1 w 38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8"/>
                <a:gd name="T28" fmla="*/ 0 h 24"/>
                <a:gd name="T29" fmla="*/ 38 w 3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8" h="24">
                  <a:moveTo>
                    <a:pt x="1" y="0"/>
                  </a:moveTo>
                  <a:lnTo>
                    <a:pt x="38" y="0"/>
                  </a:lnTo>
                  <a:lnTo>
                    <a:pt x="8" y="2"/>
                  </a:lnTo>
                  <a:lnTo>
                    <a:pt x="5" y="6"/>
                  </a:lnTo>
                  <a:lnTo>
                    <a:pt x="3" y="14"/>
                  </a:lnTo>
                  <a:lnTo>
                    <a:pt x="1" y="24"/>
                  </a:lnTo>
                  <a:lnTo>
                    <a:pt x="0" y="13"/>
                  </a:lnTo>
                  <a:lnTo>
                    <a:pt x="1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83" name="Freeform 679"/>
            <p:cNvSpPr>
              <a:spLocks/>
            </p:cNvSpPr>
            <p:nvPr/>
          </p:nvSpPr>
          <p:spPr bwMode="auto">
            <a:xfrm>
              <a:off x="4437" y="3211"/>
              <a:ext cx="15" cy="12"/>
            </a:xfrm>
            <a:custGeom>
              <a:avLst/>
              <a:gdLst>
                <a:gd name="T0" fmla="*/ 0 w 15"/>
                <a:gd name="T1" fmla="*/ 11 h 12"/>
                <a:gd name="T2" fmla="*/ 14 w 15"/>
                <a:gd name="T3" fmla="*/ 12 h 12"/>
                <a:gd name="T4" fmla="*/ 15 w 15"/>
                <a:gd name="T5" fmla="*/ 0 h 12"/>
                <a:gd name="T6" fmla="*/ 12 w 15"/>
                <a:gd name="T7" fmla="*/ 9 h 12"/>
                <a:gd name="T8" fmla="*/ 0 w 15"/>
                <a:gd name="T9" fmla="*/ 11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12"/>
                <a:gd name="T17" fmla="*/ 15 w 15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12">
                  <a:moveTo>
                    <a:pt x="0" y="11"/>
                  </a:moveTo>
                  <a:lnTo>
                    <a:pt x="14" y="12"/>
                  </a:lnTo>
                  <a:lnTo>
                    <a:pt x="15" y="0"/>
                  </a:lnTo>
                  <a:lnTo>
                    <a:pt x="12" y="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84" name="Freeform 680"/>
            <p:cNvSpPr>
              <a:spLocks/>
            </p:cNvSpPr>
            <p:nvPr/>
          </p:nvSpPr>
          <p:spPr bwMode="auto">
            <a:xfrm>
              <a:off x="4443" y="3198"/>
              <a:ext cx="9" cy="5"/>
            </a:xfrm>
            <a:custGeom>
              <a:avLst/>
              <a:gdLst>
                <a:gd name="T0" fmla="*/ 1 w 9"/>
                <a:gd name="T1" fmla="*/ 1 h 5"/>
                <a:gd name="T2" fmla="*/ 0 w 9"/>
                <a:gd name="T3" fmla="*/ 4 h 5"/>
                <a:gd name="T4" fmla="*/ 7 w 9"/>
                <a:gd name="T5" fmla="*/ 5 h 5"/>
                <a:gd name="T6" fmla="*/ 9 w 9"/>
                <a:gd name="T7" fmla="*/ 2 h 5"/>
                <a:gd name="T8" fmla="*/ 6 w 9"/>
                <a:gd name="T9" fmla="*/ 0 h 5"/>
                <a:gd name="T10" fmla="*/ 1 w 9"/>
                <a:gd name="T11" fmla="*/ 1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"/>
                <a:gd name="T19" fmla="*/ 0 h 5"/>
                <a:gd name="T20" fmla="*/ 9 w 9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" h="5">
                  <a:moveTo>
                    <a:pt x="1" y="1"/>
                  </a:moveTo>
                  <a:lnTo>
                    <a:pt x="0" y="4"/>
                  </a:lnTo>
                  <a:lnTo>
                    <a:pt x="7" y="5"/>
                  </a:lnTo>
                  <a:lnTo>
                    <a:pt x="9" y="2"/>
                  </a:lnTo>
                  <a:lnTo>
                    <a:pt x="6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85" name="Freeform 681"/>
            <p:cNvSpPr>
              <a:spLocks/>
            </p:cNvSpPr>
            <p:nvPr/>
          </p:nvSpPr>
          <p:spPr bwMode="auto">
            <a:xfrm>
              <a:off x="4623" y="3196"/>
              <a:ext cx="60" cy="39"/>
            </a:xfrm>
            <a:custGeom>
              <a:avLst/>
              <a:gdLst>
                <a:gd name="T0" fmla="*/ 0 w 60"/>
                <a:gd name="T1" fmla="*/ 35 h 39"/>
                <a:gd name="T2" fmla="*/ 60 w 60"/>
                <a:gd name="T3" fmla="*/ 0 h 39"/>
                <a:gd name="T4" fmla="*/ 0 w 60"/>
                <a:gd name="T5" fmla="*/ 39 h 39"/>
                <a:gd name="T6" fmla="*/ 0 w 60"/>
                <a:gd name="T7" fmla="*/ 35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9"/>
                <a:gd name="T14" fmla="*/ 60 w 60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9">
                  <a:moveTo>
                    <a:pt x="0" y="35"/>
                  </a:moveTo>
                  <a:lnTo>
                    <a:pt x="60" y="0"/>
                  </a:lnTo>
                  <a:lnTo>
                    <a:pt x="0" y="39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86" name="Freeform 682"/>
            <p:cNvSpPr>
              <a:spLocks/>
            </p:cNvSpPr>
            <p:nvPr/>
          </p:nvSpPr>
          <p:spPr bwMode="auto">
            <a:xfrm>
              <a:off x="4623" y="3188"/>
              <a:ext cx="60" cy="38"/>
            </a:xfrm>
            <a:custGeom>
              <a:avLst/>
              <a:gdLst>
                <a:gd name="T0" fmla="*/ 0 w 60"/>
                <a:gd name="T1" fmla="*/ 34 h 38"/>
                <a:gd name="T2" fmla="*/ 60 w 60"/>
                <a:gd name="T3" fmla="*/ 0 h 38"/>
                <a:gd name="T4" fmla="*/ 0 w 60"/>
                <a:gd name="T5" fmla="*/ 38 h 38"/>
                <a:gd name="T6" fmla="*/ 0 w 60"/>
                <a:gd name="T7" fmla="*/ 34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8"/>
                <a:gd name="T14" fmla="*/ 60 w 60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8">
                  <a:moveTo>
                    <a:pt x="0" y="34"/>
                  </a:moveTo>
                  <a:lnTo>
                    <a:pt x="60" y="0"/>
                  </a:lnTo>
                  <a:lnTo>
                    <a:pt x="0" y="38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87" name="Freeform 683"/>
            <p:cNvSpPr>
              <a:spLocks/>
            </p:cNvSpPr>
            <p:nvPr/>
          </p:nvSpPr>
          <p:spPr bwMode="auto">
            <a:xfrm>
              <a:off x="4623" y="3182"/>
              <a:ext cx="60" cy="35"/>
            </a:xfrm>
            <a:custGeom>
              <a:avLst/>
              <a:gdLst>
                <a:gd name="T0" fmla="*/ 0 w 60"/>
                <a:gd name="T1" fmla="*/ 30 h 35"/>
                <a:gd name="T2" fmla="*/ 60 w 60"/>
                <a:gd name="T3" fmla="*/ 0 h 35"/>
                <a:gd name="T4" fmla="*/ 0 w 60"/>
                <a:gd name="T5" fmla="*/ 35 h 35"/>
                <a:gd name="T6" fmla="*/ 0 w 60"/>
                <a:gd name="T7" fmla="*/ 30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5"/>
                <a:gd name="T14" fmla="*/ 60 w 60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5">
                  <a:moveTo>
                    <a:pt x="0" y="30"/>
                  </a:moveTo>
                  <a:lnTo>
                    <a:pt x="60" y="0"/>
                  </a:lnTo>
                  <a:lnTo>
                    <a:pt x="0" y="35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88" name="Freeform 684"/>
            <p:cNvSpPr>
              <a:spLocks/>
            </p:cNvSpPr>
            <p:nvPr/>
          </p:nvSpPr>
          <p:spPr bwMode="auto">
            <a:xfrm>
              <a:off x="4623" y="3176"/>
              <a:ext cx="60" cy="32"/>
            </a:xfrm>
            <a:custGeom>
              <a:avLst/>
              <a:gdLst>
                <a:gd name="T0" fmla="*/ 0 w 60"/>
                <a:gd name="T1" fmla="*/ 27 h 32"/>
                <a:gd name="T2" fmla="*/ 60 w 60"/>
                <a:gd name="T3" fmla="*/ 0 h 32"/>
                <a:gd name="T4" fmla="*/ 0 w 60"/>
                <a:gd name="T5" fmla="*/ 32 h 32"/>
                <a:gd name="T6" fmla="*/ 0 w 60"/>
                <a:gd name="T7" fmla="*/ 27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2"/>
                <a:gd name="T14" fmla="*/ 60 w 60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2">
                  <a:moveTo>
                    <a:pt x="0" y="27"/>
                  </a:moveTo>
                  <a:lnTo>
                    <a:pt x="60" y="0"/>
                  </a:lnTo>
                  <a:lnTo>
                    <a:pt x="0" y="32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89" name="Freeform 685"/>
            <p:cNvSpPr>
              <a:spLocks/>
            </p:cNvSpPr>
            <p:nvPr/>
          </p:nvSpPr>
          <p:spPr bwMode="auto">
            <a:xfrm>
              <a:off x="4623" y="3169"/>
              <a:ext cx="60" cy="30"/>
            </a:xfrm>
            <a:custGeom>
              <a:avLst/>
              <a:gdLst>
                <a:gd name="T0" fmla="*/ 0 w 60"/>
                <a:gd name="T1" fmla="*/ 25 h 30"/>
                <a:gd name="T2" fmla="*/ 60 w 60"/>
                <a:gd name="T3" fmla="*/ 0 h 30"/>
                <a:gd name="T4" fmla="*/ 0 w 60"/>
                <a:gd name="T5" fmla="*/ 30 h 30"/>
                <a:gd name="T6" fmla="*/ 0 w 60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0"/>
                <a:gd name="T14" fmla="*/ 60 w 60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0">
                  <a:moveTo>
                    <a:pt x="0" y="25"/>
                  </a:moveTo>
                  <a:lnTo>
                    <a:pt x="60" y="0"/>
                  </a:lnTo>
                  <a:lnTo>
                    <a:pt x="0" y="3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90" name="Freeform 686"/>
            <p:cNvSpPr>
              <a:spLocks/>
            </p:cNvSpPr>
            <p:nvPr/>
          </p:nvSpPr>
          <p:spPr bwMode="auto">
            <a:xfrm>
              <a:off x="4623" y="3163"/>
              <a:ext cx="60" cy="27"/>
            </a:xfrm>
            <a:custGeom>
              <a:avLst/>
              <a:gdLst>
                <a:gd name="T0" fmla="*/ 0 w 60"/>
                <a:gd name="T1" fmla="*/ 22 h 27"/>
                <a:gd name="T2" fmla="*/ 60 w 60"/>
                <a:gd name="T3" fmla="*/ 0 h 27"/>
                <a:gd name="T4" fmla="*/ 0 w 60"/>
                <a:gd name="T5" fmla="*/ 27 h 27"/>
                <a:gd name="T6" fmla="*/ 0 w 60"/>
                <a:gd name="T7" fmla="*/ 22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7"/>
                <a:gd name="T14" fmla="*/ 60 w 60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7">
                  <a:moveTo>
                    <a:pt x="0" y="22"/>
                  </a:moveTo>
                  <a:lnTo>
                    <a:pt x="60" y="0"/>
                  </a:lnTo>
                  <a:lnTo>
                    <a:pt x="0" y="2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91" name="Freeform 687"/>
            <p:cNvSpPr>
              <a:spLocks/>
            </p:cNvSpPr>
            <p:nvPr/>
          </p:nvSpPr>
          <p:spPr bwMode="auto">
            <a:xfrm>
              <a:off x="4623" y="3156"/>
              <a:ext cx="60" cy="25"/>
            </a:xfrm>
            <a:custGeom>
              <a:avLst/>
              <a:gdLst>
                <a:gd name="T0" fmla="*/ 0 w 60"/>
                <a:gd name="T1" fmla="*/ 20 h 25"/>
                <a:gd name="T2" fmla="*/ 60 w 60"/>
                <a:gd name="T3" fmla="*/ 0 h 25"/>
                <a:gd name="T4" fmla="*/ 0 w 60"/>
                <a:gd name="T5" fmla="*/ 25 h 25"/>
                <a:gd name="T6" fmla="*/ 0 w 60"/>
                <a:gd name="T7" fmla="*/ 2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5"/>
                <a:gd name="T14" fmla="*/ 60 w 60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5">
                  <a:moveTo>
                    <a:pt x="0" y="20"/>
                  </a:moveTo>
                  <a:lnTo>
                    <a:pt x="60" y="0"/>
                  </a:lnTo>
                  <a:lnTo>
                    <a:pt x="0" y="25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92" name="Freeform 688"/>
            <p:cNvSpPr>
              <a:spLocks/>
            </p:cNvSpPr>
            <p:nvPr/>
          </p:nvSpPr>
          <p:spPr bwMode="auto">
            <a:xfrm>
              <a:off x="4623" y="3150"/>
              <a:ext cx="60" cy="22"/>
            </a:xfrm>
            <a:custGeom>
              <a:avLst/>
              <a:gdLst>
                <a:gd name="T0" fmla="*/ 0 w 60"/>
                <a:gd name="T1" fmla="*/ 17 h 22"/>
                <a:gd name="T2" fmla="*/ 60 w 60"/>
                <a:gd name="T3" fmla="*/ 0 h 22"/>
                <a:gd name="T4" fmla="*/ 0 w 60"/>
                <a:gd name="T5" fmla="*/ 22 h 22"/>
                <a:gd name="T6" fmla="*/ 0 w 60"/>
                <a:gd name="T7" fmla="*/ 17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2"/>
                <a:gd name="T14" fmla="*/ 60 w 60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2">
                  <a:moveTo>
                    <a:pt x="0" y="17"/>
                  </a:moveTo>
                  <a:lnTo>
                    <a:pt x="60" y="0"/>
                  </a:lnTo>
                  <a:lnTo>
                    <a:pt x="0" y="22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93" name="Freeform 689"/>
            <p:cNvSpPr>
              <a:spLocks/>
            </p:cNvSpPr>
            <p:nvPr/>
          </p:nvSpPr>
          <p:spPr bwMode="auto">
            <a:xfrm>
              <a:off x="4623" y="3143"/>
              <a:ext cx="60" cy="20"/>
            </a:xfrm>
            <a:custGeom>
              <a:avLst/>
              <a:gdLst>
                <a:gd name="T0" fmla="*/ 0 w 60"/>
                <a:gd name="T1" fmla="*/ 15 h 20"/>
                <a:gd name="T2" fmla="*/ 60 w 60"/>
                <a:gd name="T3" fmla="*/ 0 h 20"/>
                <a:gd name="T4" fmla="*/ 0 w 60"/>
                <a:gd name="T5" fmla="*/ 20 h 20"/>
                <a:gd name="T6" fmla="*/ 0 w 60"/>
                <a:gd name="T7" fmla="*/ 15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0"/>
                <a:gd name="T14" fmla="*/ 60 w 60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0">
                  <a:moveTo>
                    <a:pt x="0" y="15"/>
                  </a:moveTo>
                  <a:lnTo>
                    <a:pt x="60" y="0"/>
                  </a:lnTo>
                  <a:lnTo>
                    <a:pt x="0" y="2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94" name="Freeform 690"/>
            <p:cNvSpPr>
              <a:spLocks/>
            </p:cNvSpPr>
            <p:nvPr/>
          </p:nvSpPr>
          <p:spPr bwMode="auto">
            <a:xfrm>
              <a:off x="4623" y="3137"/>
              <a:ext cx="60" cy="17"/>
            </a:xfrm>
            <a:custGeom>
              <a:avLst/>
              <a:gdLst>
                <a:gd name="T0" fmla="*/ 0 w 60"/>
                <a:gd name="T1" fmla="*/ 12 h 17"/>
                <a:gd name="T2" fmla="*/ 60 w 60"/>
                <a:gd name="T3" fmla="*/ 0 h 17"/>
                <a:gd name="T4" fmla="*/ 0 w 60"/>
                <a:gd name="T5" fmla="*/ 17 h 17"/>
                <a:gd name="T6" fmla="*/ 0 w 60"/>
                <a:gd name="T7" fmla="*/ 12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7"/>
                <a:gd name="T14" fmla="*/ 60 w 60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7">
                  <a:moveTo>
                    <a:pt x="0" y="12"/>
                  </a:moveTo>
                  <a:lnTo>
                    <a:pt x="60" y="0"/>
                  </a:lnTo>
                  <a:lnTo>
                    <a:pt x="0" y="17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95" name="Freeform 691"/>
            <p:cNvSpPr>
              <a:spLocks/>
            </p:cNvSpPr>
            <p:nvPr/>
          </p:nvSpPr>
          <p:spPr bwMode="auto">
            <a:xfrm>
              <a:off x="4623" y="3130"/>
              <a:ext cx="60" cy="14"/>
            </a:xfrm>
            <a:custGeom>
              <a:avLst/>
              <a:gdLst>
                <a:gd name="T0" fmla="*/ 0 w 60"/>
                <a:gd name="T1" fmla="*/ 10 h 14"/>
                <a:gd name="T2" fmla="*/ 60 w 60"/>
                <a:gd name="T3" fmla="*/ 0 h 14"/>
                <a:gd name="T4" fmla="*/ 0 w 60"/>
                <a:gd name="T5" fmla="*/ 14 h 14"/>
                <a:gd name="T6" fmla="*/ 0 w 60"/>
                <a:gd name="T7" fmla="*/ 1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4"/>
                <a:gd name="T14" fmla="*/ 60 w 60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4">
                  <a:moveTo>
                    <a:pt x="0" y="10"/>
                  </a:moveTo>
                  <a:lnTo>
                    <a:pt x="60" y="0"/>
                  </a:lnTo>
                  <a:lnTo>
                    <a:pt x="0" y="1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96" name="Freeform 692"/>
            <p:cNvSpPr>
              <a:spLocks/>
            </p:cNvSpPr>
            <p:nvPr/>
          </p:nvSpPr>
          <p:spPr bwMode="auto">
            <a:xfrm>
              <a:off x="4623" y="3124"/>
              <a:ext cx="60" cy="11"/>
            </a:xfrm>
            <a:custGeom>
              <a:avLst/>
              <a:gdLst>
                <a:gd name="T0" fmla="*/ 0 w 60"/>
                <a:gd name="T1" fmla="*/ 6 h 11"/>
                <a:gd name="T2" fmla="*/ 60 w 60"/>
                <a:gd name="T3" fmla="*/ 0 h 11"/>
                <a:gd name="T4" fmla="*/ 0 w 60"/>
                <a:gd name="T5" fmla="*/ 11 h 11"/>
                <a:gd name="T6" fmla="*/ 0 w 60"/>
                <a:gd name="T7" fmla="*/ 6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1"/>
                <a:gd name="T14" fmla="*/ 60 w 60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1">
                  <a:moveTo>
                    <a:pt x="0" y="6"/>
                  </a:moveTo>
                  <a:lnTo>
                    <a:pt x="60" y="0"/>
                  </a:lnTo>
                  <a:lnTo>
                    <a:pt x="0" y="1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97" name="Freeform 693"/>
            <p:cNvSpPr>
              <a:spLocks/>
            </p:cNvSpPr>
            <p:nvPr/>
          </p:nvSpPr>
          <p:spPr bwMode="auto">
            <a:xfrm>
              <a:off x="4623" y="3116"/>
              <a:ext cx="60" cy="11"/>
            </a:xfrm>
            <a:custGeom>
              <a:avLst/>
              <a:gdLst>
                <a:gd name="T0" fmla="*/ 0 w 60"/>
                <a:gd name="T1" fmla="*/ 6 h 11"/>
                <a:gd name="T2" fmla="*/ 60 w 60"/>
                <a:gd name="T3" fmla="*/ 0 h 11"/>
                <a:gd name="T4" fmla="*/ 0 w 60"/>
                <a:gd name="T5" fmla="*/ 11 h 11"/>
                <a:gd name="T6" fmla="*/ 0 w 60"/>
                <a:gd name="T7" fmla="*/ 6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1"/>
                <a:gd name="T14" fmla="*/ 60 w 60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1">
                  <a:moveTo>
                    <a:pt x="0" y="6"/>
                  </a:moveTo>
                  <a:lnTo>
                    <a:pt x="60" y="0"/>
                  </a:lnTo>
                  <a:lnTo>
                    <a:pt x="0" y="1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98" name="Freeform 694"/>
            <p:cNvSpPr>
              <a:spLocks/>
            </p:cNvSpPr>
            <p:nvPr/>
          </p:nvSpPr>
          <p:spPr bwMode="auto">
            <a:xfrm>
              <a:off x="4623" y="3109"/>
              <a:ext cx="60" cy="8"/>
            </a:xfrm>
            <a:custGeom>
              <a:avLst/>
              <a:gdLst>
                <a:gd name="T0" fmla="*/ 0 w 60"/>
                <a:gd name="T1" fmla="*/ 3 h 8"/>
                <a:gd name="T2" fmla="*/ 60 w 60"/>
                <a:gd name="T3" fmla="*/ 0 h 8"/>
                <a:gd name="T4" fmla="*/ 0 w 60"/>
                <a:gd name="T5" fmla="*/ 8 h 8"/>
                <a:gd name="T6" fmla="*/ 0 w 60"/>
                <a:gd name="T7" fmla="*/ 3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8"/>
                <a:gd name="T14" fmla="*/ 60 w 60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8">
                  <a:moveTo>
                    <a:pt x="0" y="3"/>
                  </a:moveTo>
                  <a:lnTo>
                    <a:pt x="60" y="0"/>
                  </a:lnTo>
                  <a:lnTo>
                    <a:pt x="0" y="8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99" name="Freeform 695"/>
            <p:cNvSpPr>
              <a:spLocks/>
            </p:cNvSpPr>
            <p:nvPr/>
          </p:nvSpPr>
          <p:spPr bwMode="auto">
            <a:xfrm>
              <a:off x="4623" y="3103"/>
              <a:ext cx="60" cy="5"/>
            </a:xfrm>
            <a:custGeom>
              <a:avLst/>
              <a:gdLst>
                <a:gd name="T0" fmla="*/ 0 w 60"/>
                <a:gd name="T1" fmla="*/ 0 h 5"/>
                <a:gd name="T2" fmla="*/ 60 w 60"/>
                <a:gd name="T3" fmla="*/ 0 h 5"/>
                <a:gd name="T4" fmla="*/ 0 w 60"/>
                <a:gd name="T5" fmla="*/ 5 h 5"/>
                <a:gd name="T6" fmla="*/ 0 w 60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5"/>
                <a:gd name="T14" fmla="*/ 60 w 6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5">
                  <a:moveTo>
                    <a:pt x="0" y="0"/>
                  </a:moveTo>
                  <a:lnTo>
                    <a:pt x="60" y="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00" name="Freeform 696"/>
            <p:cNvSpPr>
              <a:spLocks/>
            </p:cNvSpPr>
            <p:nvPr/>
          </p:nvSpPr>
          <p:spPr bwMode="auto">
            <a:xfrm>
              <a:off x="4623" y="3094"/>
              <a:ext cx="60" cy="5"/>
            </a:xfrm>
            <a:custGeom>
              <a:avLst/>
              <a:gdLst>
                <a:gd name="T0" fmla="*/ 0 w 60"/>
                <a:gd name="T1" fmla="*/ 0 h 5"/>
                <a:gd name="T2" fmla="*/ 60 w 60"/>
                <a:gd name="T3" fmla="*/ 3 h 5"/>
                <a:gd name="T4" fmla="*/ 0 w 60"/>
                <a:gd name="T5" fmla="*/ 5 h 5"/>
                <a:gd name="T6" fmla="*/ 0 w 60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5"/>
                <a:gd name="T14" fmla="*/ 60 w 6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5">
                  <a:moveTo>
                    <a:pt x="0" y="0"/>
                  </a:moveTo>
                  <a:lnTo>
                    <a:pt x="60" y="3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01" name="Freeform 697"/>
            <p:cNvSpPr>
              <a:spLocks/>
            </p:cNvSpPr>
            <p:nvPr/>
          </p:nvSpPr>
          <p:spPr bwMode="auto">
            <a:xfrm>
              <a:off x="4623" y="3085"/>
              <a:ext cx="60" cy="5"/>
            </a:xfrm>
            <a:custGeom>
              <a:avLst/>
              <a:gdLst>
                <a:gd name="T0" fmla="*/ 0 w 60"/>
                <a:gd name="T1" fmla="*/ 0 h 5"/>
                <a:gd name="T2" fmla="*/ 60 w 60"/>
                <a:gd name="T3" fmla="*/ 4 h 5"/>
                <a:gd name="T4" fmla="*/ 0 w 60"/>
                <a:gd name="T5" fmla="*/ 5 h 5"/>
                <a:gd name="T6" fmla="*/ 0 w 60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5"/>
                <a:gd name="T14" fmla="*/ 60 w 6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5">
                  <a:moveTo>
                    <a:pt x="0" y="0"/>
                  </a:moveTo>
                  <a:lnTo>
                    <a:pt x="60" y="4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02" name="Freeform 698"/>
            <p:cNvSpPr>
              <a:spLocks/>
            </p:cNvSpPr>
            <p:nvPr/>
          </p:nvSpPr>
          <p:spPr bwMode="auto">
            <a:xfrm>
              <a:off x="4623" y="3076"/>
              <a:ext cx="60" cy="7"/>
            </a:xfrm>
            <a:custGeom>
              <a:avLst/>
              <a:gdLst>
                <a:gd name="T0" fmla="*/ 0 w 60"/>
                <a:gd name="T1" fmla="*/ 0 h 7"/>
                <a:gd name="T2" fmla="*/ 60 w 60"/>
                <a:gd name="T3" fmla="*/ 7 h 7"/>
                <a:gd name="T4" fmla="*/ 0 w 60"/>
                <a:gd name="T5" fmla="*/ 5 h 7"/>
                <a:gd name="T6" fmla="*/ 0 w 60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7"/>
                <a:gd name="T14" fmla="*/ 60 w 60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7">
                  <a:moveTo>
                    <a:pt x="0" y="0"/>
                  </a:moveTo>
                  <a:lnTo>
                    <a:pt x="60" y="7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03" name="Freeform 699"/>
            <p:cNvSpPr>
              <a:spLocks/>
            </p:cNvSpPr>
            <p:nvPr/>
          </p:nvSpPr>
          <p:spPr bwMode="auto">
            <a:xfrm>
              <a:off x="4623" y="3067"/>
              <a:ext cx="60" cy="9"/>
            </a:xfrm>
            <a:custGeom>
              <a:avLst/>
              <a:gdLst>
                <a:gd name="T0" fmla="*/ 0 w 60"/>
                <a:gd name="T1" fmla="*/ 0 h 9"/>
                <a:gd name="T2" fmla="*/ 60 w 60"/>
                <a:gd name="T3" fmla="*/ 9 h 9"/>
                <a:gd name="T4" fmla="*/ 0 w 60"/>
                <a:gd name="T5" fmla="*/ 5 h 9"/>
                <a:gd name="T6" fmla="*/ 0 w 60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9"/>
                <a:gd name="T14" fmla="*/ 60 w 6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9">
                  <a:moveTo>
                    <a:pt x="0" y="0"/>
                  </a:moveTo>
                  <a:lnTo>
                    <a:pt x="60" y="9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04" name="Freeform 700"/>
            <p:cNvSpPr>
              <a:spLocks/>
            </p:cNvSpPr>
            <p:nvPr/>
          </p:nvSpPr>
          <p:spPr bwMode="auto">
            <a:xfrm>
              <a:off x="4623" y="3058"/>
              <a:ext cx="60" cy="9"/>
            </a:xfrm>
            <a:custGeom>
              <a:avLst/>
              <a:gdLst>
                <a:gd name="T0" fmla="*/ 0 w 60"/>
                <a:gd name="T1" fmla="*/ 0 h 9"/>
                <a:gd name="T2" fmla="*/ 60 w 60"/>
                <a:gd name="T3" fmla="*/ 9 h 9"/>
                <a:gd name="T4" fmla="*/ 0 w 60"/>
                <a:gd name="T5" fmla="*/ 4 h 9"/>
                <a:gd name="T6" fmla="*/ 0 w 60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9"/>
                <a:gd name="T14" fmla="*/ 60 w 6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9">
                  <a:moveTo>
                    <a:pt x="0" y="0"/>
                  </a:moveTo>
                  <a:lnTo>
                    <a:pt x="60" y="9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05" name="Freeform 701"/>
            <p:cNvSpPr>
              <a:spLocks/>
            </p:cNvSpPr>
            <p:nvPr/>
          </p:nvSpPr>
          <p:spPr bwMode="auto">
            <a:xfrm>
              <a:off x="4623" y="3049"/>
              <a:ext cx="60" cy="11"/>
            </a:xfrm>
            <a:custGeom>
              <a:avLst/>
              <a:gdLst>
                <a:gd name="T0" fmla="*/ 0 w 60"/>
                <a:gd name="T1" fmla="*/ 0 h 11"/>
                <a:gd name="T2" fmla="*/ 60 w 60"/>
                <a:gd name="T3" fmla="*/ 11 h 11"/>
                <a:gd name="T4" fmla="*/ 0 w 60"/>
                <a:gd name="T5" fmla="*/ 5 h 11"/>
                <a:gd name="T6" fmla="*/ 0 w 60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1"/>
                <a:gd name="T14" fmla="*/ 60 w 60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1">
                  <a:moveTo>
                    <a:pt x="0" y="0"/>
                  </a:moveTo>
                  <a:lnTo>
                    <a:pt x="60" y="11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06" name="Freeform 702"/>
            <p:cNvSpPr>
              <a:spLocks/>
            </p:cNvSpPr>
            <p:nvPr/>
          </p:nvSpPr>
          <p:spPr bwMode="auto">
            <a:xfrm>
              <a:off x="4623" y="3040"/>
              <a:ext cx="60" cy="12"/>
            </a:xfrm>
            <a:custGeom>
              <a:avLst/>
              <a:gdLst>
                <a:gd name="T0" fmla="*/ 0 w 60"/>
                <a:gd name="T1" fmla="*/ 0 h 12"/>
                <a:gd name="T2" fmla="*/ 60 w 60"/>
                <a:gd name="T3" fmla="*/ 12 h 12"/>
                <a:gd name="T4" fmla="*/ 0 w 60"/>
                <a:gd name="T5" fmla="*/ 4 h 12"/>
                <a:gd name="T6" fmla="*/ 0 w 60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2"/>
                <a:gd name="T14" fmla="*/ 60 w 60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2">
                  <a:moveTo>
                    <a:pt x="0" y="0"/>
                  </a:moveTo>
                  <a:lnTo>
                    <a:pt x="60" y="12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07" name="Freeform 703"/>
            <p:cNvSpPr>
              <a:spLocks/>
            </p:cNvSpPr>
            <p:nvPr/>
          </p:nvSpPr>
          <p:spPr bwMode="auto">
            <a:xfrm>
              <a:off x="4623" y="3031"/>
              <a:ext cx="60" cy="13"/>
            </a:xfrm>
            <a:custGeom>
              <a:avLst/>
              <a:gdLst>
                <a:gd name="T0" fmla="*/ 0 w 60"/>
                <a:gd name="T1" fmla="*/ 0 h 13"/>
                <a:gd name="T2" fmla="*/ 60 w 60"/>
                <a:gd name="T3" fmla="*/ 13 h 13"/>
                <a:gd name="T4" fmla="*/ 0 w 60"/>
                <a:gd name="T5" fmla="*/ 4 h 13"/>
                <a:gd name="T6" fmla="*/ 0 w 60"/>
                <a:gd name="T7" fmla="*/ 0 h 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3"/>
                <a:gd name="T14" fmla="*/ 60 w 60"/>
                <a:gd name="T15" fmla="*/ 13 h 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3">
                  <a:moveTo>
                    <a:pt x="0" y="0"/>
                  </a:moveTo>
                  <a:lnTo>
                    <a:pt x="60" y="13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08" name="Freeform 704"/>
            <p:cNvSpPr>
              <a:spLocks/>
            </p:cNvSpPr>
            <p:nvPr/>
          </p:nvSpPr>
          <p:spPr bwMode="auto">
            <a:xfrm>
              <a:off x="4623" y="3022"/>
              <a:ext cx="60" cy="14"/>
            </a:xfrm>
            <a:custGeom>
              <a:avLst/>
              <a:gdLst>
                <a:gd name="T0" fmla="*/ 0 w 60"/>
                <a:gd name="T1" fmla="*/ 0 h 14"/>
                <a:gd name="T2" fmla="*/ 60 w 60"/>
                <a:gd name="T3" fmla="*/ 14 h 14"/>
                <a:gd name="T4" fmla="*/ 0 w 60"/>
                <a:gd name="T5" fmla="*/ 4 h 14"/>
                <a:gd name="T6" fmla="*/ 0 w 60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4"/>
                <a:gd name="T14" fmla="*/ 60 w 60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4">
                  <a:moveTo>
                    <a:pt x="0" y="0"/>
                  </a:moveTo>
                  <a:lnTo>
                    <a:pt x="60" y="1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09" name="Freeform 705"/>
            <p:cNvSpPr>
              <a:spLocks/>
            </p:cNvSpPr>
            <p:nvPr/>
          </p:nvSpPr>
          <p:spPr bwMode="auto">
            <a:xfrm>
              <a:off x="4623" y="3012"/>
              <a:ext cx="60" cy="17"/>
            </a:xfrm>
            <a:custGeom>
              <a:avLst/>
              <a:gdLst>
                <a:gd name="T0" fmla="*/ 0 w 60"/>
                <a:gd name="T1" fmla="*/ 0 h 17"/>
                <a:gd name="T2" fmla="*/ 60 w 60"/>
                <a:gd name="T3" fmla="*/ 17 h 17"/>
                <a:gd name="T4" fmla="*/ 0 w 60"/>
                <a:gd name="T5" fmla="*/ 5 h 17"/>
                <a:gd name="T6" fmla="*/ 0 w 60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7"/>
                <a:gd name="T14" fmla="*/ 60 w 60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7">
                  <a:moveTo>
                    <a:pt x="0" y="0"/>
                  </a:moveTo>
                  <a:lnTo>
                    <a:pt x="60" y="17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10" name="Freeform 706"/>
            <p:cNvSpPr>
              <a:spLocks/>
            </p:cNvSpPr>
            <p:nvPr/>
          </p:nvSpPr>
          <p:spPr bwMode="auto">
            <a:xfrm>
              <a:off x="4623" y="3004"/>
              <a:ext cx="60" cy="18"/>
            </a:xfrm>
            <a:custGeom>
              <a:avLst/>
              <a:gdLst>
                <a:gd name="T0" fmla="*/ 0 w 60"/>
                <a:gd name="T1" fmla="*/ 0 h 18"/>
                <a:gd name="T2" fmla="*/ 60 w 60"/>
                <a:gd name="T3" fmla="*/ 18 h 18"/>
                <a:gd name="T4" fmla="*/ 0 w 60"/>
                <a:gd name="T5" fmla="*/ 5 h 18"/>
                <a:gd name="T6" fmla="*/ 0 w 60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8"/>
                <a:gd name="T14" fmla="*/ 60 w 60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8">
                  <a:moveTo>
                    <a:pt x="0" y="0"/>
                  </a:moveTo>
                  <a:lnTo>
                    <a:pt x="60" y="18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711" name="Group 707"/>
          <p:cNvGrpSpPr>
            <a:grpSpLocks/>
          </p:cNvGrpSpPr>
          <p:nvPr/>
        </p:nvGrpSpPr>
        <p:grpSpPr bwMode="auto">
          <a:xfrm>
            <a:off x="5146559" y="4371538"/>
            <a:ext cx="566737" cy="441325"/>
            <a:chOff x="4290" y="2945"/>
            <a:chExt cx="430" cy="383"/>
          </a:xfrm>
        </p:grpSpPr>
        <p:sp>
          <p:nvSpPr>
            <p:cNvPr id="712" name="Freeform 708"/>
            <p:cNvSpPr>
              <a:spLocks/>
            </p:cNvSpPr>
            <p:nvPr/>
          </p:nvSpPr>
          <p:spPr bwMode="auto">
            <a:xfrm>
              <a:off x="4290" y="2945"/>
              <a:ext cx="430" cy="383"/>
            </a:xfrm>
            <a:custGeom>
              <a:avLst/>
              <a:gdLst>
                <a:gd name="T0" fmla="*/ 411 w 430"/>
                <a:gd name="T1" fmla="*/ 211 h 383"/>
                <a:gd name="T2" fmla="*/ 413 w 430"/>
                <a:gd name="T3" fmla="*/ 229 h 383"/>
                <a:gd name="T4" fmla="*/ 417 w 430"/>
                <a:gd name="T5" fmla="*/ 269 h 383"/>
                <a:gd name="T6" fmla="*/ 377 w 430"/>
                <a:gd name="T7" fmla="*/ 291 h 383"/>
                <a:gd name="T8" fmla="*/ 339 w 430"/>
                <a:gd name="T9" fmla="*/ 320 h 383"/>
                <a:gd name="T10" fmla="*/ 267 w 430"/>
                <a:gd name="T11" fmla="*/ 312 h 383"/>
                <a:gd name="T12" fmla="*/ 245 w 430"/>
                <a:gd name="T13" fmla="*/ 313 h 383"/>
                <a:gd name="T14" fmla="*/ 228 w 430"/>
                <a:gd name="T15" fmla="*/ 329 h 383"/>
                <a:gd name="T16" fmla="*/ 223 w 430"/>
                <a:gd name="T17" fmla="*/ 344 h 383"/>
                <a:gd name="T18" fmla="*/ 215 w 430"/>
                <a:gd name="T19" fmla="*/ 383 h 383"/>
                <a:gd name="T20" fmla="*/ 129 w 430"/>
                <a:gd name="T21" fmla="*/ 376 h 383"/>
                <a:gd name="T22" fmla="*/ 117 w 430"/>
                <a:gd name="T23" fmla="*/ 375 h 383"/>
                <a:gd name="T24" fmla="*/ 33 w 430"/>
                <a:gd name="T25" fmla="*/ 365 h 383"/>
                <a:gd name="T26" fmla="*/ 73 w 430"/>
                <a:gd name="T27" fmla="*/ 330 h 383"/>
                <a:gd name="T28" fmla="*/ 85 w 430"/>
                <a:gd name="T29" fmla="*/ 312 h 383"/>
                <a:gd name="T30" fmla="*/ 83 w 430"/>
                <a:gd name="T31" fmla="*/ 301 h 383"/>
                <a:gd name="T32" fmla="*/ 67 w 430"/>
                <a:gd name="T33" fmla="*/ 301 h 383"/>
                <a:gd name="T34" fmla="*/ 14 w 430"/>
                <a:gd name="T35" fmla="*/ 298 h 383"/>
                <a:gd name="T36" fmla="*/ 18 w 430"/>
                <a:gd name="T37" fmla="*/ 269 h 383"/>
                <a:gd name="T38" fmla="*/ 11 w 430"/>
                <a:gd name="T39" fmla="*/ 220 h 383"/>
                <a:gd name="T40" fmla="*/ 14 w 430"/>
                <a:gd name="T41" fmla="*/ 177 h 383"/>
                <a:gd name="T42" fmla="*/ 22 w 430"/>
                <a:gd name="T43" fmla="*/ 147 h 383"/>
                <a:gd name="T44" fmla="*/ 18 w 430"/>
                <a:gd name="T45" fmla="*/ 91 h 383"/>
                <a:gd name="T46" fmla="*/ 8 w 430"/>
                <a:gd name="T47" fmla="*/ 69 h 383"/>
                <a:gd name="T48" fmla="*/ 1 w 430"/>
                <a:gd name="T49" fmla="*/ 57 h 383"/>
                <a:gd name="T50" fmla="*/ 0 w 430"/>
                <a:gd name="T51" fmla="*/ 38 h 383"/>
                <a:gd name="T52" fmla="*/ 37 w 430"/>
                <a:gd name="T53" fmla="*/ 38 h 383"/>
                <a:gd name="T54" fmla="*/ 102 w 430"/>
                <a:gd name="T55" fmla="*/ 38 h 383"/>
                <a:gd name="T56" fmla="*/ 123 w 430"/>
                <a:gd name="T57" fmla="*/ 36 h 383"/>
                <a:gd name="T58" fmla="*/ 198 w 430"/>
                <a:gd name="T59" fmla="*/ 25 h 383"/>
                <a:gd name="T60" fmla="*/ 195 w 430"/>
                <a:gd name="T61" fmla="*/ 13 h 383"/>
                <a:gd name="T62" fmla="*/ 200 w 430"/>
                <a:gd name="T63" fmla="*/ 8 h 383"/>
                <a:gd name="T64" fmla="*/ 243 w 430"/>
                <a:gd name="T65" fmla="*/ 0 h 383"/>
                <a:gd name="T66" fmla="*/ 275 w 430"/>
                <a:gd name="T67" fmla="*/ 11 h 383"/>
                <a:gd name="T68" fmla="*/ 279 w 430"/>
                <a:gd name="T69" fmla="*/ 24 h 383"/>
                <a:gd name="T70" fmla="*/ 273 w 430"/>
                <a:gd name="T71" fmla="*/ 31 h 383"/>
                <a:gd name="T72" fmla="*/ 339 w 430"/>
                <a:gd name="T73" fmla="*/ 21 h 383"/>
                <a:gd name="T74" fmla="*/ 393 w 430"/>
                <a:gd name="T75" fmla="*/ 40 h 383"/>
                <a:gd name="T76" fmla="*/ 422 w 430"/>
                <a:gd name="T77" fmla="*/ 57 h 383"/>
                <a:gd name="T78" fmla="*/ 430 w 430"/>
                <a:gd name="T79" fmla="*/ 77 h 383"/>
                <a:gd name="T80" fmla="*/ 423 w 430"/>
                <a:gd name="T81" fmla="*/ 81 h 383"/>
                <a:gd name="T82" fmla="*/ 416 w 430"/>
                <a:gd name="T83" fmla="*/ 135 h 383"/>
                <a:gd name="T84" fmla="*/ 411 w 430"/>
                <a:gd name="T85" fmla="*/ 211 h 3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30"/>
                <a:gd name="T130" fmla="*/ 0 h 383"/>
                <a:gd name="T131" fmla="*/ 430 w 430"/>
                <a:gd name="T132" fmla="*/ 383 h 38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30" h="383">
                  <a:moveTo>
                    <a:pt x="411" y="211"/>
                  </a:moveTo>
                  <a:lnTo>
                    <a:pt x="413" y="229"/>
                  </a:lnTo>
                  <a:lnTo>
                    <a:pt x="417" y="269"/>
                  </a:lnTo>
                  <a:lnTo>
                    <a:pt x="377" y="291"/>
                  </a:lnTo>
                  <a:lnTo>
                    <a:pt x="339" y="320"/>
                  </a:lnTo>
                  <a:lnTo>
                    <a:pt x="267" y="312"/>
                  </a:lnTo>
                  <a:lnTo>
                    <a:pt x="245" y="313"/>
                  </a:lnTo>
                  <a:lnTo>
                    <a:pt x="228" y="329"/>
                  </a:lnTo>
                  <a:lnTo>
                    <a:pt x="223" y="344"/>
                  </a:lnTo>
                  <a:lnTo>
                    <a:pt x="215" y="383"/>
                  </a:lnTo>
                  <a:lnTo>
                    <a:pt x="129" y="376"/>
                  </a:lnTo>
                  <a:lnTo>
                    <a:pt x="117" y="375"/>
                  </a:lnTo>
                  <a:lnTo>
                    <a:pt x="33" y="365"/>
                  </a:lnTo>
                  <a:lnTo>
                    <a:pt x="73" y="330"/>
                  </a:lnTo>
                  <a:lnTo>
                    <a:pt x="85" y="312"/>
                  </a:lnTo>
                  <a:lnTo>
                    <a:pt x="83" y="301"/>
                  </a:lnTo>
                  <a:lnTo>
                    <a:pt x="67" y="301"/>
                  </a:lnTo>
                  <a:lnTo>
                    <a:pt x="14" y="298"/>
                  </a:lnTo>
                  <a:lnTo>
                    <a:pt x="18" y="269"/>
                  </a:lnTo>
                  <a:lnTo>
                    <a:pt x="11" y="220"/>
                  </a:lnTo>
                  <a:lnTo>
                    <a:pt x="14" y="177"/>
                  </a:lnTo>
                  <a:lnTo>
                    <a:pt x="22" y="147"/>
                  </a:lnTo>
                  <a:lnTo>
                    <a:pt x="18" y="91"/>
                  </a:lnTo>
                  <a:lnTo>
                    <a:pt x="8" y="69"/>
                  </a:lnTo>
                  <a:lnTo>
                    <a:pt x="1" y="57"/>
                  </a:lnTo>
                  <a:lnTo>
                    <a:pt x="0" y="38"/>
                  </a:lnTo>
                  <a:lnTo>
                    <a:pt x="37" y="38"/>
                  </a:lnTo>
                  <a:lnTo>
                    <a:pt x="102" y="38"/>
                  </a:lnTo>
                  <a:lnTo>
                    <a:pt x="123" y="36"/>
                  </a:lnTo>
                  <a:lnTo>
                    <a:pt x="198" y="25"/>
                  </a:lnTo>
                  <a:lnTo>
                    <a:pt x="195" y="13"/>
                  </a:lnTo>
                  <a:lnTo>
                    <a:pt x="200" y="8"/>
                  </a:lnTo>
                  <a:lnTo>
                    <a:pt x="243" y="0"/>
                  </a:lnTo>
                  <a:lnTo>
                    <a:pt x="275" y="11"/>
                  </a:lnTo>
                  <a:lnTo>
                    <a:pt x="279" y="24"/>
                  </a:lnTo>
                  <a:lnTo>
                    <a:pt x="273" y="31"/>
                  </a:lnTo>
                  <a:lnTo>
                    <a:pt x="339" y="21"/>
                  </a:lnTo>
                  <a:lnTo>
                    <a:pt x="393" y="40"/>
                  </a:lnTo>
                  <a:lnTo>
                    <a:pt x="422" y="57"/>
                  </a:lnTo>
                  <a:lnTo>
                    <a:pt x="430" y="77"/>
                  </a:lnTo>
                  <a:lnTo>
                    <a:pt x="423" y="81"/>
                  </a:lnTo>
                  <a:lnTo>
                    <a:pt x="416" y="135"/>
                  </a:lnTo>
                  <a:lnTo>
                    <a:pt x="411" y="2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13" name="Freeform 709"/>
            <p:cNvSpPr>
              <a:spLocks/>
            </p:cNvSpPr>
            <p:nvPr/>
          </p:nvSpPr>
          <p:spPr bwMode="auto">
            <a:xfrm>
              <a:off x="4302" y="2955"/>
              <a:ext cx="404" cy="361"/>
            </a:xfrm>
            <a:custGeom>
              <a:avLst/>
              <a:gdLst>
                <a:gd name="T0" fmla="*/ 280 w 404"/>
                <a:gd name="T1" fmla="*/ 24 h 361"/>
                <a:gd name="T2" fmla="*/ 326 w 404"/>
                <a:gd name="T3" fmla="*/ 22 h 361"/>
                <a:gd name="T4" fmla="*/ 357 w 404"/>
                <a:gd name="T5" fmla="*/ 30 h 361"/>
                <a:gd name="T6" fmla="*/ 384 w 404"/>
                <a:gd name="T7" fmla="*/ 40 h 361"/>
                <a:gd name="T8" fmla="*/ 404 w 404"/>
                <a:gd name="T9" fmla="*/ 49 h 361"/>
                <a:gd name="T10" fmla="*/ 395 w 404"/>
                <a:gd name="T11" fmla="*/ 64 h 361"/>
                <a:gd name="T12" fmla="*/ 395 w 404"/>
                <a:gd name="T13" fmla="*/ 94 h 361"/>
                <a:gd name="T14" fmla="*/ 395 w 404"/>
                <a:gd name="T15" fmla="*/ 135 h 361"/>
                <a:gd name="T16" fmla="*/ 392 w 404"/>
                <a:gd name="T17" fmla="*/ 173 h 361"/>
                <a:gd name="T18" fmla="*/ 392 w 404"/>
                <a:gd name="T19" fmla="*/ 214 h 361"/>
                <a:gd name="T20" fmla="*/ 390 w 404"/>
                <a:gd name="T21" fmla="*/ 255 h 361"/>
                <a:gd name="T22" fmla="*/ 350 w 404"/>
                <a:gd name="T23" fmla="*/ 282 h 361"/>
                <a:gd name="T24" fmla="*/ 304 w 404"/>
                <a:gd name="T25" fmla="*/ 297 h 361"/>
                <a:gd name="T26" fmla="*/ 221 w 404"/>
                <a:gd name="T27" fmla="*/ 292 h 361"/>
                <a:gd name="T28" fmla="*/ 209 w 404"/>
                <a:gd name="T29" fmla="*/ 311 h 361"/>
                <a:gd name="T30" fmla="*/ 192 w 404"/>
                <a:gd name="T31" fmla="*/ 361 h 361"/>
                <a:gd name="T32" fmla="*/ 87 w 404"/>
                <a:gd name="T33" fmla="*/ 355 h 361"/>
                <a:gd name="T34" fmla="*/ 64 w 404"/>
                <a:gd name="T35" fmla="*/ 328 h 361"/>
                <a:gd name="T36" fmla="*/ 81 w 404"/>
                <a:gd name="T37" fmla="*/ 302 h 361"/>
                <a:gd name="T38" fmla="*/ 81 w 404"/>
                <a:gd name="T39" fmla="*/ 286 h 361"/>
                <a:gd name="T40" fmla="*/ 18 w 404"/>
                <a:gd name="T41" fmla="*/ 281 h 361"/>
                <a:gd name="T42" fmla="*/ 16 w 404"/>
                <a:gd name="T43" fmla="*/ 234 h 361"/>
                <a:gd name="T44" fmla="*/ 15 w 404"/>
                <a:gd name="T45" fmla="*/ 200 h 361"/>
                <a:gd name="T46" fmla="*/ 15 w 404"/>
                <a:gd name="T47" fmla="*/ 175 h 361"/>
                <a:gd name="T48" fmla="*/ 14 w 404"/>
                <a:gd name="T49" fmla="*/ 128 h 361"/>
                <a:gd name="T50" fmla="*/ 15 w 404"/>
                <a:gd name="T51" fmla="*/ 100 h 361"/>
                <a:gd name="T52" fmla="*/ 13 w 404"/>
                <a:gd name="T53" fmla="*/ 62 h 361"/>
                <a:gd name="T54" fmla="*/ 0 w 404"/>
                <a:gd name="T55" fmla="*/ 54 h 361"/>
                <a:gd name="T56" fmla="*/ 20 w 404"/>
                <a:gd name="T57" fmla="*/ 33 h 361"/>
                <a:gd name="T58" fmla="*/ 96 w 404"/>
                <a:gd name="T59" fmla="*/ 31 h 361"/>
                <a:gd name="T60" fmla="*/ 181 w 404"/>
                <a:gd name="T61" fmla="*/ 28 h 361"/>
                <a:gd name="T62" fmla="*/ 194 w 404"/>
                <a:gd name="T63" fmla="*/ 18 h 361"/>
                <a:gd name="T64" fmla="*/ 188 w 404"/>
                <a:gd name="T65" fmla="*/ 5 h 361"/>
                <a:gd name="T66" fmla="*/ 259 w 404"/>
                <a:gd name="T67" fmla="*/ 5 h 361"/>
                <a:gd name="T68" fmla="*/ 254 w 404"/>
                <a:gd name="T69" fmla="*/ 18 h 361"/>
                <a:gd name="T70" fmla="*/ 257 w 404"/>
                <a:gd name="T71" fmla="*/ 26 h 36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04"/>
                <a:gd name="T109" fmla="*/ 0 h 361"/>
                <a:gd name="T110" fmla="*/ 404 w 404"/>
                <a:gd name="T111" fmla="*/ 361 h 36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04" h="361">
                  <a:moveTo>
                    <a:pt x="257" y="26"/>
                  </a:moveTo>
                  <a:lnTo>
                    <a:pt x="280" y="24"/>
                  </a:lnTo>
                  <a:lnTo>
                    <a:pt x="313" y="23"/>
                  </a:lnTo>
                  <a:lnTo>
                    <a:pt x="326" y="22"/>
                  </a:lnTo>
                  <a:lnTo>
                    <a:pt x="342" y="26"/>
                  </a:lnTo>
                  <a:lnTo>
                    <a:pt x="357" y="30"/>
                  </a:lnTo>
                  <a:lnTo>
                    <a:pt x="372" y="34"/>
                  </a:lnTo>
                  <a:lnTo>
                    <a:pt x="384" y="40"/>
                  </a:lnTo>
                  <a:lnTo>
                    <a:pt x="396" y="47"/>
                  </a:lnTo>
                  <a:lnTo>
                    <a:pt x="404" y="49"/>
                  </a:lnTo>
                  <a:lnTo>
                    <a:pt x="401" y="62"/>
                  </a:lnTo>
                  <a:lnTo>
                    <a:pt x="395" y="64"/>
                  </a:lnTo>
                  <a:lnTo>
                    <a:pt x="396" y="74"/>
                  </a:lnTo>
                  <a:lnTo>
                    <a:pt x="395" y="94"/>
                  </a:lnTo>
                  <a:lnTo>
                    <a:pt x="395" y="114"/>
                  </a:lnTo>
                  <a:lnTo>
                    <a:pt x="395" y="135"/>
                  </a:lnTo>
                  <a:lnTo>
                    <a:pt x="394" y="153"/>
                  </a:lnTo>
                  <a:lnTo>
                    <a:pt x="392" y="173"/>
                  </a:lnTo>
                  <a:lnTo>
                    <a:pt x="392" y="193"/>
                  </a:lnTo>
                  <a:lnTo>
                    <a:pt x="392" y="214"/>
                  </a:lnTo>
                  <a:lnTo>
                    <a:pt x="393" y="235"/>
                  </a:lnTo>
                  <a:lnTo>
                    <a:pt x="390" y="255"/>
                  </a:lnTo>
                  <a:lnTo>
                    <a:pt x="376" y="263"/>
                  </a:lnTo>
                  <a:lnTo>
                    <a:pt x="350" y="282"/>
                  </a:lnTo>
                  <a:lnTo>
                    <a:pt x="323" y="297"/>
                  </a:lnTo>
                  <a:lnTo>
                    <a:pt x="304" y="297"/>
                  </a:lnTo>
                  <a:lnTo>
                    <a:pt x="252" y="292"/>
                  </a:lnTo>
                  <a:lnTo>
                    <a:pt x="221" y="292"/>
                  </a:lnTo>
                  <a:lnTo>
                    <a:pt x="217" y="299"/>
                  </a:lnTo>
                  <a:lnTo>
                    <a:pt x="209" y="311"/>
                  </a:lnTo>
                  <a:lnTo>
                    <a:pt x="203" y="325"/>
                  </a:lnTo>
                  <a:lnTo>
                    <a:pt x="192" y="361"/>
                  </a:lnTo>
                  <a:lnTo>
                    <a:pt x="126" y="358"/>
                  </a:lnTo>
                  <a:lnTo>
                    <a:pt x="87" y="355"/>
                  </a:lnTo>
                  <a:lnTo>
                    <a:pt x="43" y="351"/>
                  </a:lnTo>
                  <a:lnTo>
                    <a:pt x="64" y="328"/>
                  </a:lnTo>
                  <a:lnTo>
                    <a:pt x="77" y="310"/>
                  </a:lnTo>
                  <a:lnTo>
                    <a:pt x="81" y="302"/>
                  </a:lnTo>
                  <a:lnTo>
                    <a:pt x="78" y="292"/>
                  </a:lnTo>
                  <a:lnTo>
                    <a:pt x="81" y="286"/>
                  </a:lnTo>
                  <a:lnTo>
                    <a:pt x="47" y="283"/>
                  </a:lnTo>
                  <a:lnTo>
                    <a:pt x="18" y="281"/>
                  </a:lnTo>
                  <a:lnTo>
                    <a:pt x="18" y="254"/>
                  </a:lnTo>
                  <a:lnTo>
                    <a:pt x="16" y="234"/>
                  </a:lnTo>
                  <a:lnTo>
                    <a:pt x="16" y="212"/>
                  </a:lnTo>
                  <a:lnTo>
                    <a:pt x="15" y="200"/>
                  </a:lnTo>
                  <a:lnTo>
                    <a:pt x="15" y="187"/>
                  </a:lnTo>
                  <a:lnTo>
                    <a:pt x="15" y="175"/>
                  </a:lnTo>
                  <a:lnTo>
                    <a:pt x="15" y="152"/>
                  </a:lnTo>
                  <a:lnTo>
                    <a:pt x="14" y="128"/>
                  </a:lnTo>
                  <a:lnTo>
                    <a:pt x="14" y="115"/>
                  </a:lnTo>
                  <a:lnTo>
                    <a:pt x="15" y="100"/>
                  </a:lnTo>
                  <a:lnTo>
                    <a:pt x="13" y="83"/>
                  </a:lnTo>
                  <a:lnTo>
                    <a:pt x="13" y="62"/>
                  </a:lnTo>
                  <a:lnTo>
                    <a:pt x="13" y="55"/>
                  </a:lnTo>
                  <a:lnTo>
                    <a:pt x="0" y="54"/>
                  </a:lnTo>
                  <a:lnTo>
                    <a:pt x="0" y="36"/>
                  </a:lnTo>
                  <a:lnTo>
                    <a:pt x="20" y="33"/>
                  </a:lnTo>
                  <a:lnTo>
                    <a:pt x="50" y="33"/>
                  </a:lnTo>
                  <a:lnTo>
                    <a:pt x="96" y="31"/>
                  </a:lnTo>
                  <a:lnTo>
                    <a:pt x="137" y="30"/>
                  </a:lnTo>
                  <a:lnTo>
                    <a:pt x="181" y="28"/>
                  </a:lnTo>
                  <a:lnTo>
                    <a:pt x="195" y="27"/>
                  </a:lnTo>
                  <a:lnTo>
                    <a:pt x="194" y="18"/>
                  </a:lnTo>
                  <a:lnTo>
                    <a:pt x="190" y="16"/>
                  </a:lnTo>
                  <a:lnTo>
                    <a:pt x="188" y="5"/>
                  </a:lnTo>
                  <a:lnTo>
                    <a:pt x="228" y="0"/>
                  </a:lnTo>
                  <a:lnTo>
                    <a:pt x="259" y="5"/>
                  </a:lnTo>
                  <a:lnTo>
                    <a:pt x="258" y="15"/>
                  </a:lnTo>
                  <a:lnTo>
                    <a:pt x="254" y="18"/>
                  </a:lnTo>
                  <a:lnTo>
                    <a:pt x="252" y="26"/>
                  </a:lnTo>
                  <a:lnTo>
                    <a:pt x="257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14" name="Freeform 710"/>
            <p:cNvSpPr>
              <a:spLocks/>
            </p:cNvSpPr>
            <p:nvPr/>
          </p:nvSpPr>
          <p:spPr bwMode="auto">
            <a:xfrm>
              <a:off x="4321" y="3005"/>
              <a:ext cx="296" cy="243"/>
            </a:xfrm>
            <a:custGeom>
              <a:avLst/>
              <a:gdLst>
                <a:gd name="T0" fmla="*/ 294 w 296"/>
                <a:gd name="T1" fmla="*/ 15 h 243"/>
                <a:gd name="T2" fmla="*/ 294 w 296"/>
                <a:gd name="T3" fmla="*/ 36 h 243"/>
                <a:gd name="T4" fmla="*/ 294 w 296"/>
                <a:gd name="T5" fmla="*/ 60 h 243"/>
                <a:gd name="T6" fmla="*/ 293 w 296"/>
                <a:gd name="T7" fmla="*/ 89 h 243"/>
                <a:gd name="T8" fmla="*/ 294 w 296"/>
                <a:gd name="T9" fmla="*/ 118 h 243"/>
                <a:gd name="T10" fmla="*/ 295 w 296"/>
                <a:gd name="T11" fmla="*/ 149 h 243"/>
                <a:gd name="T12" fmla="*/ 296 w 296"/>
                <a:gd name="T13" fmla="*/ 172 h 243"/>
                <a:gd name="T14" fmla="*/ 296 w 296"/>
                <a:gd name="T15" fmla="*/ 199 h 243"/>
                <a:gd name="T16" fmla="*/ 296 w 296"/>
                <a:gd name="T17" fmla="*/ 220 h 243"/>
                <a:gd name="T18" fmla="*/ 296 w 296"/>
                <a:gd name="T19" fmla="*/ 243 h 243"/>
                <a:gd name="T20" fmla="*/ 260 w 296"/>
                <a:gd name="T21" fmla="*/ 241 h 243"/>
                <a:gd name="T22" fmla="*/ 202 w 296"/>
                <a:gd name="T23" fmla="*/ 237 h 243"/>
                <a:gd name="T24" fmla="*/ 202 w 296"/>
                <a:gd name="T25" fmla="*/ 210 h 243"/>
                <a:gd name="T26" fmla="*/ 202 w 296"/>
                <a:gd name="T27" fmla="*/ 183 h 243"/>
                <a:gd name="T28" fmla="*/ 202 w 296"/>
                <a:gd name="T29" fmla="*/ 162 h 243"/>
                <a:gd name="T30" fmla="*/ 141 w 296"/>
                <a:gd name="T31" fmla="*/ 161 h 243"/>
                <a:gd name="T32" fmla="*/ 78 w 296"/>
                <a:gd name="T33" fmla="*/ 161 h 243"/>
                <a:gd name="T34" fmla="*/ 77 w 296"/>
                <a:gd name="T35" fmla="*/ 183 h 243"/>
                <a:gd name="T36" fmla="*/ 73 w 296"/>
                <a:gd name="T37" fmla="*/ 213 h 243"/>
                <a:gd name="T38" fmla="*/ 68 w 296"/>
                <a:gd name="T39" fmla="*/ 233 h 243"/>
                <a:gd name="T40" fmla="*/ 36 w 296"/>
                <a:gd name="T41" fmla="*/ 229 h 243"/>
                <a:gd name="T42" fmla="*/ 7 w 296"/>
                <a:gd name="T43" fmla="*/ 218 h 243"/>
                <a:gd name="T44" fmla="*/ 4 w 296"/>
                <a:gd name="T45" fmla="*/ 191 h 243"/>
                <a:gd name="T46" fmla="*/ 3 w 296"/>
                <a:gd name="T47" fmla="*/ 162 h 243"/>
                <a:gd name="T48" fmla="*/ 6 w 296"/>
                <a:gd name="T49" fmla="*/ 137 h 243"/>
                <a:gd name="T50" fmla="*/ 4 w 296"/>
                <a:gd name="T51" fmla="*/ 116 h 243"/>
                <a:gd name="T52" fmla="*/ 2 w 296"/>
                <a:gd name="T53" fmla="*/ 87 h 243"/>
                <a:gd name="T54" fmla="*/ 2 w 296"/>
                <a:gd name="T55" fmla="*/ 63 h 243"/>
                <a:gd name="T56" fmla="*/ 2 w 296"/>
                <a:gd name="T57" fmla="*/ 34 h 243"/>
                <a:gd name="T58" fmla="*/ 1 w 296"/>
                <a:gd name="T59" fmla="*/ 14 h 243"/>
                <a:gd name="T60" fmla="*/ 26 w 296"/>
                <a:gd name="T61" fmla="*/ 7 h 243"/>
                <a:gd name="T62" fmla="*/ 84 w 296"/>
                <a:gd name="T63" fmla="*/ 6 h 243"/>
                <a:gd name="T64" fmla="*/ 151 w 296"/>
                <a:gd name="T65" fmla="*/ 5 h 243"/>
                <a:gd name="T66" fmla="*/ 205 w 296"/>
                <a:gd name="T67" fmla="*/ 3 h 243"/>
                <a:gd name="T68" fmla="*/ 256 w 296"/>
                <a:gd name="T69" fmla="*/ 1 h 243"/>
                <a:gd name="T70" fmla="*/ 288 w 296"/>
                <a:gd name="T71" fmla="*/ 0 h 243"/>
                <a:gd name="T72" fmla="*/ 294 w 296"/>
                <a:gd name="T73" fmla="*/ 3 h 2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96"/>
                <a:gd name="T112" fmla="*/ 0 h 243"/>
                <a:gd name="T113" fmla="*/ 296 w 296"/>
                <a:gd name="T114" fmla="*/ 243 h 24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96" h="243">
                  <a:moveTo>
                    <a:pt x="294" y="5"/>
                  </a:moveTo>
                  <a:lnTo>
                    <a:pt x="294" y="15"/>
                  </a:lnTo>
                  <a:lnTo>
                    <a:pt x="294" y="27"/>
                  </a:lnTo>
                  <a:lnTo>
                    <a:pt x="294" y="36"/>
                  </a:lnTo>
                  <a:lnTo>
                    <a:pt x="294" y="51"/>
                  </a:lnTo>
                  <a:lnTo>
                    <a:pt x="294" y="60"/>
                  </a:lnTo>
                  <a:lnTo>
                    <a:pt x="293" y="77"/>
                  </a:lnTo>
                  <a:lnTo>
                    <a:pt x="293" y="89"/>
                  </a:lnTo>
                  <a:lnTo>
                    <a:pt x="295" y="104"/>
                  </a:lnTo>
                  <a:lnTo>
                    <a:pt x="294" y="118"/>
                  </a:lnTo>
                  <a:lnTo>
                    <a:pt x="294" y="135"/>
                  </a:lnTo>
                  <a:lnTo>
                    <a:pt x="295" y="149"/>
                  </a:lnTo>
                  <a:lnTo>
                    <a:pt x="294" y="160"/>
                  </a:lnTo>
                  <a:lnTo>
                    <a:pt x="296" y="172"/>
                  </a:lnTo>
                  <a:lnTo>
                    <a:pt x="296" y="184"/>
                  </a:lnTo>
                  <a:lnTo>
                    <a:pt x="296" y="199"/>
                  </a:lnTo>
                  <a:lnTo>
                    <a:pt x="294" y="209"/>
                  </a:lnTo>
                  <a:lnTo>
                    <a:pt x="296" y="220"/>
                  </a:lnTo>
                  <a:lnTo>
                    <a:pt x="296" y="230"/>
                  </a:lnTo>
                  <a:lnTo>
                    <a:pt x="296" y="243"/>
                  </a:lnTo>
                  <a:lnTo>
                    <a:pt x="281" y="243"/>
                  </a:lnTo>
                  <a:lnTo>
                    <a:pt x="260" y="241"/>
                  </a:lnTo>
                  <a:lnTo>
                    <a:pt x="221" y="237"/>
                  </a:lnTo>
                  <a:lnTo>
                    <a:pt x="202" y="237"/>
                  </a:lnTo>
                  <a:lnTo>
                    <a:pt x="200" y="222"/>
                  </a:lnTo>
                  <a:lnTo>
                    <a:pt x="202" y="210"/>
                  </a:lnTo>
                  <a:lnTo>
                    <a:pt x="200" y="196"/>
                  </a:lnTo>
                  <a:lnTo>
                    <a:pt x="202" y="183"/>
                  </a:lnTo>
                  <a:lnTo>
                    <a:pt x="200" y="173"/>
                  </a:lnTo>
                  <a:lnTo>
                    <a:pt x="202" y="162"/>
                  </a:lnTo>
                  <a:lnTo>
                    <a:pt x="157" y="162"/>
                  </a:lnTo>
                  <a:lnTo>
                    <a:pt x="141" y="161"/>
                  </a:lnTo>
                  <a:lnTo>
                    <a:pt x="123" y="160"/>
                  </a:lnTo>
                  <a:lnTo>
                    <a:pt x="78" y="161"/>
                  </a:lnTo>
                  <a:lnTo>
                    <a:pt x="77" y="172"/>
                  </a:lnTo>
                  <a:lnTo>
                    <a:pt x="77" y="183"/>
                  </a:lnTo>
                  <a:lnTo>
                    <a:pt x="76" y="201"/>
                  </a:lnTo>
                  <a:lnTo>
                    <a:pt x="73" y="213"/>
                  </a:lnTo>
                  <a:lnTo>
                    <a:pt x="73" y="224"/>
                  </a:lnTo>
                  <a:lnTo>
                    <a:pt x="68" y="233"/>
                  </a:lnTo>
                  <a:lnTo>
                    <a:pt x="59" y="233"/>
                  </a:lnTo>
                  <a:lnTo>
                    <a:pt x="36" y="229"/>
                  </a:lnTo>
                  <a:lnTo>
                    <a:pt x="9" y="228"/>
                  </a:lnTo>
                  <a:lnTo>
                    <a:pt x="7" y="218"/>
                  </a:lnTo>
                  <a:lnTo>
                    <a:pt x="7" y="205"/>
                  </a:lnTo>
                  <a:lnTo>
                    <a:pt x="4" y="191"/>
                  </a:lnTo>
                  <a:lnTo>
                    <a:pt x="4" y="173"/>
                  </a:lnTo>
                  <a:lnTo>
                    <a:pt x="3" y="162"/>
                  </a:lnTo>
                  <a:lnTo>
                    <a:pt x="6" y="151"/>
                  </a:lnTo>
                  <a:lnTo>
                    <a:pt x="6" y="137"/>
                  </a:lnTo>
                  <a:lnTo>
                    <a:pt x="3" y="128"/>
                  </a:lnTo>
                  <a:lnTo>
                    <a:pt x="4" y="116"/>
                  </a:lnTo>
                  <a:lnTo>
                    <a:pt x="2" y="101"/>
                  </a:lnTo>
                  <a:lnTo>
                    <a:pt x="2" y="87"/>
                  </a:lnTo>
                  <a:lnTo>
                    <a:pt x="0" y="75"/>
                  </a:lnTo>
                  <a:lnTo>
                    <a:pt x="2" y="63"/>
                  </a:lnTo>
                  <a:lnTo>
                    <a:pt x="1" y="48"/>
                  </a:lnTo>
                  <a:lnTo>
                    <a:pt x="2" y="34"/>
                  </a:lnTo>
                  <a:lnTo>
                    <a:pt x="1" y="24"/>
                  </a:lnTo>
                  <a:lnTo>
                    <a:pt x="1" y="14"/>
                  </a:lnTo>
                  <a:lnTo>
                    <a:pt x="1" y="7"/>
                  </a:lnTo>
                  <a:lnTo>
                    <a:pt x="26" y="7"/>
                  </a:lnTo>
                  <a:lnTo>
                    <a:pt x="51" y="5"/>
                  </a:lnTo>
                  <a:lnTo>
                    <a:pt x="84" y="6"/>
                  </a:lnTo>
                  <a:lnTo>
                    <a:pt x="118" y="5"/>
                  </a:lnTo>
                  <a:lnTo>
                    <a:pt x="151" y="5"/>
                  </a:lnTo>
                  <a:lnTo>
                    <a:pt x="181" y="3"/>
                  </a:lnTo>
                  <a:lnTo>
                    <a:pt x="205" y="3"/>
                  </a:lnTo>
                  <a:lnTo>
                    <a:pt x="233" y="2"/>
                  </a:lnTo>
                  <a:lnTo>
                    <a:pt x="256" y="1"/>
                  </a:lnTo>
                  <a:lnTo>
                    <a:pt x="272" y="1"/>
                  </a:lnTo>
                  <a:lnTo>
                    <a:pt x="288" y="0"/>
                  </a:lnTo>
                  <a:lnTo>
                    <a:pt x="294" y="0"/>
                  </a:lnTo>
                  <a:lnTo>
                    <a:pt x="294" y="3"/>
                  </a:lnTo>
                  <a:lnTo>
                    <a:pt x="294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15" name="Freeform 711"/>
            <p:cNvSpPr>
              <a:spLocks/>
            </p:cNvSpPr>
            <p:nvPr/>
          </p:nvSpPr>
          <p:spPr bwMode="auto">
            <a:xfrm>
              <a:off x="4624" y="3005"/>
              <a:ext cx="68" cy="237"/>
            </a:xfrm>
            <a:custGeom>
              <a:avLst/>
              <a:gdLst>
                <a:gd name="T0" fmla="*/ 62 w 68"/>
                <a:gd name="T1" fmla="*/ 147 h 237"/>
                <a:gd name="T2" fmla="*/ 62 w 68"/>
                <a:gd name="T3" fmla="*/ 149 h 237"/>
                <a:gd name="T4" fmla="*/ 62 w 68"/>
                <a:gd name="T5" fmla="*/ 156 h 237"/>
                <a:gd name="T6" fmla="*/ 62 w 68"/>
                <a:gd name="T7" fmla="*/ 166 h 237"/>
                <a:gd name="T8" fmla="*/ 65 w 68"/>
                <a:gd name="T9" fmla="*/ 176 h 237"/>
                <a:gd name="T10" fmla="*/ 65 w 68"/>
                <a:gd name="T11" fmla="*/ 181 h 237"/>
                <a:gd name="T12" fmla="*/ 65 w 68"/>
                <a:gd name="T13" fmla="*/ 191 h 237"/>
                <a:gd name="T14" fmla="*/ 62 w 68"/>
                <a:gd name="T15" fmla="*/ 200 h 237"/>
                <a:gd name="T16" fmla="*/ 54 w 68"/>
                <a:gd name="T17" fmla="*/ 205 h 237"/>
                <a:gd name="T18" fmla="*/ 43 w 68"/>
                <a:gd name="T19" fmla="*/ 213 h 237"/>
                <a:gd name="T20" fmla="*/ 30 w 68"/>
                <a:gd name="T21" fmla="*/ 221 h 237"/>
                <a:gd name="T22" fmla="*/ 15 w 68"/>
                <a:gd name="T23" fmla="*/ 230 h 237"/>
                <a:gd name="T24" fmla="*/ 3 w 68"/>
                <a:gd name="T25" fmla="*/ 237 h 237"/>
                <a:gd name="T26" fmla="*/ 3 w 68"/>
                <a:gd name="T27" fmla="*/ 227 h 237"/>
                <a:gd name="T28" fmla="*/ 1 w 68"/>
                <a:gd name="T29" fmla="*/ 215 h 237"/>
                <a:gd name="T30" fmla="*/ 3 w 68"/>
                <a:gd name="T31" fmla="*/ 204 h 237"/>
                <a:gd name="T32" fmla="*/ 3 w 68"/>
                <a:gd name="T33" fmla="*/ 193 h 237"/>
                <a:gd name="T34" fmla="*/ 2 w 68"/>
                <a:gd name="T35" fmla="*/ 184 h 237"/>
                <a:gd name="T36" fmla="*/ 2 w 68"/>
                <a:gd name="T37" fmla="*/ 174 h 237"/>
                <a:gd name="T38" fmla="*/ 2 w 68"/>
                <a:gd name="T39" fmla="*/ 168 h 237"/>
                <a:gd name="T40" fmla="*/ 1 w 68"/>
                <a:gd name="T41" fmla="*/ 157 h 237"/>
                <a:gd name="T42" fmla="*/ 4 w 68"/>
                <a:gd name="T43" fmla="*/ 145 h 237"/>
                <a:gd name="T44" fmla="*/ 0 w 68"/>
                <a:gd name="T45" fmla="*/ 132 h 237"/>
                <a:gd name="T46" fmla="*/ 1 w 68"/>
                <a:gd name="T47" fmla="*/ 117 h 237"/>
                <a:gd name="T48" fmla="*/ 2 w 68"/>
                <a:gd name="T49" fmla="*/ 104 h 237"/>
                <a:gd name="T50" fmla="*/ 0 w 68"/>
                <a:gd name="T51" fmla="*/ 87 h 237"/>
                <a:gd name="T52" fmla="*/ 1 w 68"/>
                <a:gd name="T53" fmla="*/ 71 h 237"/>
                <a:gd name="T54" fmla="*/ 2 w 68"/>
                <a:gd name="T55" fmla="*/ 51 h 237"/>
                <a:gd name="T56" fmla="*/ 2 w 68"/>
                <a:gd name="T57" fmla="*/ 33 h 237"/>
                <a:gd name="T58" fmla="*/ 4 w 68"/>
                <a:gd name="T59" fmla="*/ 20 h 237"/>
                <a:gd name="T60" fmla="*/ 2 w 68"/>
                <a:gd name="T61" fmla="*/ 8 h 237"/>
                <a:gd name="T62" fmla="*/ 2 w 68"/>
                <a:gd name="T63" fmla="*/ 0 h 237"/>
                <a:gd name="T64" fmla="*/ 31 w 68"/>
                <a:gd name="T65" fmla="*/ 4 h 237"/>
                <a:gd name="T66" fmla="*/ 49 w 68"/>
                <a:gd name="T67" fmla="*/ 8 h 237"/>
                <a:gd name="T68" fmla="*/ 57 w 68"/>
                <a:gd name="T69" fmla="*/ 10 h 237"/>
                <a:gd name="T70" fmla="*/ 67 w 68"/>
                <a:gd name="T71" fmla="*/ 13 h 237"/>
                <a:gd name="T72" fmla="*/ 68 w 68"/>
                <a:gd name="T73" fmla="*/ 19 h 237"/>
                <a:gd name="T74" fmla="*/ 66 w 68"/>
                <a:gd name="T75" fmla="*/ 36 h 237"/>
                <a:gd name="T76" fmla="*/ 66 w 68"/>
                <a:gd name="T77" fmla="*/ 57 h 237"/>
                <a:gd name="T78" fmla="*/ 66 w 68"/>
                <a:gd name="T79" fmla="*/ 77 h 237"/>
                <a:gd name="T80" fmla="*/ 65 w 68"/>
                <a:gd name="T81" fmla="*/ 93 h 237"/>
                <a:gd name="T82" fmla="*/ 65 w 68"/>
                <a:gd name="T83" fmla="*/ 107 h 237"/>
                <a:gd name="T84" fmla="*/ 62 w 68"/>
                <a:gd name="T85" fmla="*/ 123 h 237"/>
                <a:gd name="T86" fmla="*/ 64 w 68"/>
                <a:gd name="T87" fmla="*/ 135 h 237"/>
                <a:gd name="T88" fmla="*/ 62 w 68"/>
                <a:gd name="T89" fmla="*/ 147 h 23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8"/>
                <a:gd name="T136" fmla="*/ 0 h 237"/>
                <a:gd name="T137" fmla="*/ 68 w 68"/>
                <a:gd name="T138" fmla="*/ 237 h 23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8" h="237">
                  <a:moveTo>
                    <a:pt x="62" y="147"/>
                  </a:moveTo>
                  <a:lnTo>
                    <a:pt x="62" y="149"/>
                  </a:lnTo>
                  <a:lnTo>
                    <a:pt x="62" y="156"/>
                  </a:lnTo>
                  <a:lnTo>
                    <a:pt x="62" y="166"/>
                  </a:lnTo>
                  <a:lnTo>
                    <a:pt x="65" y="176"/>
                  </a:lnTo>
                  <a:lnTo>
                    <a:pt x="65" y="181"/>
                  </a:lnTo>
                  <a:lnTo>
                    <a:pt x="65" y="191"/>
                  </a:lnTo>
                  <a:lnTo>
                    <a:pt x="62" y="200"/>
                  </a:lnTo>
                  <a:lnTo>
                    <a:pt x="54" y="205"/>
                  </a:lnTo>
                  <a:lnTo>
                    <a:pt x="43" y="213"/>
                  </a:lnTo>
                  <a:lnTo>
                    <a:pt x="30" y="221"/>
                  </a:lnTo>
                  <a:lnTo>
                    <a:pt x="15" y="230"/>
                  </a:lnTo>
                  <a:lnTo>
                    <a:pt x="3" y="237"/>
                  </a:lnTo>
                  <a:lnTo>
                    <a:pt x="3" y="227"/>
                  </a:lnTo>
                  <a:lnTo>
                    <a:pt x="1" y="215"/>
                  </a:lnTo>
                  <a:lnTo>
                    <a:pt x="3" y="204"/>
                  </a:lnTo>
                  <a:lnTo>
                    <a:pt x="3" y="193"/>
                  </a:lnTo>
                  <a:lnTo>
                    <a:pt x="2" y="184"/>
                  </a:lnTo>
                  <a:lnTo>
                    <a:pt x="2" y="174"/>
                  </a:lnTo>
                  <a:lnTo>
                    <a:pt x="2" y="168"/>
                  </a:lnTo>
                  <a:lnTo>
                    <a:pt x="1" y="157"/>
                  </a:lnTo>
                  <a:lnTo>
                    <a:pt x="4" y="145"/>
                  </a:lnTo>
                  <a:lnTo>
                    <a:pt x="0" y="132"/>
                  </a:lnTo>
                  <a:lnTo>
                    <a:pt x="1" y="117"/>
                  </a:lnTo>
                  <a:lnTo>
                    <a:pt x="2" y="104"/>
                  </a:lnTo>
                  <a:lnTo>
                    <a:pt x="0" y="87"/>
                  </a:lnTo>
                  <a:lnTo>
                    <a:pt x="1" y="71"/>
                  </a:lnTo>
                  <a:lnTo>
                    <a:pt x="2" y="51"/>
                  </a:lnTo>
                  <a:lnTo>
                    <a:pt x="2" y="33"/>
                  </a:lnTo>
                  <a:lnTo>
                    <a:pt x="4" y="20"/>
                  </a:lnTo>
                  <a:lnTo>
                    <a:pt x="2" y="8"/>
                  </a:lnTo>
                  <a:lnTo>
                    <a:pt x="2" y="0"/>
                  </a:lnTo>
                  <a:lnTo>
                    <a:pt x="31" y="4"/>
                  </a:lnTo>
                  <a:lnTo>
                    <a:pt x="49" y="8"/>
                  </a:lnTo>
                  <a:lnTo>
                    <a:pt x="57" y="10"/>
                  </a:lnTo>
                  <a:lnTo>
                    <a:pt x="67" y="13"/>
                  </a:lnTo>
                  <a:lnTo>
                    <a:pt x="68" y="19"/>
                  </a:lnTo>
                  <a:lnTo>
                    <a:pt x="66" y="36"/>
                  </a:lnTo>
                  <a:lnTo>
                    <a:pt x="66" y="57"/>
                  </a:lnTo>
                  <a:lnTo>
                    <a:pt x="66" y="77"/>
                  </a:lnTo>
                  <a:lnTo>
                    <a:pt x="65" y="93"/>
                  </a:lnTo>
                  <a:lnTo>
                    <a:pt x="65" y="107"/>
                  </a:lnTo>
                  <a:lnTo>
                    <a:pt x="62" y="123"/>
                  </a:lnTo>
                  <a:lnTo>
                    <a:pt x="64" y="135"/>
                  </a:lnTo>
                  <a:lnTo>
                    <a:pt x="62" y="1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16" name="Freeform 712"/>
            <p:cNvSpPr>
              <a:spLocks/>
            </p:cNvSpPr>
            <p:nvPr/>
          </p:nvSpPr>
          <p:spPr bwMode="auto">
            <a:xfrm>
              <a:off x="4536" y="2968"/>
              <a:ext cx="15" cy="12"/>
            </a:xfrm>
            <a:custGeom>
              <a:avLst/>
              <a:gdLst>
                <a:gd name="T0" fmla="*/ 14 w 15"/>
                <a:gd name="T1" fmla="*/ 12 h 12"/>
                <a:gd name="T2" fmla="*/ 15 w 15"/>
                <a:gd name="T3" fmla="*/ 3 h 12"/>
                <a:gd name="T4" fmla="*/ 0 w 15"/>
                <a:gd name="T5" fmla="*/ 0 h 12"/>
                <a:gd name="T6" fmla="*/ 0 w 15"/>
                <a:gd name="T7" fmla="*/ 11 h 12"/>
                <a:gd name="T8" fmla="*/ 14 w 15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12"/>
                <a:gd name="T17" fmla="*/ 15 w 15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12">
                  <a:moveTo>
                    <a:pt x="14" y="12"/>
                  </a:moveTo>
                  <a:lnTo>
                    <a:pt x="15" y="3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4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17" name="Freeform 713"/>
            <p:cNvSpPr>
              <a:spLocks/>
            </p:cNvSpPr>
            <p:nvPr/>
          </p:nvSpPr>
          <p:spPr bwMode="auto">
            <a:xfrm>
              <a:off x="4503" y="2968"/>
              <a:ext cx="26" cy="13"/>
            </a:xfrm>
            <a:custGeom>
              <a:avLst/>
              <a:gdLst>
                <a:gd name="T0" fmla="*/ 26 w 26"/>
                <a:gd name="T1" fmla="*/ 12 h 13"/>
                <a:gd name="T2" fmla="*/ 26 w 26"/>
                <a:gd name="T3" fmla="*/ 0 h 13"/>
                <a:gd name="T4" fmla="*/ 14 w 26"/>
                <a:gd name="T5" fmla="*/ 1 h 13"/>
                <a:gd name="T6" fmla="*/ 5 w 26"/>
                <a:gd name="T7" fmla="*/ 2 h 13"/>
                <a:gd name="T8" fmla="*/ 0 w 26"/>
                <a:gd name="T9" fmla="*/ 3 h 13"/>
                <a:gd name="T10" fmla="*/ 0 w 26"/>
                <a:gd name="T11" fmla="*/ 8 h 13"/>
                <a:gd name="T12" fmla="*/ 0 w 26"/>
                <a:gd name="T13" fmla="*/ 13 h 13"/>
                <a:gd name="T14" fmla="*/ 26 w 26"/>
                <a:gd name="T15" fmla="*/ 12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13"/>
                <a:gd name="T26" fmla="*/ 26 w 26"/>
                <a:gd name="T27" fmla="*/ 13 h 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13">
                  <a:moveTo>
                    <a:pt x="26" y="12"/>
                  </a:moveTo>
                  <a:lnTo>
                    <a:pt x="26" y="0"/>
                  </a:lnTo>
                  <a:lnTo>
                    <a:pt x="14" y="1"/>
                  </a:lnTo>
                  <a:lnTo>
                    <a:pt x="5" y="2"/>
                  </a:lnTo>
                  <a:lnTo>
                    <a:pt x="0" y="3"/>
                  </a:lnTo>
                  <a:lnTo>
                    <a:pt x="0" y="8"/>
                  </a:lnTo>
                  <a:lnTo>
                    <a:pt x="0" y="13"/>
                  </a:lnTo>
                  <a:lnTo>
                    <a:pt x="26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18" name="Freeform 714"/>
            <p:cNvSpPr>
              <a:spLocks/>
            </p:cNvSpPr>
            <p:nvPr/>
          </p:nvSpPr>
          <p:spPr bwMode="auto">
            <a:xfrm>
              <a:off x="4578" y="3225"/>
              <a:ext cx="36" cy="20"/>
            </a:xfrm>
            <a:custGeom>
              <a:avLst/>
              <a:gdLst>
                <a:gd name="T0" fmla="*/ 33 w 36"/>
                <a:gd name="T1" fmla="*/ 0 h 20"/>
                <a:gd name="T2" fmla="*/ 36 w 36"/>
                <a:gd name="T3" fmla="*/ 20 h 20"/>
                <a:gd name="T4" fmla="*/ 0 w 36"/>
                <a:gd name="T5" fmla="*/ 18 h 20"/>
                <a:gd name="T6" fmla="*/ 30 w 36"/>
                <a:gd name="T7" fmla="*/ 16 h 20"/>
                <a:gd name="T8" fmla="*/ 33 w 36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20"/>
                <a:gd name="T17" fmla="*/ 36 w 3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20">
                  <a:moveTo>
                    <a:pt x="33" y="0"/>
                  </a:moveTo>
                  <a:lnTo>
                    <a:pt x="36" y="20"/>
                  </a:lnTo>
                  <a:lnTo>
                    <a:pt x="0" y="18"/>
                  </a:lnTo>
                  <a:lnTo>
                    <a:pt x="30" y="16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19" name="Freeform 715"/>
            <p:cNvSpPr>
              <a:spLocks/>
            </p:cNvSpPr>
            <p:nvPr/>
          </p:nvSpPr>
          <p:spPr bwMode="auto">
            <a:xfrm>
              <a:off x="4334" y="3211"/>
              <a:ext cx="38" cy="19"/>
            </a:xfrm>
            <a:custGeom>
              <a:avLst/>
              <a:gdLst>
                <a:gd name="T0" fmla="*/ 38 w 38"/>
                <a:gd name="T1" fmla="*/ 19 h 19"/>
                <a:gd name="T2" fmla="*/ 1 w 38"/>
                <a:gd name="T3" fmla="*/ 19 h 19"/>
                <a:gd name="T4" fmla="*/ 0 w 38"/>
                <a:gd name="T5" fmla="*/ 0 h 19"/>
                <a:gd name="T6" fmla="*/ 5 w 38"/>
                <a:gd name="T7" fmla="*/ 16 h 19"/>
                <a:gd name="T8" fmla="*/ 38 w 38"/>
                <a:gd name="T9" fmla="*/ 19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19"/>
                <a:gd name="T17" fmla="*/ 38 w 38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19">
                  <a:moveTo>
                    <a:pt x="38" y="19"/>
                  </a:moveTo>
                  <a:lnTo>
                    <a:pt x="1" y="19"/>
                  </a:lnTo>
                  <a:lnTo>
                    <a:pt x="0" y="0"/>
                  </a:lnTo>
                  <a:lnTo>
                    <a:pt x="5" y="16"/>
                  </a:lnTo>
                  <a:lnTo>
                    <a:pt x="38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20" name="Freeform 716"/>
            <p:cNvSpPr>
              <a:spLocks/>
            </p:cNvSpPr>
            <p:nvPr/>
          </p:nvSpPr>
          <p:spPr bwMode="auto">
            <a:xfrm>
              <a:off x="4496" y="2958"/>
              <a:ext cx="61" cy="10"/>
            </a:xfrm>
            <a:custGeom>
              <a:avLst/>
              <a:gdLst>
                <a:gd name="T0" fmla="*/ 61 w 61"/>
                <a:gd name="T1" fmla="*/ 10 h 10"/>
                <a:gd name="T2" fmla="*/ 35 w 61"/>
                <a:gd name="T3" fmla="*/ 5 h 10"/>
                <a:gd name="T4" fmla="*/ 1 w 61"/>
                <a:gd name="T5" fmla="*/ 9 h 10"/>
                <a:gd name="T6" fmla="*/ 0 w 61"/>
                <a:gd name="T7" fmla="*/ 4 h 10"/>
                <a:gd name="T8" fmla="*/ 35 w 61"/>
                <a:gd name="T9" fmla="*/ 0 h 10"/>
                <a:gd name="T10" fmla="*/ 61 w 61"/>
                <a:gd name="T11" fmla="*/ 4 h 10"/>
                <a:gd name="T12" fmla="*/ 61 w 61"/>
                <a:gd name="T13" fmla="*/ 1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"/>
                <a:gd name="T22" fmla="*/ 0 h 10"/>
                <a:gd name="T23" fmla="*/ 61 w 61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" h="10">
                  <a:moveTo>
                    <a:pt x="61" y="10"/>
                  </a:moveTo>
                  <a:lnTo>
                    <a:pt x="35" y="5"/>
                  </a:lnTo>
                  <a:lnTo>
                    <a:pt x="1" y="9"/>
                  </a:lnTo>
                  <a:lnTo>
                    <a:pt x="0" y="4"/>
                  </a:lnTo>
                  <a:lnTo>
                    <a:pt x="35" y="0"/>
                  </a:lnTo>
                  <a:lnTo>
                    <a:pt x="61" y="4"/>
                  </a:lnTo>
                  <a:lnTo>
                    <a:pt x="61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21" name="Freeform 717"/>
            <p:cNvSpPr>
              <a:spLocks/>
            </p:cNvSpPr>
            <p:nvPr/>
          </p:nvSpPr>
          <p:spPr bwMode="auto">
            <a:xfrm>
              <a:off x="4623" y="3201"/>
              <a:ext cx="60" cy="41"/>
            </a:xfrm>
            <a:custGeom>
              <a:avLst/>
              <a:gdLst>
                <a:gd name="T0" fmla="*/ 0 w 60"/>
                <a:gd name="T1" fmla="*/ 37 h 41"/>
                <a:gd name="T2" fmla="*/ 60 w 60"/>
                <a:gd name="T3" fmla="*/ 0 h 41"/>
                <a:gd name="T4" fmla="*/ 0 w 60"/>
                <a:gd name="T5" fmla="*/ 41 h 41"/>
                <a:gd name="T6" fmla="*/ 0 w 60"/>
                <a:gd name="T7" fmla="*/ 37 h 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41"/>
                <a:gd name="T14" fmla="*/ 60 w 60"/>
                <a:gd name="T15" fmla="*/ 41 h 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41">
                  <a:moveTo>
                    <a:pt x="0" y="37"/>
                  </a:moveTo>
                  <a:lnTo>
                    <a:pt x="60" y="0"/>
                  </a:lnTo>
                  <a:lnTo>
                    <a:pt x="0" y="41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22" name="Freeform 718"/>
            <p:cNvSpPr>
              <a:spLocks/>
            </p:cNvSpPr>
            <p:nvPr/>
          </p:nvSpPr>
          <p:spPr bwMode="auto">
            <a:xfrm>
              <a:off x="4386" y="3250"/>
              <a:ext cx="117" cy="10"/>
            </a:xfrm>
            <a:custGeom>
              <a:avLst/>
              <a:gdLst>
                <a:gd name="T0" fmla="*/ 2 w 117"/>
                <a:gd name="T1" fmla="*/ 8 h 10"/>
                <a:gd name="T2" fmla="*/ 65 w 117"/>
                <a:gd name="T3" fmla="*/ 8 h 10"/>
                <a:gd name="T4" fmla="*/ 117 w 117"/>
                <a:gd name="T5" fmla="*/ 10 h 10"/>
                <a:gd name="T6" fmla="*/ 115 w 117"/>
                <a:gd name="T7" fmla="*/ 2 h 10"/>
                <a:gd name="T8" fmla="*/ 59 w 117"/>
                <a:gd name="T9" fmla="*/ 1 h 10"/>
                <a:gd name="T10" fmla="*/ 0 w 117"/>
                <a:gd name="T11" fmla="*/ 0 h 10"/>
                <a:gd name="T12" fmla="*/ 2 w 117"/>
                <a:gd name="T13" fmla="*/ 7 h 10"/>
                <a:gd name="T14" fmla="*/ 2 w 117"/>
                <a:gd name="T15" fmla="*/ 8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7"/>
                <a:gd name="T25" fmla="*/ 0 h 10"/>
                <a:gd name="T26" fmla="*/ 117 w 117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7" h="10">
                  <a:moveTo>
                    <a:pt x="2" y="8"/>
                  </a:moveTo>
                  <a:lnTo>
                    <a:pt x="65" y="8"/>
                  </a:lnTo>
                  <a:lnTo>
                    <a:pt x="117" y="10"/>
                  </a:lnTo>
                  <a:lnTo>
                    <a:pt x="115" y="2"/>
                  </a:lnTo>
                  <a:lnTo>
                    <a:pt x="59" y="1"/>
                  </a:lnTo>
                  <a:lnTo>
                    <a:pt x="0" y="0"/>
                  </a:lnTo>
                  <a:lnTo>
                    <a:pt x="2" y="7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23" name="Freeform 719"/>
            <p:cNvSpPr>
              <a:spLocks/>
            </p:cNvSpPr>
            <p:nvPr/>
          </p:nvSpPr>
          <p:spPr bwMode="auto">
            <a:xfrm>
              <a:off x="4375" y="3262"/>
              <a:ext cx="133" cy="20"/>
            </a:xfrm>
            <a:custGeom>
              <a:avLst/>
              <a:gdLst>
                <a:gd name="T0" fmla="*/ 133 w 133"/>
                <a:gd name="T1" fmla="*/ 2 h 20"/>
                <a:gd name="T2" fmla="*/ 73 w 133"/>
                <a:gd name="T3" fmla="*/ 1 h 20"/>
                <a:gd name="T4" fmla="*/ 13 w 133"/>
                <a:gd name="T5" fmla="*/ 0 h 20"/>
                <a:gd name="T6" fmla="*/ 8 w 133"/>
                <a:gd name="T7" fmla="*/ 9 h 20"/>
                <a:gd name="T8" fmla="*/ 0 w 133"/>
                <a:gd name="T9" fmla="*/ 17 h 20"/>
                <a:gd name="T10" fmla="*/ 61 w 133"/>
                <a:gd name="T11" fmla="*/ 19 h 20"/>
                <a:gd name="T12" fmla="*/ 125 w 133"/>
                <a:gd name="T13" fmla="*/ 20 h 20"/>
                <a:gd name="T14" fmla="*/ 129 w 133"/>
                <a:gd name="T15" fmla="*/ 11 h 20"/>
                <a:gd name="T16" fmla="*/ 133 w 133"/>
                <a:gd name="T17" fmla="*/ 2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3"/>
                <a:gd name="T28" fmla="*/ 0 h 20"/>
                <a:gd name="T29" fmla="*/ 133 w 133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3" h="20">
                  <a:moveTo>
                    <a:pt x="133" y="2"/>
                  </a:moveTo>
                  <a:lnTo>
                    <a:pt x="73" y="1"/>
                  </a:lnTo>
                  <a:lnTo>
                    <a:pt x="13" y="0"/>
                  </a:lnTo>
                  <a:lnTo>
                    <a:pt x="8" y="9"/>
                  </a:lnTo>
                  <a:lnTo>
                    <a:pt x="0" y="17"/>
                  </a:lnTo>
                  <a:lnTo>
                    <a:pt x="61" y="19"/>
                  </a:lnTo>
                  <a:lnTo>
                    <a:pt x="125" y="20"/>
                  </a:lnTo>
                  <a:lnTo>
                    <a:pt x="129" y="11"/>
                  </a:lnTo>
                  <a:lnTo>
                    <a:pt x="133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24" name="Freeform 720"/>
            <p:cNvSpPr>
              <a:spLocks/>
            </p:cNvSpPr>
            <p:nvPr/>
          </p:nvSpPr>
          <p:spPr bwMode="auto">
            <a:xfrm>
              <a:off x="4354" y="3284"/>
              <a:ext cx="142" cy="26"/>
            </a:xfrm>
            <a:custGeom>
              <a:avLst/>
              <a:gdLst>
                <a:gd name="T0" fmla="*/ 142 w 142"/>
                <a:gd name="T1" fmla="*/ 4 h 26"/>
                <a:gd name="T2" fmla="*/ 78 w 142"/>
                <a:gd name="T3" fmla="*/ 1 h 26"/>
                <a:gd name="T4" fmla="*/ 18 w 142"/>
                <a:gd name="T5" fmla="*/ 0 h 26"/>
                <a:gd name="T6" fmla="*/ 12 w 142"/>
                <a:gd name="T7" fmla="*/ 8 h 26"/>
                <a:gd name="T8" fmla="*/ 0 w 142"/>
                <a:gd name="T9" fmla="*/ 19 h 26"/>
                <a:gd name="T10" fmla="*/ 66 w 142"/>
                <a:gd name="T11" fmla="*/ 24 h 26"/>
                <a:gd name="T12" fmla="*/ 137 w 142"/>
                <a:gd name="T13" fmla="*/ 26 h 26"/>
                <a:gd name="T14" fmla="*/ 139 w 142"/>
                <a:gd name="T15" fmla="*/ 15 h 26"/>
                <a:gd name="T16" fmla="*/ 142 w 142"/>
                <a:gd name="T17" fmla="*/ 4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2"/>
                <a:gd name="T28" fmla="*/ 0 h 26"/>
                <a:gd name="T29" fmla="*/ 142 w 142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2" h="26">
                  <a:moveTo>
                    <a:pt x="142" y="4"/>
                  </a:moveTo>
                  <a:lnTo>
                    <a:pt x="78" y="1"/>
                  </a:lnTo>
                  <a:lnTo>
                    <a:pt x="18" y="0"/>
                  </a:lnTo>
                  <a:lnTo>
                    <a:pt x="12" y="8"/>
                  </a:lnTo>
                  <a:lnTo>
                    <a:pt x="0" y="19"/>
                  </a:lnTo>
                  <a:lnTo>
                    <a:pt x="66" y="24"/>
                  </a:lnTo>
                  <a:lnTo>
                    <a:pt x="137" y="26"/>
                  </a:lnTo>
                  <a:lnTo>
                    <a:pt x="139" y="15"/>
                  </a:lnTo>
                  <a:lnTo>
                    <a:pt x="142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25" name="Freeform 721"/>
            <p:cNvSpPr>
              <a:spLocks/>
            </p:cNvSpPr>
            <p:nvPr/>
          </p:nvSpPr>
          <p:spPr bwMode="auto">
            <a:xfrm>
              <a:off x="4387" y="3230"/>
              <a:ext cx="126" cy="18"/>
            </a:xfrm>
            <a:custGeom>
              <a:avLst/>
              <a:gdLst>
                <a:gd name="T0" fmla="*/ 126 w 126"/>
                <a:gd name="T1" fmla="*/ 1 h 18"/>
                <a:gd name="T2" fmla="*/ 66 w 126"/>
                <a:gd name="T3" fmla="*/ 0 h 18"/>
                <a:gd name="T4" fmla="*/ 15 w 126"/>
                <a:gd name="T5" fmla="*/ 0 h 18"/>
                <a:gd name="T6" fmla="*/ 0 w 126"/>
                <a:gd name="T7" fmla="*/ 17 h 18"/>
                <a:gd name="T8" fmla="*/ 61 w 126"/>
                <a:gd name="T9" fmla="*/ 17 h 18"/>
                <a:gd name="T10" fmla="*/ 114 w 126"/>
                <a:gd name="T11" fmla="*/ 18 h 18"/>
                <a:gd name="T12" fmla="*/ 126 w 126"/>
                <a:gd name="T13" fmla="*/ 1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18"/>
                <a:gd name="T23" fmla="*/ 126 w 126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18">
                  <a:moveTo>
                    <a:pt x="126" y="1"/>
                  </a:moveTo>
                  <a:lnTo>
                    <a:pt x="66" y="0"/>
                  </a:lnTo>
                  <a:lnTo>
                    <a:pt x="15" y="0"/>
                  </a:lnTo>
                  <a:lnTo>
                    <a:pt x="0" y="17"/>
                  </a:lnTo>
                  <a:lnTo>
                    <a:pt x="61" y="17"/>
                  </a:lnTo>
                  <a:lnTo>
                    <a:pt x="114" y="18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26" name="Freeform 722"/>
            <p:cNvSpPr>
              <a:spLocks/>
            </p:cNvSpPr>
            <p:nvPr/>
          </p:nvSpPr>
          <p:spPr bwMode="auto">
            <a:xfrm>
              <a:off x="4507" y="3236"/>
              <a:ext cx="11" cy="24"/>
            </a:xfrm>
            <a:custGeom>
              <a:avLst/>
              <a:gdLst>
                <a:gd name="T0" fmla="*/ 1 w 11"/>
                <a:gd name="T1" fmla="*/ 24 h 24"/>
                <a:gd name="T2" fmla="*/ 0 w 11"/>
                <a:gd name="T3" fmla="*/ 17 h 24"/>
                <a:gd name="T4" fmla="*/ 11 w 11"/>
                <a:gd name="T5" fmla="*/ 0 h 24"/>
                <a:gd name="T6" fmla="*/ 11 w 11"/>
                <a:gd name="T7" fmla="*/ 9 h 24"/>
                <a:gd name="T8" fmla="*/ 1 w 11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24"/>
                <a:gd name="T17" fmla="*/ 11 w 11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24">
                  <a:moveTo>
                    <a:pt x="1" y="24"/>
                  </a:moveTo>
                  <a:lnTo>
                    <a:pt x="0" y="17"/>
                  </a:lnTo>
                  <a:lnTo>
                    <a:pt x="11" y="0"/>
                  </a:lnTo>
                  <a:lnTo>
                    <a:pt x="11" y="9"/>
                  </a:lnTo>
                  <a:lnTo>
                    <a:pt x="1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27" name="Freeform 723"/>
            <p:cNvSpPr>
              <a:spLocks/>
            </p:cNvSpPr>
            <p:nvPr/>
          </p:nvSpPr>
          <p:spPr bwMode="auto">
            <a:xfrm>
              <a:off x="4437" y="3234"/>
              <a:ext cx="69" cy="9"/>
            </a:xfrm>
            <a:custGeom>
              <a:avLst/>
              <a:gdLst>
                <a:gd name="T0" fmla="*/ 69 w 69"/>
                <a:gd name="T1" fmla="*/ 0 h 9"/>
                <a:gd name="T2" fmla="*/ 63 w 69"/>
                <a:gd name="T3" fmla="*/ 9 h 9"/>
                <a:gd name="T4" fmla="*/ 0 w 69"/>
                <a:gd name="T5" fmla="*/ 9 h 9"/>
                <a:gd name="T6" fmla="*/ 59 w 69"/>
                <a:gd name="T7" fmla="*/ 7 h 9"/>
                <a:gd name="T8" fmla="*/ 69 w 69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9"/>
                <a:gd name="T17" fmla="*/ 69 w 69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9">
                  <a:moveTo>
                    <a:pt x="69" y="0"/>
                  </a:moveTo>
                  <a:lnTo>
                    <a:pt x="63" y="9"/>
                  </a:lnTo>
                  <a:lnTo>
                    <a:pt x="0" y="9"/>
                  </a:lnTo>
                  <a:lnTo>
                    <a:pt x="59" y="7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28" name="Freeform 724"/>
            <p:cNvSpPr>
              <a:spLocks/>
            </p:cNvSpPr>
            <p:nvPr/>
          </p:nvSpPr>
          <p:spPr bwMode="auto">
            <a:xfrm>
              <a:off x="4433" y="3268"/>
              <a:ext cx="69" cy="9"/>
            </a:xfrm>
            <a:custGeom>
              <a:avLst/>
              <a:gdLst>
                <a:gd name="T0" fmla="*/ 69 w 69"/>
                <a:gd name="T1" fmla="*/ 0 h 9"/>
                <a:gd name="T2" fmla="*/ 62 w 69"/>
                <a:gd name="T3" fmla="*/ 9 h 9"/>
                <a:gd name="T4" fmla="*/ 0 w 69"/>
                <a:gd name="T5" fmla="*/ 9 h 9"/>
                <a:gd name="T6" fmla="*/ 59 w 69"/>
                <a:gd name="T7" fmla="*/ 7 h 9"/>
                <a:gd name="T8" fmla="*/ 69 w 69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9"/>
                <a:gd name="T17" fmla="*/ 69 w 69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9">
                  <a:moveTo>
                    <a:pt x="69" y="0"/>
                  </a:moveTo>
                  <a:lnTo>
                    <a:pt x="62" y="9"/>
                  </a:lnTo>
                  <a:lnTo>
                    <a:pt x="0" y="9"/>
                  </a:lnTo>
                  <a:lnTo>
                    <a:pt x="59" y="7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29" name="Freeform 725"/>
            <p:cNvSpPr>
              <a:spLocks/>
            </p:cNvSpPr>
            <p:nvPr/>
          </p:nvSpPr>
          <p:spPr bwMode="auto">
            <a:xfrm>
              <a:off x="4420" y="3297"/>
              <a:ext cx="70" cy="10"/>
            </a:xfrm>
            <a:custGeom>
              <a:avLst/>
              <a:gdLst>
                <a:gd name="T0" fmla="*/ 70 w 70"/>
                <a:gd name="T1" fmla="*/ 0 h 10"/>
                <a:gd name="T2" fmla="*/ 62 w 70"/>
                <a:gd name="T3" fmla="*/ 10 h 10"/>
                <a:gd name="T4" fmla="*/ 0 w 70"/>
                <a:gd name="T5" fmla="*/ 8 h 10"/>
                <a:gd name="T6" fmla="*/ 58 w 70"/>
                <a:gd name="T7" fmla="*/ 8 h 10"/>
                <a:gd name="T8" fmla="*/ 70 w 70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"/>
                <a:gd name="T16" fmla="*/ 0 h 10"/>
                <a:gd name="T17" fmla="*/ 70 w 70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" h="10">
                  <a:moveTo>
                    <a:pt x="70" y="0"/>
                  </a:moveTo>
                  <a:lnTo>
                    <a:pt x="62" y="10"/>
                  </a:lnTo>
                  <a:lnTo>
                    <a:pt x="0" y="8"/>
                  </a:lnTo>
                  <a:lnTo>
                    <a:pt x="58" y="8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30" name="Freeform 726"/>
            <p:cNvSpPr>
              <a:spLocks/>
            </p:cNvSpPr>
            <p:nvPr/>
          </p:nvSpPr>
          <p:spPr bwMode="auto">
            <a:xfrm>
              <a:off x="4678" y="3184"/>
              <a:ext cx="23" cy="40"/>
            </a:xfrm>
            <a:custGeom>
              <a:avLst/>
              <a:gdLst>
                <a:gd name="T0" fmla="*/ 21 w 23"/>
                <a:gd name="T1" fmla="*/ 0 h 40"/>
                <a:gd name="T2" fmla="*/ 23 w 23"/>
                <a:gd name="T3" fmla="*/ 27 h 40"/>
                <a:gd name="T4" fmla="*/ 0 w 23"/>
                <a:gd name="T5" fmla="*/ 40 h 40"/>
                <a:gd name="T6" fmla="*/ 19 w 23"/>
                <a:gd name="T7" fmla="*/ 26 h 40"/>
                <a:gd name="T8" fmla="*/ 21 w 23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40"/>
                <a:gd name="T17" fmla="*/ 23 w 23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40">
                  <a:moveTo>
                    <a:pt x="21" y="0"/>
                  </a:moveTo>
                  <a:lnTo>
                    <a:pt x="23" y="27"/>
                  </a:lnTo>
                  <a:lnTo>
                    <a:pt x="0" y="40"/>
                  </a:lnTo>
                  <a:lnTo>
                    <a:pt x="19" y="26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31" name="Freeform 727"/>
            <p:cNvSpPr>
              <a:spLocks/>
            </p:cNvSpPr>
            <p:nvPr/>
          </p:nvSpPr>
          <p:spPr bwMode="auto">
            <a:xfrm>
              <a:off x="4578" y="3240"/>
              <a:ext cx="77" cy="19"/>
            </a:xfrm>
            <a:custGeom>
              <a:avLst/>
              <a:gdLst>
                <a:gd name="T0" fmla="*/ 77 w 77"/>
                <a:gd name="T1" fmla="*/ 0 h 19"/>
                <a:gd name="T2" fmla="*/ 50 w 77"/>
                <a:gd name="T3" fmla="*/ 19 h 19"/>
                <a:gd name="T4" fmla="*/ 0 w 77"/>
                <a:gd name="T5" fmla="*/ 16 h 19"/>
                <a:gd name="T6" fmla="*/ 46 w 77"/>
                <a:gd name="T7" fmla="*/ 15 h 19"/>
                <a:gd name="T8" fmla="*/ 77 w 7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"/>
                <a:gd name="T16" fmla="*/ 0 h 19"/>
                <a:gd name="T17" fmla="*/ 77 w 7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" h="19">
                  <a:moveTo>
                    <a:pt x="77" y="0"/>
                  </a:moveTo>
                  <a:lnTo>
                    <a:pt x="50" y="19"/>
                  </a:lnTo>
                  <a:lnTo>
                    <a:pt x="0" y="16"/>
                  </a:lnTo>
                  <a:lnTo>
                    <a:pt x="46" y="15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32" name="Freeform 728"/>
            <p:cNvSpPr>
              <a:spLocks/>
            </p:cNvSpPr>
            <p:nvPr/>
          </p:nvSpPr>
          <p:spPr bwMode="auto">
            <a:xfrm>
              <a:off x="4517" y="3251"/>
              <a:ext cx="35" cy="16"/>
            </a:xfrm>
            <a:custGeom>
              <a:avLst/>
              <a:gdLst>
                <a:gd name="T0" fmla="*/ 35 w 35"/>
                <a:gd name="T1" fmla="*/ 0 h 16"/>
                <a:gd name="T2" fmla="*/ 9 w 35"/>
                <a:gd name="T3" fmla="*/ 0 h 16"/>
                <a:gd name="T4" fmla="*/ 0 w 35"/>
                <a:gd name="T5" fmla="*/ 16 h 16"/>
                <a:gd name="T6" fmla="*/ 12 w 35"/>
                <a:gd name="T7" fmla="*/ 3 h 16"/>
                <a:gd name="T8" fmla="*/ 35 w 35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16"/>
                <a:gd name="T17" fmla="*/ 35 w 35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16">
                  <a:moveTo>
                    <a:pt x="35" y="0"/>
                  </a:moveTo>
                  <a:lnTo>
                    <a:pt x="9" y="0"/>
                  </a:lnTo>
                  <a:lnTo>
                    <a:pt x="0" y="16"/>
                  </a:lnTo>
                  <a:lnTo>
                    <a:pt x="12" y="3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33" name="Freeform 729"/>
            <p:cNvSpPr>
              <a:spLocks/>
            </p:cNvSpPr>
            <p:nvPr/>
          </p:nvSpPr>
          <p:spPr bwMode="auto">
            <a:xfrm>
              <a:off x="4340" y="3019"/>
              <a:ext cx="48" cy="37"/>
            </a:xfrm>
            <a:custGeom>
              <a:avLst/>
              <a:gdLst>
                <a:gd name="T0" fmla="*/ 1 w 48"/>
                <a:gd name="T1" fmla="*/ 37 h 37"/>
                <a:gd name="T2" fmla="*/ 0 w 48"/>
                <a:gd name="T3" fmla="*/ 29 h 37"/>
                <a:gd name="T4" fmla="*/ 2 w 48"/>
                <a:gd name="T5" fmla="*/ 23 h 37"/>
                <a:gd name="T6" fmla="*/ 1 w 48"/>
                <a:gd name="T7" fmla="*/ 15 h 37"/>
                <a:gd name="T8" fmla="*/ 2 w 48"/>
                <a:gd name="T9" fmla="*/ 9 h 37"/>
                <a:gd name="T10" fmla="*/ 1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8 w 48"/>
                <a:gd name="T19" fmla="*/ 0 h 37"/>
                <a:gd name="T20" fmla="*/ 46 w 48"/>
                <a:gd name="T21" fmla="*/ 8 h 37"/>
                <a:gd name="T22" fmla="*/ 48 w 48"/>
                <a:gd name="T23" fmla="*/ 15 h 37"/>
                <a:gd name="T24" fmla="*/ 46 w 48"/>
                <a:gd name="T25" fmla="*/ 19 h 37"/>
                <a:gd name="T26" fmla="*/ 48 w 48"/>
                <a:gd name="T27" fmla="*/ 28 h 37"/>
                <a:gd name="T28" fmla="*/ 47 w 48"/>
                <a:gd name="T29" fmla="*/ 37 h 37"/>
                <a:gd name="T30" fmla="*/ 1 w 48"/>
                <a:gd name="T31" fmla="*/ 37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1" y="37"/>
                  </a:moveTo>
                  <a:lnTo>
                    <a:pt x="0" y="29"/>
                  </a:lnTo>
                  <a:lnTo>
                    <a:pt x="2" y="23"/>
                  </a:lnTo>
                  <a:lnTo>
                    <a:pt x="1" y="15"/>
                  </a:lnTo>
                  <a:lnTo>
                    <a:pt x="2" y="9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46" y="8"/>
                  </a:lnTo>
                  <a:lnTo>
                    <a:pt x="48" y="15"/>
                  </a:lnTo>
                  <a:lnTo>
                    <a:pt x="46" y="19"/>
                  </a:lnTo>
                  <a:lnTo>
                    <a:pt x="48" y="28"/>
                  </a:lnTo>
                  <a:lnTo>
                    <a:pt x="47" y="37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34" name="Freeform 730"/>
            <p:cNvSpPr>
              <a:spLocks/>
            </p:cNvSpPr>
            <p:nvPr/>
          </p:nvSpPr>
          <p:spPr bwMode="auto">
            <a:xfrm>
              <a:off x="4349" y="3024"/>
              <a:ext cx="14" cy="12"/>
            </a:xfrm>
            <a:custGeom>
              <a:avLst/>
              <a:gdLst>
                <a:gd name="T0" fmla="*/ 0 w 14"/>
                <a:gd name="T1" fmla="*/ 4 h 12"/>
                <a:gd name="T2" fmla="*/ 0 w 14"/>
                <a:gd name="T3" fmla="*/ 0 h 12"/>
                <a:gd name="T4" fmla="*/ 7 w 14"/>
                <a:gd name="T5" fmla="*/ 0 h 12"/>
                <a:gd name="T6" fmla="*/ 14 w 14"/>
                <a:gd name="T7" fmla="*/ 0 h 12"/>
                <a:gd name="T8" fmla="*/ 14 w 14"/>
                <a:gd name="T9" fmla="*/ 4 h 12"/>
                <a:gd name="T10" fmla="*/ 14 w 14"/>
                <a:gd name="T11" fmla="*/ 12 h 12"/>
                <a:gd name="T12" fmla="*/ 7 w 14"/>
                <a:gd name="T13" fmla="*/ 12 h 12"/>
                <a:gd name="T14" fmla="*/ 0 w 14"/>
                <a:gd name="T15" fmla="*/ 12 h 12"/>
                <a:gd name="T16" fmla="*/ 0 w 14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35" name="Freeform 731"/>
            <p:cNvSpPr>
              <a:spLocks/>
            </p:cNvSpPr>
            <p:nvPr/>
          </p:nvSpPr>
          <p:spPr bwMode="auto">
            <a:xfrm>
              <a:off x="4367" y="3024"/>
              <a:ext cx="14" cy="12"/>
            </a:xfrm>
            <a:custGeom>
              <a:avLst/>
              <a:gdLst>
                <a:gd name="T0" fmla="*/ 0 w 14"/>
                <a:gd name="T1" fmla="*/ 4 h 12"/>
                <a:gd name="T2" fmla="*/ 0 w 14"/>
                <a:gd name="T3" fmla="*/ 0 h 12"/>
                <a:gd name="T4" fmla="*/ 6 w 14"/>
                <a:gd name="T5" fmla="*/ 0 h 12"/>
                <a:gd name="T6" fmla="*/ 14 w 14"/>
                <a:gd name="T7" fmla="*/ 0 h 12"/>
                <a:gd name="T8" fmla="*/ 13 w 14"/>
                <a:gd name="T9" fmla="*/ 4 h 12"/>
                <a:gd name="T10" fmla="*/ 14 w 14"/>
                <a:gd name="T11" fmla="*/ 12 h 12"/>
                <a:gd name="T12" fmla="*/ 8 w 14"/>
                <a:gd name="T13" fmla="*/ 12 h 12"/>
                <a:gd name="T14" fmla="*/ 0 w 14"/>
                <a:gd name="T15" fmla="*/ 12 h 12"/>
                <a:gd name="T16" fmla="*/ 0 w 14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4"/>
                  </a:lnTo>
                  <a:lnTo>
                    <a:pt x="14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36" name="Freeform 732"/>
            <p:cNvSpPr>
              <a:spLocks/>
            </p:cNvSpPr>
            <p:nvPr/>
          </p:nvSpPr>
          <p:spPr bwMode="auto">
            <a:xfrm>
              <a:off x="4367" y="3039"/>
              <a:ext cx="14" cy="13"/>
            </a:xfrm>
            <a:custGeom>
              <a:avLst/>
              <a:gdLst>
                <a:gd name="T0" fmla="*/ 0 w 14"/>
                <a:gd name="T1" fmla="*/ 3 h 13"/>
                <a:gd name="T2" fmla="*/ 0 w 14"/>
                <a:gd name="T3" fmla="*/ 0 h 13"/>
                <a:gd name="T4" fmla="*/ 6 w 14"/>
                <a:gd name="T5" fmla="*/ 0 h 13"/>
                <a:gd name="T6" fmla="*/ 14 w 14"/>
                <a:gd name="T7" fmla="*/ 0 h 13"/>
                <a:gd name="T8" fmla="*/ 13 w 14"/>
                <a:gd name="T9" fmla="*/ 3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3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37" name="Freeform 733"/>
            <p:cNvSpPr>
              <a:spLocks/>
            </p:cNvSpPr>
            <p:nvPr/>
          </p:nvSpPr>
          <p:spPr bwMode="auto">
            <a:xfrm>
              <a:off x="4349" y="3039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6 w 13"/>
                <a:gd name="T5" fmla="*/ 0 h 14"/>
                <a:gd name="T6" fmla="*/ 13 w 13"/>
                <a:gd name="T7" fmla="*/ 0 h 14"/>
                <a:gd name="T8" fmla="*/ 13 w 13"/>
                <a:gd name="T9" fmla="*/ 4 h 14"/>
                <a:gd name="T10" fmla="*/ 13 w 13"/>
                <a:gd name="T11" fmla="*/ 14 h 14"/>
                <a:gd name="T12" fmla="*/ 7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38" name="Freeform 734"/>
            <p:cNvSpPr>
              <a:spLocks/>
            </p:cNvSpPr>
            <p:nvPr/>
          </p:nvSpPr>
          <p:spPr bwMode="auto">
            <a:xfrm>
              <a:off x="4308" y="3108"/>
              <a:ext cx="7" cy="99"/>
            </a:xfrm>
            <a:custGeom>
              <a:avLst/>
              <a:gdLst>
                <a:gd name="T0" fmla="*/ 4 w 7"/>
                <a:gd name="T1" fmla="*/ 0 h 99"/>
                <a:gd name="T2" fmla="*/ 0 w 7"/>
                <a:gd name="T3" fmla="*/ 55 h 99"/>
                <a:gd name="T4" fmla="*/ 7 w 7"/>
                <a:gd name="T5" fmla="*/ 99 h 99"/>
                <a:gd name="T6" fmla="*/ 4 w 7"/>
                <a:gd name="T7" fmla="*/ 0 h 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"/>
                <a:gd name="T13" fmla="*/ 0 h 99"/>
                <a:gd name="T14" fmla="*/ 7 w 7"/>
                <a:gd name="T15" fmla="*/ 99 h 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" h="99">
                  <a:moveTo>
                    <a:pt x="4" y="0"/>
                  </a:moveTo>
                  <a:lnTo>
                    <a:pt x="0" y="55"/>
                  </a:lnTo>
                  <a:lnTo>
                    <a:pt x="7" y="9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39" name="Freeform 735"/>
            <p:cNvSpPr>
              <a:spLocks/>
            </p:cNvSpPr>
            <p:nvPr/>
          </p:nvSpPr>
          <p:spPr bwMode="auto">
            <a:xfrm>
              <a:off x="4312" y="3226"/>
              <a:ext cx="39" cy="16"/>
            </a:xfrm>
            <a:custGeom>
              <a:avLst/>
              <a:gdLst>
                <a:gd name="T0" fmla="*/ 3 w 39"/>
                <a:gd name="T1" fmla="*/ 0 h 16"/>
                <a:gd name="T2" fmla="*/ 3 w 39"/>
                <a:gd name="T3" fmla="*/ 12 h 16"/>
                <a:gd name="T4" fmla="*/ 39 w 39"/>
                <a:gd name="T5" fmla="*/ 16 h 16"/>
                <a:gd name="T6" fmla="*/ 0 w 39"/>
                <a:gd name="T7" fmla="*/ 15 h 16"/>
                <a:gd name="T8" fmla="*/ 3 w 39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16"/>
                <a:gd name="T17" fmla="*/ 39 w 39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16">
                  <a:moveTo>
                    <a:pt x="3" y="0"/>
                  </a:moveTo>
                  <a:lnTo>
                    <a:pt x="3" y="12"/>
                  </a:lnTo>
                  <a:lnTo>
                    <a:pt x="39" y="16"/>
                  </a:lnTo>
                  <a:lnTo>
                    <a:pt x="0" y="1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40" name="Freeform 736"/>
            <p:cNvSpPr>
              <a:spLocks/>
            </p:cNvSpPr>
            <p:nvPr/>
          </p:nvSpPr>
          <p:spPr bwMode="auto">
            <a:xfrm>
              <a:off x="4331" y="3288"/>
              <a:ext cx="48" cy="24"/>
            </a:xfrm>
            <a:custGeom>
              <a:avLst/>
              <a:gdLst>
                <a:gd name="T0" fmla="*/ 22 w 48"/>
                <a:gd name="T1" fmla="*/ 0 h 24"/>
                <a:gd name="T2" fmla="*/ 7 w 48"/>
                <a:gd name="T3" fmla="*/ 18 h 24"/>
                <a:gd name="T4" fmla="*/ 48 w 48"/>
                <a:gd name="T5" fmla="*/ 24 h 24"/>
                <a:gd name="T6" fmla="*/ 0 w 48"/>
                <a:gd name="T7" fmla="*/ 20 h 24"/>
                <a:gd name="T8" fmla="*/ 22 w 48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4"/>
                <a:gd name="T17" fmla="*/ 48 w 48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4">
                  <a:moveTo>
                    <a:pt x="22" y="0"/>
                  </a:moveTo>
                  <a:lnTo>
                    <a:pt x="7" y="18"/>
                  </a:lnTo>
                  <a:lnTo>
                    <a:pt x="48" y="24"/>
                  </a:lnTo>
                  <a:lnTo>
                    <a:pt x="0" y="2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41" name="Freeform 737"/>
            <p:cNvSpPr>
              <a:spLocks/>
            </p:cNvSpPr>
            <p:nvPr/>
          </p:nvSpPr>
          <p:spPr bwMode="auto">
            <a:xfrm>
              <a:off x="4457" y="3297"/>
              <a:ext cx="49" cy="27"/>
            </a:xfrm>
            <a:custGeom>
              <a:avLst/>
              <a:gdLst>
                <a:gd name="T0" fmla="*/ 0 w 49"/>
                <a:gd name="T1" fmla="*/ 19 h 27"/>
                <a:gd name="T2" fmla="*/ 40 w 49"/>
                <a:gd name="T3" fmla="*/ 22 h 27"/>
                <a:gd name="T4" fmla="*/ 49 w 49"/>
                <a:gd name="T5" fmla="*/ 0 h 27"/>
                <a:gd name="T6" fmla="*/ 45 w 49"/>
                <a:gd name="T7" fmla="*/ 27 h 27"/>
                <a:gd name="T8" fmla="*/ 0 w 49"/>
                <a:gd name="T9" fmla="*/ 19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7"/>
                <a:gd name="T17" fmla="*/ 49 w 49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7">
                  <a:moveTo>
                    <a:pt x="0" y="19"/>
                  </a:moveTo>
                  <a:lnTo>
                    <a:pt x="40" y="22"/>
                  </a:lnTo>
                  <a:lnTo>
                    <a:pt x="49" y="0"/>
                  </a:lnTo>
                  <a:lnTo>
                    <a:pt x="45" y="27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42" name="Freeform 738"/>
            <p:cNvSpPr>
              <a:spLocks/>
            </p:cNvSpPr>
            <p:nvPr/>
          </p:nvSpPr>
          <p:spPr bwMode="auto">
            <a:xfrm>
              <a:off x="4406" y="3019"/>
              <a:ext cx="48" cy="37"/>
            </a:xfrm>
            <a:custGeom>
              <a:avLst/>
              <a:gdLst>
                <a:gd name="T0" fmla="*/ 1 w 48"/>
                <a:gd name="T1" fmla="*/ 37 h 37"/>
                <a:gd name="T2" fmla="*/ 0 w 48"/>
                <a:gd name="T3" fmla="*/ 29 h 37"/>
                <a:gd name="T4" fmla="*/ 2 w 48"/>
                <a:gd name="T5" fmla="*/ 23 h 37"/>
                <a:gd name="T6" fmla="*/ 1 w 48"/>
                <a:gd name="T7" fmla="*/ 15 h 37"/>
                <a:gd name="T8" fmla="*/ 3 w 48"/>
                <a:gd name="T9" fmla="*/ 9 h 37"/>
                <a:gd name="T10" fmla="*/ 1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8 w 48"/>
                <a:gd name="T19" fmla="*/ 0 h 37"/>
                <a:gd name="T20" fmla="*/ 47 w 48"/>
                <a:gd name="T21" fmla="*/ 8 h 37"/>
                <a:gd name="T22" fmla="*/ 48 w 48"/>
                <a:gd name="T23" fmla="*/ 15 h 37"/>
                <a:gd name="T24" fmla="*/ 47 w 48"/>
                <a:gd name="T25" fmla="*/ 19 h 37"/>
                <a:gd name="T26" fmla="*/ 48 w 48"/>
                <a:gd name="T27" fmla="*/ 28 h 37"/>
                <a:gd name="T28" fmla="*/ 47 w 48"/>
                <a:gd name="T29" fmla="*/ 37 h 37"/>
                <a:gd name="T30" fmla="*/ 1 w 48"/>
                <a:gd name="T31" fmla="*/ 37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1" y="37"/>
                  </a:moveTo>
                  <a:lnTo>
                    <a:pt x="0" y="29"/>
                  </a:lnTo>
                  <a:lnTo>
                    <a:pt x="2" y="23"/>
                  </a:lnTo>
                  <a:lnTo>
                    <a:pt x="1" y="15"/>
                  </a:lnTo>
                  <a:lnTo>
                    <a:pt x="3" y="9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47" y="8"/>
                  </a:lnTo>
                  <a:lnTo>
                    <a:pt x="48" y="15"/>
                  </a:lnTo>
                  <a:lnTo>
                    <a:pt x="47" y="19"/>
                  </a:lnTo>
                  <a:lnTo>
                    <a:pt x="48" y="28"/>
                  </a:lnTo>
                  <a:lnTo>
                    <a:pt x="47" y="37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43" name="Freeform 739"/>
            <p:cNvSpPr>
              <a:spLocks/>
            </p:cNvSpPr>
            <p:nvPr/>
          </p:nvSpPr>
          <p:spPr bwMode="auto">
            <a:xfrm>
              <a:off x="4415" y="3024"/>
              <a:ext cx="13" cy="12"/>
            </a:xfrm>
            <a:custGeom>
              <a:avLst/>
              <a:gdLst>
                <a:gd name="T0" fmla="*/ 0 w 13"/>
                <a:gd name="T1" fmla="*/ 4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4 h 12"/>
                <a:gd name="T10" fmla="*/ 13 w 13"/>
                <a:gd name="T11" fmla="*/ 12 h 12"/>
                <a:gd name="T12" fmla="*/ 7 w 13"/>
                <a:gd name="T13" fmla="*/ 12 h 12"/>
                <a:gd name="T14" fmla="*/ 0 w 13"/>
                <a:gd name="T15" fmla="*/ 12 h 12"/>
                <a:gd name="T16" fmla="*/ 0 w 13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44" name="Freeform 740"/>
            <p:cNvSpPr>
              <a:spLocks/>
            </p:cNvSpPr>
            <p:nvPr/>
          </p:nvSpPr>
          <p:spPr bwMode="auto">
            <a:xfrm>
              <a:off x="4433" y="3024"/>
              <a:ext cx="14" cy="12"/>
            </a:xfrm>
            <a:custGeom>
              <a:avLst/>
              <a:gdLst>
                <a:gd name="T0" fmla="*/ 0 w 14"/>
                <a:gd name="T1" fmla="*/ 4 h 12"/>
                <a:gd name="T2" fmla="*/ 0 w 14"/>
                <a:gd name="T3" fmla="*/ 0 h 12"/>
                <a:gd name="T4" fmla="*/ 7 w 14"/>
                <a:gd name="T5" fmla="*/ 0 h 12"/>
                <a:gd name="T6" fmla="*/ 14 w 14"/>
                <a:gd name="T7" fmla="*/ 0 h 12"/>
                <a:gd name="T8" fmla="*/ 12 w 14"/>
                <a:gd name="T9" fmla="*/ 4 h 12"/>
                <a:gd name="T10" fmla="*/ 14 w 14"/>
                <a:gd name="T11" fmla="*/ 12 h 12"/>
                <a:gd name="T12" fmla="*/ 8 w 14"/>
                <a:gd name="T13" fmla="*/ 12 h 12"/>
                <a:gd name="T14" fmla="*/ 0 w 14"/>
                <a:gd name="T15" fmla="*/ 12 h 12"/>
                <a:gd name="T16" fmla="*/ 0 w 14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4"/>
                  </a:lnTo>
                  <a:lnTo>
                    <a:pt x="14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45" name="Freeform 741"/>
            <p:cNvSpPr>
              <a:spLocks/>
            </p:cNvSpPr>
            <p:nvPr/>
          </p:nvSpPr>
          <p:spPr bwMode="auto">
            <a:xfrm>
              <a:off x="4433" y="3039"/>
              <a:ext cx="14" cy="13"/>
            </a:xfrm>
            <a:custGeom>
              <a:avLst/>
              <a:gdLst>
                <a:gd name="T0" fmla="*/ 0 w 14"/>
                <a:gd name="T1" fmla="*/ 3 h 13"/>
                <a:gd name="T2" fmla="*/ 0 w 14"/>
                <a:gd name="T3" fmla="*/ 0 h 13"/>
                <a:gd name="T4" fmla="*/ 7 w 14"/>
                <a:gd name="T5" fmla="*/ 0 h 13"/>
                <a:gd name="T6" fmla="*/ 14 w 14"/>
                <a:gd name="T7" fmla="*/ 0 h 13"/>
                <a:gd name="T8" fmla="*/ 12 w 14"/>
                <a:gd name="T9" fmla="*/ 3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3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46" name="Freeform 742"/>
            <p:cNvSpPr>
              <a:spLocks/>
            </p:cNvSpPr>
            <p:nvPr/>
          </p:nvSpPr>
          <p:spPr bwMode="auto">
            <a:xfrm>
              <a:off x="4415" y="3039"/>
              <a:ext cx="12" cy="14"/>
            </a:xfrm>
            <a:custGeom>
              <a:avLst/>
              <a:gdLst>
                <a:gd name="T0" fmla="*/ 0 w 12"/>
                <a:gd name="T1" fmla="*/ 4 h 14"/>
                <a:gd name="T2" fmla="*/ 0 w 12"/>
                <a:gd name="T3" fmla="*/ 0 h 14"/>
                <a:gd name="T4" fmla="*/ 7 w 12"/>
                <a:gd name="T5" fmla="*/ 0 h 14"/>
                <a:gd name="T6" fmla="*/ 12 w 12"/>
                <a:gd name="T7" fmla="*/ 0 h 14"/>
                <a:gd name="T8" fmla="*/ 12 w 12"/>
                <a:gd name="T9" fmla="*/ 4 h 14"/>
                <a:gd name="T10" fmla="*/ 12 w 12"/>
                <a:gd name="T11" fmla="*/ 14 h 14"/>
                <a:gd name="T12" fmla="*/ 7 w 12"/>
                <a:gd name="T13" fmla="*/ 14 h 14"/>
                <a:gd name="T14" fmla="*/ 0 w 12"/>
                <a:gd name="T15" fmla="*/ 14 h 14"/>
                <a:gd name="T16" fmla="*/ 0 w 12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4"/>
                <a:gd name="T29" fmla="*/ 12 w 12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4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47" name="Freeform 743"/>
            <p:cNvSpPr>
              <a:spLocks/>
            </p:cNvSpPr>
            <p:nvPr/>
          </p:nvSpPr>
          <p:spPr bwMode="auto">
            <a:xfrm>
              <a:off x="4474" y="3019"/>
              <a:ext cx="48" cy="37"/>
            </a:xfrm>
            <a:custGeom>
              <a:avLst/>
              <a:gdLst>
                <a:gd name="T0" fmla="*/ 0 w 48"/>
                <a:gd name="T1" fmla="*/ 37 h 37"/>
                <a:gd name="T2" fmla="*/ 0 w 48"/>
                <a:gd name="T3" fmla="*/ 29 h 37"/>
                <a:gd name="T4" fmla="*/ 1 w 48"/>
                <a:gd name="T5" fmla="*/ 23 h 37"/>
                <a:gd name="T6" fmla="*/ 0 w 48"/>
                <a:gd name="T7" fmla="*/ 15 h 37"/>
                <a:gd name="T8" fmla="*/ 1 w 48"/>
                <a:gd name="T9" fmla="*/ 9 h 37"/>
                <a:gd name="T10" fmla="*/ 0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7 w 48"/>
                <a:gd name="T19" fmla="*/ 0 h 37"/>
                <a:gd name="T20" fmla="*/ 46 w 48"/>
                <a:gd name="T21" fmla="*/ 8 h 37"/>
                <a:gd name="T22" fmla="*/ 47 w 48"/>
                <a:gd name="T23" fmla="*/ 15 h 37"/>
                <a:gd name="T24" fmla="*/ 46 w 48"/>
                <a:gd name="T25" fmla="*/ 19 h 37"/>
                <a:gd name="T26" fmla="*/ 48 w 48"/>
                <a:gd name="T27" fmla="*/ 28 h 37"/>
                <a:gd name="T28" fmla="*/ 46 w 48"/>
                <a:gd name="T29" fmla="*/ 37 h 37"/>
                <a:gd name="T30" fmla="*/ 0 w 48"/>
                <a:gd name="T31" fmla="*/ 37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7" y="0"/>
                  </a:lnTo>
                  <a:lnTo>
                    <a:pt x="46" y="8"/>
                  </a:lnTo>
                  <a:lnTo>
                    <a:pt x="47" y="15"/>
                  </a:lnTo>
                  <a:lnTo>
                    <a:pt x="46" y="19"/>
                  </a:lnTo>
                  <a:lnTo>
                    <a:pt x="48" y="28"/>
                  </a:lnTo>
                  <a:lnTo>
                    <a:pt x="46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48" name="Freeform 744"/>
            <p:cNvSpPr>
              <a:spLocks/>
            </p:cNvSpPr>
            <p:nvPr/>
          </p:nvSpPr>
          <p:spPr bwMode="auto">
            <a:xfrm>
              <a:off x="4482" y="3024"/>
              <a:ext cx="13" cy="12"/>
            </a:xfrm>
            <a:custGeom>
              <a:avLst/>
              <a:gdLst>
                <a:gd name="T0" fmla="*/ 1 w 13"/>
                <a:gd name="T1" fmla="*/ 4 h 12"/>
                <a:gd name="T2" fmla="*/ 1 w 13"/>
                <a:gd name="T3" fmla="*/ 0 h 12"/>
                <a:gd name="T4" fmla="*/ 8 w 13"/>
                <a:gd name="T5" fmla="*/ 0 h 12"/>
                <a:gd name="T6" fmla="*/ 13 w 13"/>
                <a:gd name="T7" fmla="*/ 0 h 12"/>
                <a:gd name="T8" fmla="*/ 13 w 13"/>
                <a:gd name="T9" fmla="*/ 4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1 w 13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1" y="4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49" name="Freeform 745"/>
            <p:cNvSpPr>
              <a:spLocks/>
            </p:cNvSpPr>
            <p:nvPr/>
          </p:nvSpPr>
          <p:spPr bwMode="auto">
            <a:xfrm>
              <a:off x="4501" y="3024"/>
              <a:ext cx="12" cy="12"/>
            </a:xfrm>
            <a:custGeom>
              <a:avLst/>
              <a:gdLst>
                <a:gd name="T0" fmla="*/ 0 w 12"/>
                <a:gd name="T1" fmla="*/ 4 h 12"/>
                <a:gd name="T2" fmla="*/ 0 w 12"/>
                <a:gd name="T3" fmla="*/ 0 h 12"/>
                <a:gd name="T4" fmla="*/ 6 w 12"/>
                <a:gd name="T5" fmla="*/ 0 h 12"/>
                <a:gd name="T6" fmla="*/ 12 w 12"/>
                <a:gd name="T7" fmla="*/ 0 h 12"/>
                <a:gd name="T8" fmla="*/ 12 w 12"/>
                <a:gd name="T9" fmla="*/ 4 h 12"/>
                <a:gd name="T10" fmla="*/ 12 w 12"/>
                <a:gd name="T11" fmla="*/ 12 h 12"/>
                <a:gd name="T12" fmla="*/ 7 w 12"/>
                <a:gd name="T13" fmla="*/ 12 h 12"/>
                <a:gd name="T14" fmla="*/ 0 w 12"/>
                <a:gd name="T15" fmla="*/ 12 h 12"/>
                <a:gd name="T16" fmla="*/ 0 w 12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50" name="Freeform 746"/>
            <p:cNvSpPr>
              <a:spLocks/>
            </p:cNvSpPr>
            <p:nvPr/>
          </p:nvSpPr>
          <p:spPr bwMode="auto">
            <a:xfrm>
              <a:off x="4501" y="3039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51" name="Freeform 747"/>
            <p:cNvSpPr>
              <a:spLocks/>
            </p:cNvSpPr>
            <p:nvPr/>
          </p:nvSpPr>
          <p:spPr bwMode="auto">
            <a:xfrm>
              <a:off x="4482" y="3039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7 w 13"/>
                <a:gd name="T5" fmla="*/ 0 h 14"/>
                <a:gd name="T6" fmla="*/ 13 w 13"/>
                <a:gd name="T7" fmla="*/ 0 h 14"/>
                <a:gd name="T8" fmla="*/ 13 w 13"/>
                <a:gd name="T9" fmla="*/ 4 h 14"/>
                <a:gd name="T10" fmla="*/ 13 w 13"/>
                <a:gd name="T11" fmla="*/ 14 h 14"/>
                <a:gd name="T12" fmla="*/ 8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52" name="Freeform 748"/>
            <p:cNvSpPr>
              <a:spLocks/>
            </p:cNvSpPr>
            <p:nvPr/>
          </p:nvSpPr>
          <p:spPr bwMode="auto">
            <a:xfrm>
              <a:off x="4543" y="3019"/>
              <a:ext cx="47" cy="37"/>
            </a:xfrm>
            <a:custGeom>
              <a:avLst/>
              <a:gdLst>
                <a:gd name="T0" fmla="*/ 0 w 47"/>
                <a:gd name="T1" fmla="*/ 37 h 37"/>
                <a:gd name="T2" fmla="*/ 0 w 47"/>
                <a:gd name="T3" fmla="*/ 29 h 37"/>
                <a:gd name="T4" fmla="*/ 1 w 47"/>
                <a:gd name="T5" fmla="*/ 23 h 37"/>
                <a:gd name="T6" fmla="*/ 0 w 47"/>
                <a:gd name="T7" fmla="*/ 15 h 37"/>
                <a:gd name="T8" fmla="*/ 1 w 47"/>
                <a:gd name="T9" fmla="*/ 9 h 37"/>
                <a:gd name="T10" fmla="*/ 0 w 47"/>
                <a:gd name="T11" fmla="*/ 0 h 37"/>
                <a:gd name="T12" fmla="*/ 14 w 47"/>
                <a:gd name="T13" fmla="*/ 0 h 37"/>
                <a:gd name="T14" fmla="*/ 26 w 47"/>
                <a:gd name="T15" fmla="*/ 0 h 37"/>
                <a:gd name="T16" fmla="*/ 36 w 47"/>
                <a:gd name="T17" fmla="*/ 0 h 37"/>
                <a:gd name="T18" fmla="*/ 47 w 47"/>
                <a:gd name="T19" fmla="*/ 0 h 37"/>
                <a:gd name="T20" fmla="*/ 45 w 47"/>
                <a:gd name="T21" fmla="*/ 8 h 37"/>
                <a:gd name="T22" fmla="*/ 47 w 47"/>
                <a:gd name="T23" fmla="*/ 15 h 37"/>
                <a:gd name="T24" fmla="*/ 45 w 47"/>
                <a:gd name="T25" fmla="*/ 19 h 37"/>
                <a:gd name="T26" fmla="*/ 47 w 47"/>
                <a:gd name="T27" fmla="*/ 28 h 37"/>
                <a:gd name="T28" fmla="*/ 46 w 47"/>
                <a:gd name="T29" fmla="*/ 37 h 37"/>
                <a:gd name="T30" fmla="*/ 0 w 47"/>
                <a:gd name="T31" fmla="*/ 37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37"/>
                <a:gd name="T50" fmla="*/ 47 w 47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37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7" y="0"/>
                  </a:lnTo>
                  <a:lnTo>
                    <a:pt x="45" y="8"/>
                  </a:lnTo>
                  <a:lnTo>
                    <a:pt x="47" y="15"/>
                  </a:lnTo>
                  <a:lnTo>
                    <a:pt x="45" y="19"/>
                  </a:lnTo>
                  <a:lnTo>
                    <a:pt x="47" y="28"/>
                  </a:lnTo>
                  <a:lnTo>
                    <a:pt x="46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53" name="Freeform 749"/>
            <p:cNvSpPr>
              <a:spLocks/>
            </p:cNvSpPr>
            <p:nvPr/>
          </p:nvSpPr>
          <p:spPr bwMode="auto">
            <a:xfrm>
              <a:off x="4551" y="3024"/>
              <a:ext cx="13" cy="12"/>
            </a:xfrm>
            <a:custGeom>
              <a:avLst/>
              <a:gdLst>
                <a:gd name="T0" fmla="*/ 0 w 13"/>
                <a:gd name="T1" fmla="*/ 4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4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0 w 13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54" name="Freeform 750"/>
            <p:cNvSpPr>
              <a:spLocks/>
            </p:cNvSpPr>
            <p:nvPr/>
          </p:nvSpPr>
          <p:spPr bwMode="auto">
            <a:xfrm>
              <a:off x="4570" y="3024"/>
              <a:ext cx="12" cy="12"/>
            </a:xfrm>
            <a:custGeom>
              <a:avLst/>
              <a:gdLst>
                <a:gd name="T0" fmla="*/ 0 w 12"/>
                <a:gd name="T1" fmla="*/ 4 h 12"/>
                <a:gd name="T2" fmla="*/ 0 w 12"/>
                <a:gd name="T3" fmla="*/ 0 h 12"/>
                <a:gd name="T4" fmla="*/ 6 w 12"/>
                <a:gd name="T5" fmla="*/ 0 h 12"/>
                <a:gd name="T6" fmla="*/ 12 w 12"/>
                <a:gd name="T7" fmla="*/ 0 h 12"/>
                <a:gd name="T8" fmla="*/ 12 w 12"/>
                <a:gd name="T9" fmla="*/ 4 h 12"/>
                <a:gd name="T10" fmla="*/ 12 w 12"/>
                <a:gd name="T11" fmla="*/ 12 h 12"/>
                <a:gd name="T12" fmla="*/ 7 w 12"/>
                <a:gd name="T13" fmla="*/ 12 h 12"/>
                <a:gd name="T14" fmla="*/ 0 w 12"/>
                <a:gd name="T15" fmla="*/ 12 h 12"/>
                <a:gd name="T16" fmla="*/ 0 w 12"/>
                <a:gd name="T17" fmla="*/ 4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55" name="Freeform 751"/>
            <p:cNvSpPr>
              <a:spLocks/>
            </p:cNvSpPr>
            <p:nvPr/>
          </p:nvSpPr>
          <p:spPr bwMode="auto">
            <a:xfrm>
              <a:off x="4570" y="3039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56" name="Freeform 752"/>
            <p:cNvSpPr>
              <a:spLocks/>
            </p:cNvSpPr>
            <p:nvPr/>
          </p:nvSpPr>
          <p:spPr bwMode="auto">
            <a:xfrm>
              <a:off x="4551" y="3039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7 w 13"/>
                <a:gd name="T5" fmla="*/ 0 h 14"/>
                <a:gd name="T6" fmla="*/ 13 w 13"/>
                <a:gd name="T7" fmla="*/ 0 h 14"/>
                <a:gd name="T8" fmla="*/ 12 w 13"/>
                <a:gd name="T9" fmla="*/ 4 h 14"/>
                <a:gd name="T10" fmla="*/ 13 w 13"/>
                <a:gd name="T11" fmla="*/ 14 h 14"/>
                <a:gd name="T12" fmla="*/ 8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2" y="4"/>
                  </a:lnTo>
                  <a:lnTo>
                    <a:pt x="13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57" name="Freeform 753"/>
            <p:cNvSpPr>
              <a:spLocks/>
            </p:cNvSpPr>
            <p:nvPr/>
          </p:nvSpPr>
          <p:spPr bwMode="auto">
            <a:xfrm>
              <a:off x="4340" y="3068"/>
              <a:ext cx="48" cy="38"/>
            </a:xfrm>
            <a:custGeom>
              <a:avLst/>
              <a:gdLst>
                <a:gd name="T0" fmla="*/ 1 w 48"/>
                <a:gd name="T1" fmla="*/ 37 h 38"/>
                <a:gd name="T2" fmla="*/ 0 w 48"/>
                <a:gd name="T3" fmla="*/ 29 h 38"/>
                <a:gd name="T4" fmla="*/ 2 w 48"/>
                <a:gd name="T5" fmla="*/ 23 h 38"/>
                <a:gd name="T6" fmla="*/ 1 w 48"/>
                <a:gd name="T7" fmla="*/ 15 h 38"/>
                <a:gd name="T8" fmla="*/ 2 w 48"/>
                <a:gd name="T9" fmla="*/ 9 h 38"/>
                <a:gd name="T10" fmla="*/ 1 w 48"/>
                <a:gd name="T11" fmla="*/ 1 h 38"/>
                <a:gd name="T12" fmla="*/ 14 w 48"/>
                <a:gd name="T13" fmla="*/ 0 h 38"/>
                <a:gd name="T14" fmla="*/ 27 w 48"/>
                <a:gd name="T15" fmla="*/ 1 h 38"/>
                <a:gd name="T16" fmla="*/ 37 w 48"/>
                <a:gd name="T17" fmla="*/ 1 h 38"/>
                <a:gd name="T18" fmla="*/ 48 w 48"/>
                <a:gd name="T19" fmla="*/ 1 h 38"/>
                <a:gd name="T20" fmla="*/ 46 w 48"/>
                <a:gd name="T21" fmla="*/ 9 h 38"/>
                <a:gd name="T22" fmla="*/ 48 w 48"/>
                <a:gd name="T23" fmla="*/ 15 h 38"/>
                <a:gd name="T24" fmla="*/ 46 w 48"/>
                <a:gd name="T25" fmla="*/ 20 h 38"/>
                <a:gd name="T26" fmla="*/ 48 w 48"/>
                <a:gd name="T27" fmla="*/ 27 h 38"/>
                <a:gd name="T28" fmla="*/ 47 w 48"/>
                <a:gd name="T29" fmla="*/ 38 h 38"/>
                <a:gd name="T30" fmla="*/ 1 w 48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1" y="37"/>
                  </a:moveTo>
                  <a:lnTo>
                    <a:pt x="0" y="29"/>
                  </a:lnTo>
                  <a:lnTo>
                    <a:pt x="2" y="23"/>
                  </a:lnTo>
                  <a:lnTo>
                    <a:pt x="1" y="15"/>
                  </a:lnTo>
                  <a:lnTo>
                    <a:pt x="2" y="9"/>
                  </a:lnTo>
                  <a:lnTo>
                    <a:pt x="1" y="1"/>
                  </a:lnTo>
                  <a:lnTo>
                    <a:pt x="14" y="0"/>
                  </a:lnTo>
                  <a:lnTo>
                    <a:pt x="27" y="1"/>
                  </a:lnTo>
                  <a:lnTo>
                    <a:pt x="37" y="1"/>
                  </a:lnTo>
                  <a:lnTo>
                    <a:pt x="48" y="1"/>
                  </a:lnTo>
                  <a:lnTo>
                    <a:pt x="46" y="9"/>
                  </a:lnTo>
                  <a:lnTo>
                    <a:pt x="48" y="15"/>
                  </a:lnTo>
                  <a:lnTo>
                    <a:pt x="46" y="20"/>
                  </a:lnTo>
                  <a:lnTo>
                    <a:pt x="48" y="27"/>
                  </a:lnTo>
                  <a:lnTo>
                    <a:pt x="47" y="38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58" name="Freeform 754"/>
            <p:cNvSpPr>
              <a:spLocks/>
            </p:cNvSpPr>
            <p:nvPr/>
          </p:nvSpPr>
          <p:spPr bwMode="auto">
            <a:xfrm>
              <a:off x="4349" y="3073"/>
              <a:ext cx="14" cy="13"/>
            </a:xfrm>
            <a:custGeom>
              <a:avLst/>
              <a:gdLst>
                <a:gd name="T0" fmla="*/ 0 w 14"/>
                <a:gd name="T1" fmla="*/ 4 h 13"/>
                <a:gd name="T2" fmla="*/ 0 w 14"/>
                <a:gd name="T3" fmla="*/ 0 h 13"/>
                <a:gd name="T4" fmla="*/ 7 w 14"/>
                <a:gd name="T5" fmla="*/ 0 h 13"/>
                <a:gd name="T6" fmla="*/ 14 w 14"/>
                <a:gd name="T7" fmla="*/ 0 h 13"/>
                <a:gd name="T8" fmla="*/ 14 w 14"/>
                <a:gd name="T9" fmla="*/ 4 h 13"/>
                <a:gd name="T10" fmla="*/ 14 w 14"/>
                <a:gd name="T11" fmla="*/ 12 h 13"/>
                <a:gd name="T12" fmla="*/ 7 w 14"/>
                <a:gd name="T13" fmla="*/ 12 h 13"/>
                <a:gd name="T14" fmla="*/ 0 w 14"/>
                <a:gd name="T15" fmla="*/ 13 h 13"/>
                <a:gd name="T16" fmla="*/ 0 w 14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12"/>
                  </a:lnTo>
                  <a:lnTo>
                    <a:pt x="7" y="12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59" name="Freeform 755"/>
            <p:cNvSpPr>
              <a:spLocks/>
            </p:cNvSpPr>
            <p:nvPr/>
          </p:nvSpPr>
          <p:spPr bwMode="auto">
            <a:xfrm>
              <a:off x="4367" y="3073"/>
              <a:ext cx="14" cy="13"/>
            </a:xfrm>
            <a:custGeom>
              <a:avLst/>
              <a:gdLst>
                <a:gd name="T0" fmla="*/ 0 w 14"/>
                <a:gd name="T1" fmla="*/ 4 h 13"/>
                <a:gd name="T2" fmla="*/ 0 w 14"/>
                <a:gd name="T3" fmla="*/ 0 h 13"/>
                <a:gd name="T4" fmla="*/ 6 w 14"/>
                <a:gd name="T5" fmla="*/ 0 h 13"/>
                <a:gd name="T6" fmla="*/ 14 w 14"/>
                <a:gd name="T7" fmla="*/ 0 h 13"/>
                <a:gd name="T8" fmla="*/ 13 w 14"/>
                <a:gd name="T9" fmla="*/ 4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4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60" name="Freeform 756"/>
            <p:cNvSpPr>
              <a:spLocks/>
            </p:cNvSpPr>
            <p:nvPr/>
          </p:nvSpPr>
          <p:spPr bwMode="auto">
            <a:xfrm>
              <a:off x="4367" y="3088"/>
              <a:ext cx="14" cy="14"/>
            </a:xfrm>
            <a:custGeom>
              <a:avLst/>
              <a:gdLst>
                <a:gd name="T0" fmla="*/ 0 w 14"/>
                <a:gd name="T1" fmla="*/ 4 h 14"/>
                <a:gd name="T2" fmla="*/ 0 w 14"/>
                <a:gd name="T3" fmla="*/ 0 h 14"/>
                <a:gd name="T4" fmla="*/ 6 w 14"/>
                <a:gd name="T5" fmla="*/ 0 h 14"/>
                <a:gd name="T6" fmla="*/ 14 w 14"/>
                <a:gd name="T7" fmla="*/ 0 h 14"/>
                <a:gd name="T8" fmla="*/ 13 w 14"/>
                <a:gd name="T9" fmla="*/ 3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3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61" name="Freeform 757"/>
            <p:cNvSpPr>
              <a:spLocks/>
            </p:cNvSpPr>
            <p:nvPr/>
          </p:nvSpPr>
          <p:spPr bwMode="auto">
            <a:xfrm>
              <a:off x="4349" y="3088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6 w 13"/>
                <a:gd name="T5" fmla="*/ 0 h 14"/>
                <a:gd name="T6" fmla="*/ 13 w 13"/>
                <a:gd name="T7" fmla="*/ 0 h 14"/>
                <a:gd name="T8" fmla="*/ 13 w 13"/>
                <a:gd name="T9" fmla="*/ 4 h 14"/>
                <a:gd name="T10" fmla="*/ 13 w 13"/>
                <a:gd name="T11" fmla="*/ 14 h 14"/>
                <a:gd name="T12" fmla="*/ 7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62" name="Freeform 758"/>
            <p:cNvSpPr>
              <a:spLocks/>
            </p:cNvSpPr>
            <p:nvPr/>
          </p:nvSpPr>
          <p:spPr bwMode="auto">
            <a:xfrm>
              <a:off x="4406" y="3068"/>
              <a:ext cx="48" cy="38"/>
            </a:xfrm>
            <a:custGeom>
              <a:avLst/>
              <a:gdLst>
                <a:gd name="T0" fmla="*/ 1 w 48"/>
                <a:gd name="T1" fmla="*/ 38 h 38"/>
                <a:gd name="T2" fmla="*/ 0 w 48"/>
                <a:gd name="T3" fmla="*/ 30 h 38"/>
                <a:gd name="T4" fmla="*/ 2 w 48"/>
                <a:gd name="T5" fmla="*/ 24 h 38"/>
                <a:gd name="T6" fmla="*/ 1 w 48"/>
                <a:gd name="T7" fmla="*/ 15 h 38"/>
                <a:gd name="T8" fmla="*/ 3 w 48"/>
                <a:gd name="T9" fmla="*/ 10 h 38"/>
                <a:gd name="T10" fmla="*/ 1 w 48"/>
                <a:gd name="T11" fmla="*/ 1 h 38"/>
                <a:gd name="T12" fmla="*/ 14 w 48"/>
                <a:gd name="T13" fmla="*/ 0 h 38"/>
                <a:gd name="T14" fmla="*/ 27 w 48"/>
                <a:gd name="T15" fmla="*/ 1 h 38"/>
                <a:gd name="T16" fmla="*/ 37 w 48"/>
                <a:gd name="T17" fmla="*/ 1 h 38"/>
                <a:gd name="T18" fmla="*/ 48 w 48"/>
                <a:gd name="T19" fmla="*/ 1 h 38"/>
                <a:gd name="T20" fmla="*/ 47 w 48"/>
                <a:gd name="T21" fmla="*/ 9 h 38"/>
                <a:gd name="T22" fmla="*/ 48 w 48"/>
                <a:gd name="T23" fmla="*/ 15 h 38"/>
                <a:gd name="T24" fmla="*/ 47 w 48"/>
                <a:gd name="T25" fmla="*/ 20 h 38"/>
                <a:gd name="T26" fmla="*/ 48 w 48"/>
                <a:gd name="T27" fmla="*/ 29 h 38"/>
                <a:gd name="T28" fmla="*/ 47 w 48"/>
                <a:gd name="T29" fmla="*/ 38 h 38"/>
                <a:gd name="T30" fmla="*/ 1 w 48"/>
                <a:gd name="T31" fmla="*/ 38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1" y="38"/>
                  </a:moveTo>
                  <a:lnTo>
                    <a:pt x="0" y="30"/>
                  </a:lnTo>
                  <a:lnTo>
                    <a:pt x="2" y="24"/>
                  </a:lnTo>
                  <a:lnTo>
                    <a:pt x="1" y="15"/>
                  </a:lnTo>
                  <a:lnTo>
                    <a:pt x="3" y="10"/>
                  </a:lnTo>
                  <a:lnTo>
                    <a:pt x="1" y="1"/>
                  </a:lnTo>
                  <a:lnTo>
                    <a:pt x="14" y="0"/>
                  </a:lnTo>
                  <a:lnTo>
                    <a:pt x="27" y="1"/>
                  </a:lnTo>
                  <a:lnTo>
                    <a:pt x="37" y="1"/>
                  </a:lnTo>
                  <a:lnTo>
                    <a:pt x="48" y="1"/>
                  </a:lnTo>
                  <a:lnTo>
                    <a:pt x="47" y="9"/>
                  </a:lnTo>
                  <a:lnTo>
                    <a:pt x="48" y="15"/>
                  </a:lnTo>
                  <a:lnTo>
                    <a:pt x="47" y="20"/>
                  </a:lnTo>
                  <a:lnTo>
                    <a:pt x="48" y="29"/>
                  </a:lnTo>
                  <a:lnTo>
                    <a:pt x="47" y="38"/>
                  </a:lnTo>
                  <a:lnTo>
                    <a:pt x="1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63" name="Freeform 759"/>
            <p:cNvSpPr>
              <a:spLocks/>
            </p:cNvSpPr>
            <p:nvPr/>
          </p:nvSpPr>
          <p:spPr bwMode="auto">
            <a:xfrm>
              <a:off x="4415" y="3074"/>
              <a:ext cx="13" cy="12"/>
            </a:xfrm>
            <a:custGeom>
              <a:avLst/>
              <a:gdLst>
                <a:gd name="T0" fmla="*/ 0 w 13"/>
                <a:gd name="T1" fmla="*/ 3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3 h 12"/>
                <a:gd name="T10" fmla="*/ 13 w 13"/>
                <a:gd name="T11" fmla="*/ 12 h 12"/>
                <a:gd name="T12" fmla="*/ 7 w 13"/>
                <a:gd name="T13" fmla="*/ 12 h 12"/>
                <a:gd name="T14" fmla="*/ 0 w 13"/>
                <a:gd name="T15" fmla="*/ 12 h 12"/>
                <a:gd name="T16" fmla="*/ 0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64" name="Freeform 760"/>
            <p:cNvSpPr>
              <a:spLocks/>
            </p:cNvSpPr>
            <p:nvPr/>
          </p:nvSpPr>
          <p:spPr bwMode="auto">
            <a:xfrm>
              <a:off x="4433" y="3074"/>
              <a:ext cx="14" cy="12"/>
            </a:xfrm>
            <a:custGeom>
              <a:avLst/>
              <a:gdLst>
                <a:gd name="T0" fmla="*/ 0 w 14"/>
                <a:gd name="T1" fmla="*/ 3 h 12"/>
                <a:gd name="T2" fmla="*/ 0 w 14"/>
                <a:gd name="T3" fmla="*/ 0 h 12"/>
                <a:gd name="T4" fmla="*/ 7 w 14"/>
                <a:gd name="T5" fmla="*/ 0 h 12"/>
                <a:gd name="T6" fmla="*/ 14 w 14"/>
                <a:gd name="T7" fmla="*/ 0 h 12"/>
                <a:gd name="T8" fmla="*/ 12 w 14"/>
                <a:gd name="T9" fmla="*/ 3 h 12"/>
                <a:gd name="T10" fmla="*/ 14 w 14"/>
                <a:gd name="T11" fmla="*/ 12 h 12"/>
                <a:gd name="T12" fmla="*/ 8 w 14"/>
                <a:gd name="T13" fmla="*/ 12 h 12"/>
                <a:gd name="T14" fmla="*/ 0 w 14"/>
                <a:gd name="T15" fmla="*/ 12 h 12"/>
                <a:gd name="T16" fmla="*/ 0 w 14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3"/>
                  </a:lnTo>
                  <a:lnTo>
                    <a:pt x="14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65" name="Freeform 761"/>
            <p:cNvSpPr>
              <a:spLocks/>
            </p:cNvSpPr>
            <p:nvPr/>
          </p:nvSpPr>
          <p:spPr bwMode="auto">
            <a:xfrm>
              <a:off x="4433" y="3088"/>
              <a:ext cx="14" cy="14"/>
            </a:xfrm>
            <a:custGeom>
              <a:avLst/>
              <a:gdLst>
                <a:gd name="T0" fmla="*/ 0 w 14"/>
                <a:gd name="T1" fmla="*/ 4 h 14"/>
                <a:gd name="T2" fmla="*/ 0 w 14"/>
                <a:gd name="T3" fmla="*/ 0 h 14"/>
                <a:gd name="T4" fmla="*/ 7 w 14"/>
                <a:gd name="T5" fmla="*/ 0 h 14"/>
                <a:gd name="T6" fmla="*/ 14 w 14"/>
                <a:gd name="T7" fmla="*/ 0 h 14"/>
                <a:gd name="T8" fmla="*/ 12 w 14"/>
                <a:gd name="T9" fmla="*/ 4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4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66" name="Freeform 762"/>
            <p:cNvSpPr>
              <a:spLocks/>
            </p:cNvSpPr>
            <p:nvPr/>
          </p:nvSpPr>
          <p:spPr bwMode="auto">
            <a:xfrm>
              <a:off x="4415" y="3088"/>
              <a:ext cx="12" cy="14"/>
            </a:xfrm>
            <a:custGeom>
              <a:avLst/>
              <a:gdLst>
                <a:gd name="T0" fmla="*/ 0 w 12"/>
                <a:gd name="T1" fmla="*/ 4 h 14"/>
                <a:gd name="T2" fmla="*/ 0 w 12"/>
                <a:gd name="T3" fmla="*/ 0 h 14"/>
                <a:gd name="T4" fmla="*/ 7 w 12"/>
                <a:gd name="T5" fmla="*/ 1 h 14"/>
                <a:gd name="T6" fmla="*/ 12 w 12"/>
                <a:gd name="T7" fmla="*/ 1 h 14"/>
                <a:gd name="T8" fmla="*/ 12 w 12"/>
                <a:gd name="T9" fmla="*/ 4 h 14"/>
                <a:gd name="T10" fmla="*/ 12 w 12"/>
                <a:gd name="T11" fmla="*/ 14 h 14"/>
                <a:gd name="T12" fmla="*/ 7 w 12"/>
                <a:gd name="T13" fmla="*/ 14 h 14"/>
                <a:gd name="T14" fmla="*/ 0 w 12"/>
                <a:gd name="T15" fmla="*/ 14 h 14"/>
                <a:gd name="T16" fmla="*/ 0 w 12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4"/>
                <a:gd name="T29" fmla="*/ 12 w 12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4">
                  <a:moveTo>
                    <a:pt x="0" y="4"/>
                  </a:moveTo>
                  <a:lnTo>
                    <a:pt x="0" y="0"/>
                  </a:lnTo>
                  <a:lnTo>
                    <a:pt x="7" y="1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2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67" name="Freeform 763"/>
            <p:cNvSpPr>
              <a:spLocks/>
            </p:cNvSpPr>
            <p:nvPr/>
          </p:nvSpPr>
          <p:spPr bwMode="auto">
            <a:xfrm>
              <a:off x="4474" y="3069"/>
              <a:ext cx="48" cy="38"/>
            </a:xfrm>
            <a:custGeom>
              <a:avLst/>
              <a:gdLst>
                <a:gd name="T0" fmla="*/ 0 w 48"/>
                <a:gd name="T1" fmla="*/ 37 h 38"/>
                <a:gd name="T2" fmla="*/ 0 w 48"/>
                <a:gd name="T3" fmla="*/ 29 h 38"/>
                <a:gd name="T4" fmla="*/ 1 w 48"/>
                <a:gd name="T5" fmla="*/ 23 h 38"/>
                <a:gd name="T6" fmla="*/ 0 w 48"/>
                <a:gd name="T7" fmla="*/ 15 h 38"/>
                <a:gd name="T8" fmla="*/ 1 w 48"/>
                <a:gd name="T9" fmla="*/ 9 h 38"/>
                <a:gd name="T10" fmla="*/ 0 w 48"/>
                <a:gd name="T11" fmla="*/ 0 h 38"/>
                <a:gd name="T12" fmla="*/ 14 w 48"/>
                <a:gd name="T13" fmla="*/ 0 h 38"/>
                <a:gd name="T14" fmla="*/ 27 w 48"/>
                <a:gd name="T15" fmla="*/ 0 h 38"/>
                <a:gd name="T16" fmla="*/ 37 w 48"/>
                <a:gd name="T17" fmla="*/ 0 h 38"/>
                <a:gd name="T18" fmla="*/ 47 w 48"/>
                <a:gd name="T19" fmla="*/ 0 h 38"/>
                <a:gd name="T20" fmla="*/ 46 w 48"/>
                <a:gd name="T21" fmla="*/ 9 h 38"/>
                <a:gd name="T22" fmla="*/ 47 w 48"/>
                <a:gd name="T23" fmla="*/ 15 h 38"/>
                <a:gd name="T24" fmla="*/ 46 w 48"/>
                <a:gd name="T25" fmla="*/ 20 h 38"/>
                <a:gd name="T26" fmla="*/ 48 w 48"/>
                <a:gd name="T27" fmla="*/ 28 h 38"/>
                <a:gd name="T28" fmla="*/ 46 w 48"/>
                <a:gd name="T29" fmla="*/ 38 h 38"/>
                <a:gd name="T30" fmla="*/ 0 w 48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7" y="0"/>
                  </a:lnTo>
                  <a:lnTo>
                    <a:pt x="46" y="9"/>
                  </a:lnTo>
                  <a:lnTo>
                    <a:pt x="47" y="15"/>
                  </a:lnTo>
                  <a:lnTo>
                    <a:pt x="46" y="20"/>
                  </a:lnTo>
                  <a:lnTo>
                    <a:pt x="48" y="28"/>
                  </a:lnTo>
                  <a:lnTo>
                    <a:pt x="46" y="38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68" name="Freeform 764"/>
            <p:cNvSpPr>
              <a:spLocks/>
            </p:cNvSpPr>
            <p:nvPr/>
          </p:nvSpPr>
          <p:spPr bwMode="auto">
            <a:xfrm>
              <a:off x="4482" y="3074"/>
              <a:ext cx="13" cy="13"/>
            </a:xfrm>
            <a:custGeom>
              <a:avLst/>
              <a:gdLst>
                <a:gd name="T0" fmla="*/ 1 w 13"/>
                <a:gd name="T1" fmla="*/ 4 h 13"/>
                <a:gd name="T2" fmla="*/ 1 w 13"/>
                <a:gd name="T3" fmla="*/ 0 h 13"/>
                <a:gd name="T4" fmla="*/ 8 w 13"/>
                <a:gd name="T5" fmla="*/ 0 h 13"/>
                <a:gd name="T6" fmla="*/ 13 w 13"/>
                <a:gd name="T7" fmla="*/ 0 h 13"/>
                <a:gd name="T8" fmla="*/ 13 w 13"/>
                <a:gd name="T9" fmla="*/ 3 h 13"/>
                <a:gd name="T10" fmla="*/ 13 w 13"/>
                <a:gd name="T11" fmla="*/ 12 h 13"/>
                <a:gd name="T12" fmla="*/ 8 w 13"/>
                <a:gd name="T13" fmla="*/ 12 h 13"/>
                <a:gd name="T14" fmla="*/ 0 w 13"/>
                <a:gd name="T15" fmla="*/ 13 h 13"/>
                <a:gd name="T16" fmla="*/ 1 w 13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1" y="4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3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69" name="Freeform 765"/>
            <p:cNvSpPr>
              <a:spLocks/>
            </p:cNvSpPr>
            <p:nvPr/>
          </p:nvSpPr>
          <p:spPr bwMode="auto">
            <a:xfrm>
              <a:off x="4501" y="3074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70" name="Freeform 766"/>
            <p:cNvSpPr>
              <a:spLocks/>
            </p:cNvSpPr>
            <p:nvPr/>
          </p:nvSpPr>
          <p:spPr bwMode="auto">
            <a:xfrm>
              <a:off x="4501" y="3089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71" name="Freeform 767"/>
            <p:cNvSpPr>
              <a:spLocks/>
            </p:cNvSpPr>
            <p:nvPr/>
          </p:nvSpPr>
          <p:spPr bwMode="auto">
            <a:xfrm>
              <a:off x="4482" y="3089"/>
              <a:ext cx="13" cy="13"/>
            </a:xfrm>
            <a:custGeom>
              <a:avLst/>
              <a:gdLst>
                <a:gd name="T0" fmla="*/ 0 w 13"/>
                <a:gd name="T1" fmla="*/ 4 h 13"/>
                <a:gd name="T2" fmla="*/ 0 w 13"/>
                <a:gd name="T3" fmla="*/ 0 h 13"/>
                <a:gd name="T4" fmla="*/ 7 w 13"/>
                <a:gd name="T5" fmla="*/ 1 h 13"/>
                <a:gd name="T6" fmla="*/ 13 w 13"/>
                <a:gd name="T7" fmla="*/ 1 h 13"/>
                <a:gd name="T8" fmla="*/ 13 w 13"/>
                <a:gd name="T9" fmla="*/ 4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4"/>
                  </a:moveTo>
                  <a:lnTo>
                    <a:pt x="0" y="0"/>
                  </a:lnTo>
                  <a:lnTo>
                    <a:pt x="7" y="1"/>
                  </a:lnTo>
                  <a:lnTo>
                    <a:pt x="13" y="1"/>
                  </a:lnTo>
                  <a:lnTo>
                    <a:pt x="13" y="4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72" name="Freeform 768"/>
            <p:cNvSpPr>
              <a:spLocks/>
            </p:cNvSpPr>
            <p:nvPr/>
          </p:nvSpPr>
          <p:spPr bwMode="auto">
            <a:xfrm>
              <a:off x="4543" y="3070"/>
              <a:ext cx="47" cy="37"/>
            </a:xfrm>
            <a:custGeom>
              <a:avLst/>
              <a:gdLst>
                <a:gd name="T0" fmla="*/ 0 w 47"/>
                <a:gd name="T1" fmla="*/ 36 h 37"/>
                <a:gd name="T2" fmla="*/ 0 w 47"/>
                <a:gd name="T3" fmla="*/ 28 h 37"/>
                <a:gd name="T4" fmla="*/ 1 w 47"/>
                <a:gd name="T5" fmla="*/ 23 h 37"/>
                <a:gd name="T6" fmla="*/ 0 w 47"/>
                <a:gd name="T7" fmla="*/ 14 h 37"/>
                <a:gd name="T8" fmla="*/ 1 w 47"/>
                <a:gd name="T9" fmla="*/ 8 h 37"/>
                <a:gd name="T10" fmla="*/ 0 w 47"/>
                <a:gd name="T11" fmla="*/ 0 h 37"/>
                <a:gd name="T12" fmla="*/ 14 w 47"/>
                <a:gd name="T13" fmla="*/ 0 h 37"/>
                <a:gd name="T14" fmla="*/ 26 w 47"/>
                <a:gd name="T15" fmla="*/ 0 h 37"/>
                <a:gd name="T16" fmla="*/ 36 w 47"/>
                <a:gd name="T17" fmla="*/ 0 h 37"/>
                <a:gd name="T18" fmla="*/ 47 w 47"/>
                <a:gd name="T19" fmla="*/ 0 h 37"/>
                <a:gd name="T20" fmla="*/ 45 w 47"/>
                <a:gd name="T21" fmla="*/ 8 h 37"/>
                <a:gd name="T22" fmla="*/ 47 w 47"/>
                <a:gd name="T23" fmla="*/ 14 h 37"/>
                <a:gd name="T24" fmla="*/ 45 w 47"/>
                <a:gd name="T25" fmla="*/ 19 h 37"/>
                <a:gd name="T26" fmla="*/ 47 w 47"/>
                <a:gd name="T27" fmla="*/ 27 h 37"/>
                <a:gd name="T28" fmla="*/ 46 w 47"/>
                <a:gd name="T29" fmla="*/ 37 h 37"/>
                <a:gd name="T30" fmla="*/ 0 w 47"/>
                <a:gd name="T31" fmla="*/ 36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37"/>
                <a:gd name="T50" fmla="*/ 47 w 47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37">
                  <a:moveTo>
                    <a:pt x="0" y="36"/>
                  </a:moveTo>
                  <a:lnTo>
                    <a:pt x="0" y="28"/>
                  </a:lnTo>
                  <a:lnTo>
                    <a:pt x="1" y="23"/>
                  </a:lnTo>
                  <a:lnTo>
                    <a:pt x="0" y="14"/>
                  </a:lnTo>
                  <a:lnTo>
                    <a:pt x="1" y="8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7" y="0"/>
                  </a:lnTo>
                  <a:lnTo>
                    <a:pt x="45" y="8"/>
                  </a:lnTo>
                  <a:lnTo>
                    <a:pt x="47" y="14"/>
                  </a:lnTo>
                  <a:lnTo>
                    <a:pt x="45" y="19"/>
                  </a:lnTo>
                  <a:lnTo>
                    <a:pt x="47" y="27"/>
                  </a:lnTo>
                  <a:lnTo>
                    <a:pt x="46" y="37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73" name="Freeform 769"/>
            <p:cNvSpPr>
              <a:spLocks/>
            </p:cNvSpPr>
            <p:nvPr/>
          </p:nvSpPr>
          <p:spPr bwMode="auto">
            <a:xfrm>
              <a:off x="4551" y="3075"/>
              <a:ext cx="13" cy="12"/>
            </a:xfrm>
            <a:custGeom>
              <a:avLst/>
              <a:gdLst>
                <a:gd name="T0" fmla="*/ 0 w 13"/>
                <a:gd name="T1" fmla="*/ 3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3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0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74" name="Freeform 770"/>
            <p:cNvSpPr>
              <a:spLocks/>
            </p:cNvSpPr>
            <p:nvPr/>
          </p:nvSpPr>
          <p:spPr bwMode="auto">
            <a:xfrm>
              <a:off x="4570" y="3075"/>
              <a:ext cx="12" cy="12"/>
            </a:xfrm>
            <a:custGeom>
              <a:avLst/>
              <a:gdLst>
                <a:gd name="T0" fmla="*/ 0 w 12"/>
                <a:gd name="T1" fmla="*/ 3 h 12"/>
                <a:gd name="T2" fmla="*/ 0 w 12"/>
                <a:gd name="T3" fmla="*/ 0 h 12"/>
                <a:gd name="T4" fmla="*/ 6 w 12"/>
                <a:gd name="T5" fmla="*/ 0 h 12"/>
                <a:gd name="T6" fmla="*/ 12 w 12"/>
                <a:gd name="T7" fmla="*/ 0 h 12"/>
                <a:gd name="T8" fmla="*/ 12 w 12"/>
                <a:gd name="T9" fmla="*/ 3 h 12"/>
                <a:gd name="T10" fmla="*/ 12 w 12"/>
                <a:gd name="T11" fmla="*/ 11 h 12"/>
                <a:gd name="T12" fmla="*/ 7 w 12"/>
                <a:gd name="T13" fmla="*/ 11 h 12"/>
                <a:gd name="T14" fmla="*/ 0 w 12"/>
                <a:gd name="T15" fmla="*/ 12 h 12"/>
                <a:gd name="T16" fmla="*/ 0 w 12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1"/>
                  </a:lnTo>
                  <a:lnTo>
                    <a:pt x="7" y="11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75" name="Freeform 771"/>
            <p:cNvSpPr>
              <a:spLocks/>
            </p:cNvSpPr>
            <p:nvPr/>
          </p:nvSpPr>
          <p:spPr bwMode="auto">
            <a:xfrm>
              <a:off x="4570" y="3090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76" name="Freeform 772"/>
            <p:cNvSpPr>
              <a:spLocks/>
            </p:cNvSpPr>
            <p:nvPr/>
          </p:nvSpPr>
          <p:spPr bwMode="auto">
            <a:xfrm>
              <a:off x="4551" y="3090"/>
              <a:ext cx="13" cy="13"/>
            </a:xfrm>
            <a:custGeom>
              <a:avLst/>
              <a:gdLst>
                <a:gd name="T0" fmla="*/ 0 w 13"/>
                <a:gd name="T1" fmla="*/ 3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0 h 13"/>
                <a:gd name="T8" fmla="*/ 12 w 13"/>
                <a:gd name="T9" fmla="*/ 3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2" y="3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77" name="Freeform 773"/>
            <p:cNvSpPr>
              <a:spLocks/>
            </p:cNvSpPr>
            <p:nvPr/>
          </p:nvSpPr>
          <p:spPr bwMode="auto">
            <a:xfrm>
              <a:off x="4340" y="3116"/>
              <a:ext cx="48" cy="37"/>
            </a:xfrm>
            <a:custGeom>
              <a:avLst/>
              <a:gdLst>
                <a:gd name="T0" fmla="*/ 1 w 48"/>
                <a:gd name="T1" fmla="*/ 36 h 37"/>
                <a:gd name="T2" fmla="*/ 0 w 48"/>
                <a:gd name="T3" fmla="*/ 27 h 37"/>
                <a:gd name="T4" fmla="*/ 2 w 48"/>
                <a:gd name="T5" fmla="*/ 22 h 37"/>
                <a:gd name="T6" fmla="*/ 1 w 48"/>
                <a:gd name="T7" fmla="*/ 14 h 37"/>
                <a:gd name="T8" fmla="*/ 2 w 48"/>
                <a:gd name="T9" fmla="*/ 8 h 37"/>
                <a:gd name="T10" fmla="*/ 1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8 w 48"/>
                <a:gd name="T19" fmla="*/ 0 h 37"/>
                <a:gd name="T20" fmla="*/ 46 w 48"/>
                <a:gd name="T21" fmla="*/ 8 h 37"/>
                <a:gd name="T22" fmla="*/ 48 w 48"/>
                <a:gd name="T23" fmla="*/ 14 h 37"/>
                <a:gd name="T24" fmla="*/ 46 w 48"/>
                <a:gd name="T25" fmla="*/ 19 h 37"/>
                <a:gd name="T26" fmla="*/ 48 w 48"/>
                <a:gd name="T27" fmla="*/ 27 h 37"/>
                <a:gd name="T28" fmla="*/ 47 w 48"/>
                <a:gd name="T29" fmla="*/ 37 h 37"/>
                <a:gd name="T30" fmla="*/ 1 w 48"/>
                <a:gd name="T31" fmla="*/ 36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1" y="36"/>
                  </a:moveTo>
                  <a:lnTo>
                    <a:pt x="0" y="27"/>
                  </a:lnTo>
                  <a:lnTo>
                    <a:pt x="2" y="22"/>
                  </a:lnTo>
                  <a:lnTo>
                    <a:pt x="1" y="14"/>
                  </a:lnTo>
                  <a:lnTo>
                    <a:pt x="2" y="8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46" y="8"/>
                  </a:lnTo>
                  <a:lnTo>
                    <a:pt x="48" y="14"/>
                  </a:lnTo>
                  <a:lnTo>
                    <a:pt x="46" y="19"/>
                  </a:lnTo>
                  <a:lnTo>
                    <a:pt x="48" y="27"/>
                  </a:lnTo>
                  <a:lnTo>
                    <a:pt x="47" y="37"/>
                  </a:lnTo>
                  <a:lnTo>
                    <a:pt x="1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78" name="Freeform 774"/>
            <p:cNvSpPr>
              <a:spLocks/>
            </p:cNvSpPr>
            <p:nvPr/>
          </p:nvSpPr>
          <p:spPr bwMode="auto">
            <a:xfrm>
              <a:off x="4349" y="3119"/>
              <a:ext cx="14" cy="14"/>
            </a:xfrm>
            <a:custGeom>
              <a:avLst/>
              <a:gdLst>
                <a:gd name="T0" fmla="*/ 0 w 14"/>
                <a:gd name="T1" fmla="*/ 5 h 14"/>
                <a:gd name="T2" fmla="*/ 0 w 14"/>
                <a:gd name="T3" fmla="*/ 0 h 14"/>
                <a:gd name="T4" fmla="*/ 7 w 14"/>
                <a:gd name="T5" fmla="*/ 0 h 14"/>
                <a:gd name="T6" fmla="*/ 14 w 14"/>
                <a:gd name="T7" fmla="*/ 0 h 14"/>
                <a:gd name="T8" fmla="*/ 14 w 14"/>
                <a:gd name="T9" fmla="*/ 5 h 14"/>
                <a:gd name="T10" fmla="*/ 14 w 14"/>
                <a:gd name="T11" fmla="*/ 14 h 14"/>
                <a:gd name="T12" fmla="*/ 7 w 14"/>
                <a:gd name="T13" fmla="*/ 14 h 14"/>
                <a:gd name="T14" fmla="*/ 0 w 14"/>
                <a:gd name="T15" fmla="*/ 14 h 14"/>
                <a:gd name="T16" fmla="*/ 0 w 14"/>
                <a:gd name="T17" fmla="*/ 5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5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5"/>
                  </a:lnTo>
                  <a:lnTo>
                    <a:pt x="14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79" name="Freeform 775"/>
            <p:cNvSpPr>
              <a:spLocks/>
            </p:cNvSpPr>
            <p:nvPr/>
          </p:nvSpPr>
          <p:spPr bwMode="auto">
            <a:xfrm>
              <a:off x="4367" y="3119"/>
              <a:ext cx="14" cy="14"/>
            </a:xfrm>
            <a:custGeom>
              <a:avLst/>
              <a:gdLst>
                <a:gd name="T0" fmla="*/ 0 w 14"/>
                <a:gd name="T1" fmla="*/ 5 h 14"/>
                <a:gd name="T2" fmla="*/ 0 w 14"/>
                <a:gd name="T3" fmla="*/ 0 h 14"/>
                <a:gd name="T4" fmla="*/ 6 w 14"/>
                <a:gd name="T5" fmla="*/ 2 h 14"/>
                <a:gd name="T6" fmla="*/ 14 w 14"/>
                <a:gd name="T7" fmla="*/ 2 h 14"/>
                <a:gd name="T8" fmla="*/ 13 w 14"/>
                <a:gd name="T9" fmla="*/ 5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5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5"/>
                  </a:moveTo>
                  <a:lnTo>
                    <a:pt x="0" y="0"/>
                  </a:lnTo>
                  <a:lnTo>
                    <a:pt x="6" y="2"/>
                  </a:lnTo>
                  <a:lnTo>
                    <a:pt x="14" y="2"/>
                  </a:lnTo>
                  <a:lnTo>
                    <a:pt x="13" y="5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80" name="Freeform 776"/>
            <p:cNvSpPr>
              <a:spLocks/>
            </p:cNvSpPr>
            <p:nvPr/>
          </p:nvSpPr>
          <p:spPr bwMode="auto">
            <a:xfrm>
              <a:off x="4367" y="3135"/>
              <a:ext cx="14" cy="14"/>
            </a:xfrm>
            <a:custGeom>
              <a:avLst/>
              <a:gdLst>
                <a:gd name="T0" fmla="*/ 0 w 14"/>
                <a:gd name="T1" fmla="*/ 4 h 14"/>
                <a:gd name="T2" fmla="*/ 0 w 14"/>
                <a:gd name="T3" fmla="*/ 0 h 14"/>
                <a:gd name="T4" fmla="*/ 6 w 14"/>
                <a:gd name="T5" fmla="*/ 1 h 14"/>
                <a:gd name="T6" fmla="*/ 14 w 14"/>
                <a:gd name="T7" fmla="*/ 1 h 14"/>
                <a:gd name="T8" fmla="*/ 13 w 14"/>
                <a:gd name="T9" fmla="*/ 4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4"/>
                  </a:moveTo>
                  <a:lnTo>
                    <a:pt x="0" y="0"/>
                  </a:lnTo>
                  <a:lnTo>
                    <a:pt x="6" y="1"/>
                  </a:lnTo>
                  <a:lnTo>
                    <a:pt x="14" y="1"/>
                  </a:lnTo>
                  <a:lnTo>
                    <a:pt x="13" y="4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81" name="Freeform 777"/>
            <p:cNvSpPr>
              <a:spLocks/>
            </p:cNvSpPr>
            <p:nvPr/>
          </p:nvSpPr>
          <p:spPr bwMode="auto">
            <a:xfrm>
              <a:off x="4349" y="3136"/>
              <a:ext cx="13" cy="13"/>
            </a:xfrm>
            <a:custGeom>
              <a:avLst/>
              <a:gdLst>
                <a:gd name="T0" fmla="*/ 0 w 13"/>
                <a:gd name="T1" fmla="*/ 3 h 13"/>
                <a:gd name="T2" fmla="*/ 0 w 13"/>
                <a:gd name="T3" fmla="*/ 0 h 13"/>
                <a:gd name="T4" fmla="*/ 6 w 13"/>
                <a:gd name="T5" fmla="*/ 0 h 13"/>
                <a:gd name="T6" fmla="*/ 13 w 13"/>
                <a:gd name="T7" fmla="*/ 0 h 13"/>
                <a:gd name="T8" fmla="*/ 13 w 13"/>
                <a:gd name="T9" fmla="*/ 3 h 13"/>
                <a:gd name="T10" fmla="*/ 13 w 13"/>
                <a:gd name="T11" fmla="*/ 13 h 13"/>
                <a:gd name="T12" fmla="*/ 7 w 13"/>
                <a:gd name="T13" fmla="*/ 13 h 13"/>
                <a:gd name="T14" fmla="*/ 0 w 13"/>
                <a:gd name="T15" fmla="*/ 13 h 13"/>
                <a:gd name="T16" fmla="*/ 0 w 13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82" name="Freeform 778"/>
            <p:cNvSpPr>
              <a:spLocks/>
            </p:cNvSpPr>
            <p:nvPr/>
          </p:nvSpPr>
          <p:spPr bwMode="auto">
            <a:xfrm>
              <a:off x="4406" y="3117"/>
              <a:ext cx="48" cy="37"/>
            </a:xfrm>
            <a:custGeom>
              <a:avLst/>
              <a:gdLst>
                <a:gd name="T0" fmla="*/ 1 w 48"/>
                <a:gd name="T1" fmla="*/ 36 h 37"/>
                <a:gd name="T2" fmla="*/ 0 w 48"/>
                <a:gd name="T3" fmla="*/ 29 h 37"/>
                <a:gd name="T4" fmla="*/ 2 w 48"/>
                <a:gd name="T5" fmla="*/ 23 h 37"/>
                <a:gd name="T6" fmla="*/ 1 w 48"/>
                <a:gd name="T7" fmla="*/ 14 h 37"/>
                <a:gd name="T8" fmla="*/ 3 w 48"/>
                <a:gd name="T9" fmla="*/ 9 h 37"/>
                <a:gd name="T10" fmla="*/ 1 w 48"/>
                <a:gd name="T11" fmla="*/ 0 h 37"/>
                <a:gd name="T12" fmla="*/ 14 w 48"/>
                <a:gd name="T13" fmla="*/ 0 h 37"/>
                <a:gd name="T14" fmla="*/ 27 w 48"/>
                <a:gd name="T15" fmla="*/ 0 h 37"/>
                <a:gd name="T16" fmla="*/ 37 w 48"/>
                <a:gd name="T17" fmla="*/ 0 h 37"/>
                <a:gd name="T18" fmla="*/ 48 w 48"/>
                <a:gd name="T19" fmla="*/ 0 h 37"/>
                <a:gd name="T20" fmla="*/ 47 w 48"/>
                <a:gd name="T21" fmla="*/ 8 h 37"/>
                <a:gd name="T22" fmla="*/ 48 w 48"/>
                <a:gd name="T23" fmla="*/ 15 h 37"/>
                <a:gd name="T24" fmla="*/ 47 w 48"/>
                <a:gd name="T25" fmla="*/ 20 h 37"/>
                <a:gd name="T26" fmla="*/ 48 w 48"/>
                <a:gd name="T27" fmla="*/ 27 h 37"/>
                <a:gd name="T28" fmla="*/ 47 w 48"/>
                <a:gd name="T29" fmla="*/ 37 h 37"/>
                <a:gd name="T30" fmla="*/ 1 w 48"/>
                <a:gd name="T31" fmla="*/ 36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7"/>
                <a:gd name="T50" fmla="*/ 48 w 48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7">
                  <a:moveTo>
                    <a:pt x="1" y="36"/>
                  </a:moveTo>
                  <a:lnTo>
                    <a:pt x="0" y="29"/>
                  </a:lnTo>
                  <a:lnTo>
                    <a:pt x="2" y="23"/>
                  </a:lnTo>
                  <a:lnTo>
                    <a:pt x="1" y="14"/>
                  </a:lnTo>
                  <a:lnTo>
                    <a:pt x="3" y="9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47" y="8"/>
                  </a:lnTo>
                  <a:lnTo>
                    <a:pt x="48" y="15"/>
                  </a:lnTo>
                  <a:lnTo>
                    <a:pt x="47" y="20"/>
                  </a:lnTo>
                  <a:lnTo>
                    <a:pt x="48" y="27"/>
                  </a:lnTo>
                  <a:lnTo>
                    <a:pt x="47" y="37"/>
                  </a:lnTo>
                  <a:lnTo>
                    <a:pt x="1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83" name="Freeform 779"/>
            <p:cNvSpPr>
              <a:spLocks/>
            </p:cNvSpPr>
            <p:nvPr/>
          </p:nvSpPr>
          <p:spPr bwMode="auto">
            <a:xfrm>
              <a:off x="4415" y="3122"/>
              <a:ext cx="13" cy="12"/>
            </a:xfrm>
            <a:custGeom>
              <a:avLst/>
              <a:gdLst>
                <a:gd name="T0" fmla="*/ 0 w 13"/>
                <a:gd name="T1" fmla="*/ 3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3 h 12"/>
                <a:gd name="T10" fmla="*/ 13 w 13"/>
                <a:gd name="T11" fmla="*/ 12 h 12"/>
                <a:gd name="T12" fmla="*/ 7 w 13"/>
                <a:gd name="T13" fmla="*/ 12 h 12"/>
                <a:gd name="T14" fmla="*/ 0 w 13"/>
                <a:gd name="T15" fmla="*/ 12 h 12"/>
                <a:gd name="T16" fmla="*/ 0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84" name="Freeform 780"/>
            <p:cNvSpPr>
              <a:spLocks/>
            </p:cNvSpPr>
            <p:nvPr/>
          </p:nvSpPr>
          <p:spPr bwMode="auto">
            <a:xfrm>
              <a:off x="4433" y="3122"/>
              <a:ext cx="14" cy="13"/>
            </a:xfrm>
            <a:custGeom>
              <a:avLst/>
              <a:gdLst>
                <a:gd name="T0" fmla="*/ 0 w 14"/>
                <a:gd name="T1" fmla="*/ 3 h 13"/>
                <a:gd name="T2" fmla="*/ 0 w 14"/>
                <a:gd name="T3" fmla="*/ 0 h 13"/>
                <a:gd name="T4" fmla="*/ 7 w 14"/>
                <a:gd name="T5" fmla="*/ 1 h 13"/>
                <a:gd name="T6" fmla="*/ 14 w 14"/>
                <a:gd name="T7" fmla="*/ 1 h 13"/>
                <a:gd name="T8" fmla="*/ 12 w 14"/>
                <a:gd name="T9" fmla="*/ 4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3"/>
                  </a:moveTo>
                  <a:lnTo>
                    <a:pt x="0" y="0"/>
                  </a:lnTo>
                  <a:lnTo>
                    <a:pt x="7" y="1"/>
                  </a:lnTo>
                  <a:lnTo>
                    <a:pt x="14" y="1"/>
                  </a:lnTo>
                  <a:lnTo>
                    <a:pt x="12" y="4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85" name="Freeform 781"/>
            <p:cNvSpPr>
              <a:spLocks/>
            </p:cNvSpPr>
            <p:nvPr/>
          </p:nvSpPr>
          <p:spPr bwMode="auto">
            <a:xfrm>
              <a:off x="4433" y="3137"/>
              <a:ext cx="14" cy="13"/>
            </a:xfrm>
            <a:custGeom>
              <a:avLst/>
              <a:gdLst>
                <a:gd name="T0" fmla="*/ 0 w 14"/>
                <a:gd name="T1" fmla="*/ 3 h 13"/>
                <a:gd name="T2" fmla="*/ 0 w 14"/>
                <a:gd name="T3" fmla="*/ 0 h 13"/>
                <a:gd name="T4" fmla="*/ 7 w 14"/>
                <a:gd name="T5" fmla="*/ 0 h 13"/>
                <a:gd name="T6" fmla="*/ 14 w 14"/>
                <a:gd name="T7" fmla="*/ 0 h 13"/>
                <a:gd name="T8" fmla="*/ 12 w 14"/>
                <a:gd name="T9" fmla="*/ 3 h 13"/>
                <a:gd name="T10" fmla="*/ 14 w 14"/>
                <a:gd name="T11" fmla="*/ 13 h 13"/>
                <a:gd name="T12" fmla="*/ 8 w 14"/>
                <a:gd name="T13" fmla="*/ 13 h 13"/>
                <a:gd name="T14" fmla="*/ 0 w 14"/>
                <a:gd name="T15" fmla="*/ 13 h 13"/>
                <a:gd name="T16" fmla="*/ 0 w 14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2" y="3"/>
                  </a:lnTo>
                  <a:lnTo>
                    <a:pt x="14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86" name="Freeform 782"/>
            <p:cNvSpPr>
              <a:spLocks/>
            </p:cNvSpPr>
            <p:nvPr/>
          </p:nvSpPr>
          <p:spPr bwMode="auto">
            <a:xfrm>
              <a:off x="4415" y="3137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7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87" name="Freeform 783"/>
            <p:cNvSpPr>
              <a:spLocks/>
            </p:cNvSpPr>
            <p:nvPr/>
          </p:nvSpPr>
          <p:spPr bwMode="auto">
            <a:xfrm>
              <a:off x="4474" y="3118"/>
              <a:ext cx="48" cy="38"/>
            </a:xfrm>
            <a:custGeom>
              <a:avLst/>
              <a:gdLst>
                <a:gd name="T0" fmla="*/ 0 w 48"/>
                <a:gd name="T1" fmla="*/ 37 h 38"/>
                <a:gd name="T2" fmla="*/ 0 w 48"/>
                <a:gd name="T3" fmla="*/ 29 h 38"/>
                <a:gd name="T4" fmla="*/ 1 w 48"/>
                <a:gd name="T5" fmla="*/ 23 h 38"/>
                <a:gd name="T6" fmla="*/ 0 w 48"/>
                <a:gd name="T7" fmla="*/ 14 h 38"/>
                <a:gd name="T8" fmla="*/ 1 w 48"/>
                <a:gd name="T9" fmla="*/ 9 h 38"/>
                <a:gd name="T10" fmla="*/ 0 w 48"/>
                <a:gd name="T11" fmla="*/ 0 h 38"/>
                <a:gd name="T12" fmla="*/ 14 w 48"/>
                <a:gd name="T13" fmla="*/ 0 h 38"/>
                <a:gd name="T14" fmla="*/ 27 w 48"/>
                <a:gd name="T15" fmla="*/ 0 h 38"/>
                <a:gd name="T16" fmla="*/ 37 w 48"/>
                <a:gd name="T17" fmla="*/ 0 h 38"/>
                <a:gd name="T18" fmla="*/ 47 w 48"/>
                <a:gd name="T19" fmla="*/ 0 h 38"/>
                <a:gd name="T20" fmla="*/ 46 w 48"/>
                <a:gd name="T21" fmla="*/ 8 h 38"/>
                <a:gd name="T22" fmla="*/ 47 w 48"/>
                <a:gd name="T23" fmla="*/ 15 h 38"/>
                <a:gd name="T24" fmla="*/ 46 w 48"/>
                <a:gd name="T25" fmla="*/ 20 h 38"/>
                <a:gd name="T26" fmla="*/ 48 w 48"/>
                <a:gd name="T27" fmla="*/ 28 h 38"/>
                <a:gd name="T28" fmla="*/ 46 w 48"/>
                <a:gd name="T29" fmla="*/ 38 h 38"/>
                <a:gd name="T30" fmla="*/ 0 w 48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4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7" y="0"/>
                  </a:lnTo>
                  <a:lnTo>
                    <a:pt x="46" y="8"/>
                  </a:lnTo>
                  <a:lnTo>
                    <a:pt x="47" y="15"/>
                  </a:lnTo>
                  <a:lnTo>
                    <a:pt x="46" y="20"/>
                  </a:lnTo>
                  <a:lnTo>
                    <a:pt x="48" y="28"/>
                  </a:lnTo>
                  <a:lnTo>
                    <a:pt x="46" y="38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88" name="Freeform 784"/>
            <p:cNvSpPr>
              <a:spLocks/>
            </p:cNvSpPr>
            <p:nvPr/>
          </p:nvSpPr>
          <p:spPr bwMode="auto">
            <a:xfrm>
              <a:off x="4482" y="3123"/>
              <a:ext cx="13" cy="12"/>
            </a:xfrm>
            <a:custGeom>
              <a:avLst/>
              <a:gdLst>
                <a:gd name="T0" fmla="*/ 1 w 13"/>
                <a:gd name="T1" fmla="*/ 3 h 12"/>
                <a:gd name="T2" fmla="*/ 1 w 13"/>
                <a:gd name="T3" fmla="*/ 0 h 12"/>
                <a:gd name="T4" fmla="*/ 8 w 13"/>
                <a:gd name="T5" fmla="*/ 0 h 12"/>
                <a:gd name="T6" fmla="*/ 13 w 13"/>
                <a:gd name="T7" fmla="*/ 0 h 12"/>
                <a:gd name="T8" fmla="*/ 13 w 13"/>
                <a:gd name="T9" fmla="*/ 3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1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1" y="3"/>
                  </a:moveTo>
                  <a:lnTo>
                    <a:pt x="1" y="0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89" name="Freeform 785"/>
            <p:cNvSpPr>
              <a:spLocks/>
            </p:cNvSpPr>
            <p:nvPr/>
          </p:nvSpPr>
          <p:spPr bwMode="auto">
            <a:xfrm>
              <a:off x="4501" y="3123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90" name="Freeform 786"/>
            <p:cNvSpPr>
              <a:spLocks/>
            </p:cNvSpPr>
            <p:nvPr/>
          </p:nvSpPr>
          <p:spPr bwMode="auto">
            <a:xfrm>
              <a:off x="4501" y="3138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1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91" name="Freeform 787"/>
            <p:cNvSpPr>
              <a:spLocks/>
            </p:cNvSpPr>
            <p:nvPr/>
          </p:nvSpPr>
          <p:spPr bwMode="auto">
            <a:xfrm>
              <a:off x="4482" y="3138"/>
              <a:ext cx="13" cy="13"/>
            </a:xfrm>
            <a:custGeom>
              <a:avLst/>
              <a:gdLst>
                <a:gd name="T0" fmla="*/ 0 w 13"/>
                <a:gd name="T1" fmla="*/ 3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0 h 13"/>
                <a:gd name="T8" fmla="*/ 13 w 13"/>
                <a:gd name="T9" fmla="*/ 3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92" name="Freeform 788"/>
            <p:cNvSpPr>
              <a:spLocks/>
            </p:cNvSpPr>
            <p:nvPr/>
          </p:nvSpPr>
          <p:spPr bwMode="auto">
            <a:xfrm>
              <a:off x="4543" y="3119"/>
              <a:ext cx="47" cy="38"/>
            </a:xfrm>
            <a:custGeom>
              <a:avLst/>
              <a:gdLst>
                <a:gd name="T0" fmla="*/ 0 w 47"/>
                <a:gd name="T1" fmla="*/ 37 h 38"/>
                <a:gd name="T2" fmla="*/ 0 w 47"/>
                <a:gd name="T3" fmla="*/ 29 h 38"/>
                <a:gd name="T4" fmla="*/ 1 w 47"/>
                <a:gd name="T5" fmla="*/ 23 h 38"/>
                <a:gd name="T6" fmla="*/ 0 w 47"/>
                <a:gd name="T7" fmla="*/ 15 h 38"/>
                <a:gd name="T8" fmla="*/ 1 w 47"/>
                <a:gd name="T9" fmla="*/ 9 h 38"/>
                <a:gd name="T10" fmla="*/ 0 w 47"/>
                <a:gd name="T11" fmla="*/ 0 h 38"/>
                <a:gd name="T12" fmla="*/ 14 w 47"/>
                <a:gd name="T13" fmla="*/ 0 h 38"/>
                <a:gd name="T14" fmla="*/ 26 w 47"/>
                <a:gd name="T15" fmla="*/ 2 h 38"/>
                <a:gd name="T16" fmla="*/ 36 w 47"/>
                <a:gd name="T17" fmla="*/ 2 h 38"/>
                <a:gd name="T18" fmla="*/ 47 w 47"/>
                <a:gd name="T19" fmla="*/ 2 h 38"/>
                <a:gd name="T20" fmla="*/ 45 w 47"/>
                <a:gd name="T21" fmla="*/ 9 h 38"/>
                <a:gd name="T22" fmla="*/ 47 w 47"/>
                <a:gd name="T23" fmla="*/ 15 h 38"/>
                <a:gd name="T24" fmla="*/ 45 w 47"/>
                <a:gd name="T25" fmla="*/ 20 h 38"/>
                <a:gd name="T26" fmla="*/ 47 w 47"/>
                <a:gd name="T27" fmla="*/ 28 h 38"/>
                <a:gd name="T28" fmla="*/ 46 w 47"/>
                <a:gd name="T29" fmla="*/ 38 h 38"/>
                <a:gd name="T30" fmla="*/ 0 w 47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38"/>
                <a:gd name="T50" fmla="*/ 47 w 47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38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0" y="15"/>
                  </a:lnTo>
                  <a:lnTo>
                    <a:pt x="1" y="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2"/>
                  </a:lnTo>
                  <a:lnTo>
                    <a:pt x="36" y="2"/>
                  </a:lnTo>
                  <a:lnTo>
                    <a:pt x="47" y="2"/>
                  </a:lnTo>
                  <a:lnTo>
                    <a:pt x="45" y="9"/>
                  </a:lnTo>
                  <a:lnTo>
                    <a:pt x="47" y="15"/>
                  </a:lnTo>
                  <a:lnTo>
                    <a:pt x="45" y="20"/>
                  </a:lnTo>
                  <a:lnTo>
                    <a:pt x="47" y="28"/>
                  </a:lnTo>
                  <a:lnTo>
                    <a:pt x="46" y="38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93" name="Freeform 789"/>
            <p:cNvSpPr>
              <a:spLocks/>
            </p:cNvSpPr>
            <p:nvPr/>
          </p:nvSpPr>
          <p:spPr bwMode="auto">
            <a:xfrm>
              <a:off x="4551" y="3124"/>
              <a:ext cx="13" cy="13"/>
            </a:xfrm>
            <a:custGeom>
              <a:avLst/>
              <a:gdLst>
                <a:gd name="T0" fmla="*/ 0 w 13"/>
                <a:gd name="T1" fmla="*/ 4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0 h 13"/>
                <a:gd name="T8" fmla="*/ 13 w 13"/>
                <a:gd name="T9" fmla="*/ 4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94" name="Freeform 790"/>
            <p:cNvSpPr>
              <a:spLocks/>
            </p:cNvSpPr>
            <p:nvPr/>
          </p:nvSpPr>
          <p:spPr bwMode="auto">
            <a:xfrm>
              <a:off x="4570" y="3124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1 h 13"/>
                <a:gd name="T6" fmla="*/ 12 w 12"/>
                <a:gd name="T7" fmla="*/ 1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1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95" name="Freeform 791"/>
            <p:cNvSpPr>
              <a:spLocks/>
            </p:cNvSpPr>
            <p:nvPr/>
          </p:nvSpPr>
          <p:spPr bwMode="auto">
            <a:xfrm>
              <a:off x="4570" y="3140"/>
              <a:ext cx="12" cy="13"/>
            </a:xfrm>
            <a:custGeom>
              <a:avLst/>
              <a:gdLst>
                <a:gd name="T0" fmla="*/ 0 w 12"/>
                <a:gd name="T1" fmla="*/ 3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3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96" name="Freeform 792"/>
            <p:cNvSpPr>
              <a:spLocks/>
            </p:cNvSpPr>
            <p:nvPr/>
          </p:nvSpPr>
          <p:spPr bwMode="auto">
            <a:xfrm>
              <a:off x="4551" y="3140"/>
              <a:ext cx="13" cy="13"/>
            </a:xfrm>
            <a:custGeom>
              <a:avLst/>
              <a:gdLst>
                <a:gd name="T0" fmla="*/ 0 w 13"/>
                <a:gd name="T1" fmla="*/ 3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0 h 13"/>
                <a:gd name="T8" fmla="*/ 12 w 13"/>
                <a:gd name="T9" fmla="*/ 3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2" y="3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97" name="Freeform 793"/>
            <p:cNvSpPr>
              <a:spLocks/>
            </p:cNvSpPr>
            <p:nvPr/>
          </p:nvSpPr>
          <p:spPr bwMode="auto">
            <a:xfrm>
              <a:off x="4340" y="3166"/>
              <a:ext cx="48" cy="38"/>
            </a:xfrm>
            <a:custGeom>
              <a:avLst/>
              <a:gdLst>
                <a:gd name="T0" fmla="*/ 1 w 48"/>
                <a:gd name="T1" fmla="*/ 37 h 38"/>
                <a:gd name="T2" fmla="*/ 0 w 48"/>
                <a:gd name="T3" fmla="*/ 28 h 38"/>
                <a:gd name="T4" fmla="*/ 2 w 48"/>
                <a:gd name="T5" fmla="*/ 23 h 38"/>
                <a:gd name="T6" fmla="*/ 1 w 48"/>
                <a:gd name="T7" fmla="*/ 15 h 38"/>
                <a:gd name="T8" fmla="*/ 2 w 48"/>
                <a:gd name="T9" fmla="*/ 9 h 38"/>
                <a:gd name="T10" fmla="*/ 1 w 48"/>
                <a:gd name="T11" fmla="*/ 0 h 38"/>
                <a:gd name="T12" fmla="*/ 14 w 48"/>
                <a:gd name="T13" fmla="*/ 0 h 38"/>
                <a:gd name="T14" fmla="*/ 27 w 48"/>
                <a:gd name="T15" fmla="*/ 1 h 38"/>
                <a:gd name="T16" fmla="*/ 37 w 48"/>
                <a:gd name="T17" fmla="*/ 1 h 38"/>
                <a:gd name="T18" fmla="*/ 48 w 48"/>
                <a:gd name="T19" fmla="*/ 1 h 38"/>
                <a:gd name="T20" fmla="*/ 46 w 48"/>
                <a:gd name="T21" fmla="*/ 9 h 38"/>
                <a:gd name="T22" fmla="*/ 48 w 48"/>
                <a:gd name="T23" fmla="*/ 16 h 38"/>
                <a:gd name="T24" fmla="*/ 46 w 48"/>
                <a:gd name="T25" fmla="*/ 20 h 38"/>
                <a:gd name="T26" fmla="*/ 48 w 48"/>
                <a:gd name="T27" fmla="*/ 28 h 38"/>
                <a:gd name="T28" fmla="*/ 47 w 48"/>
                <a:gd name="T29" fmla="*/ 38 h 38"/>
                <a:gd name="T30" fmla="*/ 1 w 48"/>
                <a:gd name="T31" fmla="*/ 37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"/>
                <a:gd name="T49" fmla="*/ 0 h 38"/>
                <a:gd name="T50" fmla="*/ 48 w 48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" h="38">
                  <a:moveTo>
                    <a:pt x="1" y="37"/>
                  </a:moveTo>
                  <a:lnTo>
                    <a:pt x="0" y="28"/>
                  </a:lnTo>
                  <a:lnTo>
                    <a:pt x="2" y="23"/>
                  </a:lnTo>
                  <a:lnTo>
                    <a:pt x="1" y="15"/>
                  </a:lnTo>
                  <a:lnTo>
                    <a:pt x="2" y="9"/>
                  </a:lnTo>
                  <a:lnTo>
                    <a:pt x="1" y="0"/>
                  </a:lnTo>
                  <a:lnTo>
                    <a:pt x="14" y="0"/>
                  </a:lnTo>
                  <a:lnTo>
                    <a:pt x="27" y="1"/>
                  </a:lnTo>
                  <a:lnTo>
                    <a:pt x="37" y="1"/>
                  </a:lnTo>
                  <a:lnTo>
                    <a:pt x="48" y="1"/>
                  </a:lnTo>
                  <a:lnTo>
                    <a:pt x="46" y="9"/>
                  </a:lnTo>
                  <a:lnTo>
                    <a:pt x="48" y="16"/>
                  </a:lnTo>
                  <a:lnTo>
                    <a:pt x="46" y="20"/>
                  </a:lnTo>
                  <a:lnTo>
                    <a:pt x="48" y="28"/>
                  </a:lnTo>
                  <a:lnTo>
                    <a:pt x="47" y="38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98" name="Freeform 794"/>
            <p:cNvSpPr>
              <a:spLocks/>
            </p:cNvSpPr>
            <p:nvPr/>
          </p:nvSpPr>
          <p:spPr bwMode="auto">
            <a:xfrm>
              <a:off x="4349" y="3172"/>
              <a:ext cx="14" cy="12"/>
            </a:xfrm>
            <a:custGeom>
              <a:avLst/>
              <a:gdLst>
                <a:gd name="T0" fmla="*/ 0 w 14"/>
                <a:gd name="T1" fmla="*/ 3 h 12"/>
                <a:gd name="T2" fmla="*/ 0 w 14"/>
                <a:gd name="T3" fmla="*/ 0 h 12"/>
                <a:gd name="T4" fmla="*/ 7 w 14"/>
                <a:gd name="T5" fmla="*/ 0 h 12"/>
                <a:gd name="T6" fmla="*/ 14 w 14"/>
                <a:gd name="T7" fmla="*/ 0 h 12"/>
                <a:gd name="T8" fmla="*/ 14 w 14"/>
                <a:gd name="T9" fmla="*/ 3 h 12"/>
                <a:gd name="T10" fmla="*/ 14 w 14"/>
                <a:gd name="T11" fmla="*/ 12 h 12"/>
                <a:gd name="T12" fmla="*/ 7 w 14"/>
                <a:gd name="T13" fmla="*/ 12 h 12"/>
                <a:gd name="T14" fmla="*/ 0 w 14"/>
                <a:gd name="T15" fmla="*/ 12 h 12"/>
                <a:gd name="T16" fmla="*/ 0 w 14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14" y="3"/>
                  </a:lnTo>
                  <a:lnTo>
                    <a:pt x="14" y="12"/>
                  </a:lnTo>
                  <a:lnTo>
                    <a:pt x="7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99" name="Freeform 795"/>
            <p:cNvSpPr>
              <a:spLocks/>
            </p:cNvSpPr>
            <p:nvPr/>
          </p:nvSpPr>
          <p:spPr bwMode="auto">
            <a:xfrm>
              <a:off x="4367" y="3172"/>
              <a:ext cx="14" cy="12"/>
            </a:xfrm>
            <a:custGeom>
              <a:avLst/>
              <a:gdLst>
                <a:gd name="T0" fmla="*/ 0 w 14"/>
                <a:gd name="T1" fmla="*/ 3 h 12"/>
                <a:gd name="T2" fmla="*/ 0 w 14"/>
                <a:gd name="T3" fmla="*/ 0 h 12"/>
                <a:gd name="T4" fmla="*/ 6 w 14"/>
                <a:gd name="T5" fmla="*/ 0 h 12"/>
                <a:gd name="T6" fmla="*/ 14 w 14"/>
                <a:gd name="T7" fmla="*/ 0 h 12"/>
                <a:gd name="T8" fmla="*/ 13 w 14"/>
                <a:gd name="T9" fmla="*/ 3 h 12"/>
                <a:gd name="T10" fmla="*/ 14 w 14"/>
                <a:gd name="T11" fmla="*/ 12 h 12"/>
                <a:gd name="T12" fmla="*/ 8 w 14"/>
                <a:gd name="T13" fmla="*/ 12 h 12"/>
                <a:gd name="T14" fmla="*/ 0 w 14"/>
                <a:gd name="T15" fmla="*/ 12 h 12"/>
                <a:gd name="T16" fmla="*/ 0 w 14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2"/>
                <a:gd name="T29" fmla="*/ 14 w 14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2">
                  <a:moveTo>
                    <a:pt x="0" y="3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3"/>
                  </a:lnTo>
                  <a:lnTo>
                    <a:pt x="14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00" name="Freeform 796"/>
            <p:cNvSpPr>
              <a:spLocks/>
            </p:cNvSpPr>
            <p:nvPr/>
          </p:nvSpPr>
          <p:spPr bwMode="auto">
            <a:xfrm>
              <a:off x="4367" y="3186"/>
              <a:ext cx="14" cy="14"/>
            </a:xfrm>
            <a:custGeom>
              <a:avLst/>
              <a:gdLst>
                <a:gd name="T0" fmla="*/ 0 w 14"/>
                <a:gd name="T1" fmla="*/ 4 h 14"/>
                <a:gd name="T2" fmla="*/ 0 w 14"/>
                <a:gd name="T3" fmla="*/ 0 h 14"/>
                <a:gd name="T4" fmla="*/ 6 w 14"/>
                <a:gd name="T5" fmla="*/ 0 h 14"/>
                <a:gd name="T6" fmla="*/ 14 w 14"/>
                <a:gd name="T7" fmla="*/ 0 h 14"/>
                <a:gd name="T8" fmla="*/ 13 w 14"/>
                <a:gd name="T9" fmla="*/ 4 h 14"/>
                <a:gd name="T10" fmla="*/ 14 w 14"/>
                <a:gd name="T11" fmla="*/ 14 h 14"/>
                <a:gd name="T12" fmla="*/ 8 w 14"/>
                <a:gd name="T13" fmla="*/ 14 h 14"/>
                <a:gd name="T14" fmla="*/ 0 w 14"/>
                <a:gd name="T15" fmla="*/ 14 h 14"/>
                <a:gd name="T16" fmla="*/ 0 w 14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3" y="4"/>
                  </a:lnTo>
                  <a:lnTo>
                    <a:pt x="14" y="14"/>
                  </a:lnTo>
                  <a:lnTo>
                    <a:pt x="8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01" name="Freeform 797"/>
            <p:cNvSpPr>
              <a:spLocks/>
            </p:cNvSpPr>
            <p:nvPr/>
          </p:nvSpPr>
          <p:spPr bwMode="auto">
            <a:xfrm>
              <a:off x="4349" y="3186"/>
              <a:ext cx="13" cy="14"/>
            </a:xfrm>
            <a:custGeom>
              <a:avLst/>
              <a:gdLst>
                <a:gd name="T0" fmla="*/ 0 w 13"/>
                <a:gd name="T1" fmla="*/ 4 h 14"/>
                <a:gd name="T2" fmla="*/ 0 w 13"/>
                <a:gd name="T3" fmla="*/ 0 h 14"/>
                <a:gd name="T4" fmla="*/ 6 w 13"/>
                <a:gd name="T5" fmla="*/ 0 h 14"/>
                <a:gd name="T6" fmla="*/ 13 w 13"/>
                <a:gd name="T7" fmla="*/ 1 h 14"/>
                <a:gd name="T8" fmla="*/ 13 w 13"/>
                <a:gd name="T9" fmla="*/ 4 h 14"/>
                <a:gd name="T10" fmla="*/ 13 w 13"/>
                <a:gd name="T11" fmla="*/ 14 h 14"/>
                <a:gd name="T12" fmla="*/ 7 w 13"/>
                <a:gd name="T13" fmla="*/ 14 h 14"/>
                <a:gd name="T14" fmla="*/ 0 w 13"/>
                <a:gd name="T15" fmla="*/ 14 h 14"/>
                <a:gd name="T16" fmla="*/ 0 w 13"/>
                <a:gd name="T17" fmla="*/ 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3" y="1"/>
                  </a:lnTo>
                  <a:lnTo>
                    <a:pt x="13" y="4"/>
                  </a:lnTo>
                  <a:lnTo>
                    <a:pt x="13" y="14"/>
                  </a:lnTo>
                  <a:lnTo>
                    <a:pt x="7" y="14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02" name="Freeform 798"/>
            <p:cNvSpPr>
              <a:spLocks/>
            </p:cNvSpPr>
            <p:nvPr/>
          </p:nvSpPr>
          <p:spPr bwMode="auto">
            <a:xfrm>
              <a:off x="4543" y="3171"/>
              <a:ext cx="47" cy="37"/>
            </a:xfrm>
            <a:custGeom>
              <a:avLst/>
              <a:gdLst>
                <a:gd name="T0" fmla="*/ 0 w 47"/>
                <a:gd name="T1" fmla="*/ 36 h 37"/>
                <a:gd name="T2" fmla="*/ 0 w 47"/>
                <a:gd name="T3" fmla="*/ 28 h 37"/>
                <a:gd name="T4" fmla="*/ 1 w 47"/>
                <a:gd name="T5" fmla="*/ 22 h 37"/>
                <a:gd name="T6" fmla="*/ 0 w 47"/>
                <a:gd name="T7" fmla="*/ 13 h 37"/>
                <a:gd name="T8" fmla="*/ 1 w 47"/>
                <a:gd name="T9" fmla="*/ 8 h 37"/>
                <a:gd name="T10" fmla="*/ 0 w 47"/>
                <a:gd name="T11" fmla="*/ 0 h 37"/>
                <a:gd name="T12" fmla="*/ 14 w 47"/>
                <a:gd name="T13" fmla="*/ 0 h 37"/>
                <a:gd name="T14" fmla="*/ 26 w 47"/>
                <a:gd name="T15" fmla="*/ 1 h 37"/>
                <a:gd name="T16" fmla="*/ 36 w 47"/>
                <a:gd name="T17" fmla="*/ 1 h 37"/>
                <a:gd name="T18" fmla="*/ 47 w 47"/>
                <a:gd name="T19" fmla="*/ 1 h 37"/>
                <a:gd name="T20" fmla="*/ 45 w 47"/>
                <a:gd name="T21" fmla="*/ 8 h 37"/>
                <a:gd name="T22" fmla="*/ 47 w 47"/>
                <a:gd name="T23" fmla="*/ 14 h 37"/>
                <a:gd name="T24" fmla="*/ 45 w 47"/>
                <a:gd name="T25" fmla="*/ 19 h 37"/>
                <a:gd name="T26" fmla="*/ 47 w 47"/>
                <a:gd name="T27" fmla="*/ 27 h 37"/>
                <a:gd name="T28" fmla="*/ 46 w 47"/>
                <a:gd name="T29" fmla="*/ 37 h 37"/>
                <a:gd name="T30" fmla="*/ 0 w 47"/>
                <a:gd name="T31" fmla="*/ 36 h 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37"/>
                <a:gd name="T50" fmla="*/ 47 w 47"/>
                <a:gd name="T51" fmla="*/ 37 h 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37">
                  <a:moveTo>
                    <a:pt x="0" y="36"/>
                  </a:moveTo>
                  <a:lnTo>
                    <a:pt x="0" y="28"/>
                  </a:lnTo>
                  <a:lnTo>
                    <a:pt x="1" y="22"/>
                  </a:lnTo>
                  <a:lnTo>
                    <a:pt x="0" y="13"/>
                  </a:lnTo>
                  <a:lnTo>
                    <a:pt x="1" y="8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6" y="1"/>
                  </a:lnTo>
                  <a:lnTo>
                    <a:pt x="36" y="1"/>
                  </a:lnTo>
                  <a:lnTo>
                    <a:pt x="47" y="1"/>
                  </a:lnTo>
                  <a:lnTo>
                    <a:pt x="45" y="8"/>
                  </a:lnTo>
                  <a:lnTo>
                    <a:pt x="47" y="14"/>
                  </a:lnTo>
                  <a:lnTo>
                    <a:pt x="45" y="19"/>
                  </a:lnTo>
                  <a:lnTo>
                    <a:pt x="47" y="27"/>
                  </a:lnTo>
                  <a:lnTo>
                    <a:pt x="46" y="37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03" name="Freeform 799"/>
            <p:cNvSpPr>
              <a:spLocks/>
            </p:cNvSpPr>
            <p:nvPr/>
          </p:nvSpPr>
          <p:spPr bwMode="auto">
            <a:xfrm>
              <a:off x="4551" y="3175"/>
              <a:ext cx="13" cy="12"/>
            </a:xfrm>
            <a:custGeom>
              <a:avLst/>
              <a:gdLst>
                <a:gd name="T0" fmla="*/ 0 w 13"/>
                <a:gd name="T1" fmla="*/ 3 h 12"/>
                <a:gd name="T2" fmla="*/ 0 w 13"/>
                <a:gd name="T3" fmla="*/ 0 h 12"/>
                <a:gd name="T4" fmla="*/ 7 w 13"/>
                <a:gd name="T5" fmla="*/ 0 h 12"/>
                <a:gd name="T6" fmla="*/ 13 w 13"/>
                <a:gd name="T7" fmla="*/ 0 h 12"/>
                <a:gd name="T8" fmla="*/ 13 w 13"/>
                <a:gd name="T9" fmla="*/ 4 h 12"/>
                <a:gd name="T10" fmla="*/ 13 w 13"/>
                <a:gd name="T11" fmla="*/ 12 h 12"/>
                <a:gd name="T12" fmla="*/ 8 w 13"/>
                <a:gd name="T13" fmla="*/ 12 h 12"/>
                <a:gd name="T14" fmla="*/ 0 w 13"/>
                <a:gd name="T15" fmla="*/ 12 h 12"/>
                <a:gd name="T16" fmla="*/ 0 w 13"/>
                <a:gd name="T17" fmla="*/ 3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2"/>
                <a:gd name="T29" fmla="*/ 13 w 13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2">
                  <a:moveTo>
                    <a:pt x="0" y="3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4"/>
                  </a:lnTo>
                  <a:lnTo>
                    <a:pt x="13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04" name="Freeform 800"/>
            <p:cNvSpPr>
              <a:spLocks/>
            </p:cNvSpPr>
            <p:nvPr/>
          </p:nvSpPr>
          <p:spPr bwMode="auto">
            <a:xfrm>
              <a:off x="4570" y="3175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0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05" name="Freeform 801"/>
            <p:cNvSpPr>
              <a:spLocks/>
            </p:cNvSpPr>
            <p:nvPr/>
          </p:nvSpPr>
          <p:spPr bwMode="auto">
            <a:xfrm>
              <a:off x="4570" y="3190"/>
              <a:ext cx="12" cy="13"/>
            </a:xfrm>
            <a:custGeom>
              <a:avLst/>
              <a:gdLst>
                <a:gd name="T0" fmla="*/ 0 w 12"/>
                <a:gd name="T1" fmla="*/ 4 h 13"/>
                <a:gd name="T2" fmla="*/ 0 w 12"/>
                <a:gd name="T3" fmla="*/ 0 h 13"/>
                <a:gd name="T4" fmla="*/ 6 w 12"/>
                <a:gd name="T5" fmla="*/ 0 h 13"/>
                <a:gd name="T6" fmla="*/ 12 w 12"/>
                <a:gd name="T7" fmla="*/ 1 h 13"/>
                <a:gd name="T8" fmla="*/ 12 w 12"/>
                <a:gd name="T9" fmla="*/ 4 h 13"/>
                <a:gd name="T10" fmla="*/ 12 w 12"/>
                <a:gd name="T11" fmla="*/ 13 h 13"/>
                <a:gd name="T12" fmla="*/ 7 w 12"/>
                <a:gd name="T13" fmla="*/ 13 h 13"/>
                <a:gd name="T14" fmla="*/ 0 w 12"/>
                <a:gd name="T15" fmla="*/ 13 h 13"/>
                <a:gd name="T16" fmla="*/ 0 w 12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3"/>
                <a:gd name="T29" fmla="*/ 12 w 12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3">
                  <a:moveTo>
                    <a:pt x="0" y="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12" y="4"/>
                  </a:lnTo>
                  <a:lnTo>
                    <a:pt x="12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06" name="Freeform 802"/>
            <p:cNvSpPr>
              <a:spLocks/>
            </p:cNvSpPr>
            <p:nvPr/>
          </p:nvSpPr>
          <p:spPr bwMode="auto">
            <a:xfrm>
              <a:off x="4551" y="3190"/>
              <a:ext cx="13" cy="13"/>
            </a:xfrm>
            <a:custGeom>
              <a:avLst/>
              <a:gdLst>
                <a:gd name="T0" fmla="*/ 0 w 13"/>
                <a:gd name="T1" fmla="*/ 4 h 13"/>
                <a:gd name="T2" fmla="*/ 0 w 13"/>
                <a:gd name="T3" fmla="*/ 0 h 13"/>
                <a:gd name="T4" fmla="*/ 7 w 13"/>
                <a:gd name="T5" fmla="*/ 0 h 13"/>
                <a:gd name="T6" fmla="*/ 13 w 13"/>
                <a:gd name="T7" fmla="*/ 1 h 13"/>
                <a:gd name="T8" fmla="*/ 12 w 13"/>
                <a:gd name="T9" fmla="*/ 4 h 13"/>
                <a:gd name="T10" fmla="*/ 13 w 13"/>
                <a:gd name="T11" fmla="*/ 13 h 13"/>
                <a:gd name="T12" fmla="*/ 8 w 13"/>
                <a:gd name="T13" fmla="*/ 13 h 13"/>
                <a:gd name="T14" fmla="*/ 0 w 13"/>
                <a:gd name="T15" fmla="*/ 13 h 13"/>
                <a:gd name="T16" fmla="*/ 0 w 13"/>
                <a:gd name="T17" fmla="*/ 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3"/>
                <a:gd name="T29" fmla="*/ 13 w 13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3">
                  <a:moveTo>
                    <a:pt x="0" y="4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12" y="4"/>
                  </a:lnTo>
                  <a:lnTo>
                    <a:pt x="13" y="13"/>
                  </a:lnTo>
                  <a:lnTo>
                    <a:pt x="8" y="13"/>
                  </a:lnTo>
                  <a:lnTo>
                    <a:pt x="0" y="1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07" name="Freeform 803"/>
            <p:cNvSpPr>
              <a:spLocks/>
            </p:cNvSpPr>
            <p:nvPr/>
          </p:nvSpPr>
          <p:spPr bwMode="auto">
            <a:xfrm>
              <a:off x="4403" y="3171"/>
              <a:ext cx="54" cy="55"/>
            </a:xfrm>
            <a:custGeom>
              <a:avLst/>
              <a:gdLst>
                <a:gd name="T0" fmla="*/ 1 w 54"/>
                <a:gd name="T1" fmla="*/ 45 h 55"/>
                <a:gd name="T2" fmla="*/ 0 w 54"/>
                <a:gd name="T3" fmla="*/ 35 h 55"/>
                <a:gd name="T4" fmla="*/ 2 w 54"/>
                <a:gd name="T5" fmla="*/ 28 h 55"/>
                <a:gd name="T6" fmla="*/ 1 w 54"/>
                <a:gd name="T7" fmla="*/ 18 h 55"/>
                <a:gd name="T8" fmla="*/ 3 w 54"/>
                <a:gd name="T9" fmla="*/ 8 h 55"/>
                <a:gd name="T10" fmla="*/ 2 w 54"/>
                <a:gd name="T11" fmla="*/ 0 h 55"/>
                <a:gd name="T12" fmla="*/ 16 w 54"/>
                <a:gd name="T13" fmla="*/ 0 h 55"/>
                <a:gd name="T14" fmla="*/ 30 w 54"/>
                <a:gd name="T15" fmla="*/ 1 h 55"/>
                <a:gd name="T16" fmla="*/ 41 w 54"/>
                <a:gd name="T17" fmla="*/ 1 h 55"/>
                <a:gd name="T18" fmla="*/ 52 w 54"/>
                <a:gd name="T19" fmla="*/ 1 h 55"/>
                <a:gd name="T20" fmla="*/ 51 w 54"/>
                <a:gd name="T21" fmla="*/ 8 h 55"/>
                <a:gd name="T22" fmla="*/ 53 w 54"/>
                <a:gd name="T23" fmla="*/ 15 h 55"/>
                <a:gd name="T24" fmla="*/ 52 w 54"/>
                <a:gd name="T25" fmla="*/ 25 h 55"/>
                <a:gd name="T26" fmla="*/ 54 w 54"/>
                <a:gd name="T27" fmla="*/ 35 h 55"/>
                <a:gd name="T28" fmla="*/ 52 w 54"/>
                <a:gd name="T29" fmla="*/ 43 h 55"/>
                <a:gd name="T30" fmla="*/ 52 w 54"/>
                <a:gd name="T31" fmla="*/ 51 h 55"/>
                <a:gd name="T32" fmla="*/ 53 w 54"/>
                <a:gd name="T33" fmla="*/ 55 h 55"/>
                <a:gd name="T34" fmla="*/ 33 w 54"/>
                <a:gd name="T35" fmla="*/ 54 h 55"/>
                <a:gd name="T36" fmla="*/ 16 w 54"/>
                <a:gd name="T37" fmla="*/ 54 h 55"/>
                <a:gd name="T38" fmla="*/ 0 w 54"/>
                <a:gd name="T39" fmla="*/ 54 h 55"/>
                <a:gd name="T40" fmla="*/ 1 w 54"/>
                <a:gd name="T41" fmla="*/ 45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4"/>
                <a:gd name="T64" fmla="*/ 0 h 55"/>
                <a:gd name="T65" fmla="*/ 54 w 54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4" h="55">
                  <a:moveTo>
                    <a:pt x="1" y="45"/>
                  </a:moveTo>
                  <a:lnTo>
                    <a:pt x="0" y="35"/>
                  </a:lnTo>
                  <a:lnTo>
                    <a:pt x="2" y="28"/>
                  </a:lnTo>
                  <a:lnTo>
                    <a:pt x="1" y="18"/>
                  </a:lnTo>
                  <a:lnTo>
                    <a:pt x="3" y="8"/>
                  </a:lnTo>
                  <a:lnTo>
                    <a:pt x="2" y="0"/>
                  </a:lnTo>
                  <a:lnTo>
                    <a:pt x="16" y="0"/>
                  </a:lnTo>
                  <a:lnTo>
                    <a:pt x="30" y="1"/>
                  </a:lnTo>
                  <a:lnTo>
                    <a:pt x="41" y="1"/>
                  </a:lnTo>
                  <a:lnTo>
                    <a:pt x="52" y="1"/>
                  </a:lnTo>
                  <a:lnTo>
                    <a:pt x="51" y="8"/>
                  </a:lnTo>
                  <a:lnTo>
                    <a:pt x="53" y="15"/>
                  </a:lnTo>
                  <a:lnTo>
                    <a:pt x="52" y="25"/>
                  </a:lnTo>
                  <a:lnTo>
                    <a:pt x="54" y="35"/>
                  </a:lnTo>
                  <a:lnTo>
                    <a:pt x="52" y="43"/>
                  </a:lnTo>
                  <a:lnTo>
                    <a:pt x="52" y="51"/>
                  </a:lnTo>
                  <a:lnTo>
                    <a:pt x="53" y="55"/>
                  </a:lnTo>
                  <a:lnTo>
                    <a:pt x="33" y="54"/>
                  </a:lnTo>
                  <a:lnTo>
                    <a:pt x="16" y="54"/>
                  </a:lnTo>
                  <a:lnTo>
                    <a:pt x="0" y="54"/>
                  </a:lnTo>
                  <a:lnTo>
                    <a:pt x="1" y="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08" name="Freeform 804"/>
            <p:cNvSpPr>
              <a:spLocks/>
            </p:cNvSpPr>
            <p:nvPr/>
          </p:nvSpPr>
          <p:spPr bwMode="auto">
            <a:xfrm>
              <a:off x="4462" y="3172"/>
              <a:ext cx="54" cy="55"/>
            </a:xfrm>
            <a:custGeom>
              <a:avLst/>
              <a:gdLst>
                <a:gd name="T0" fmla="*/ 1 w 54"/>
                <a:gd name="T1" fmla="*/ 46 h 55"/>
                <a:gd name="T2" fmla="*/ 0 w 54"/>
                <a:gd name="T3" fmla="*/ 36 h 55"/>
                <a:gd name="T4" fmla="*/ 3 w 54"/>
                <a:gd name="T5" fmla="*/ 29 h 55"/>
                <a:gd name="T6" fmla="*/ 1 w 54"/>
                <a:gd name="T7" fmla="*/ 18 h 55"/>
                <a:gd name="T8" fmla="*/ 3 w 54"/>
                <a:gd name="T9" fmla="*/ 8 h 55"/>
                <a:gd name="T10" fmla="*/ 1 w 54"/>
                <a:gd name="T11" fmla="*/ 0 h 55"/>
                <a:gd name="T12" fmla="*/ 16 w 54"/>
                <a:gd name="T13" fmla="*/ 0 h 55"/>
                <a:gd name="T14" fmla="*/ 29 w 54"/>
                <a:gd name="T15" fmla="*/ 1 h 55"/>
                <a:gd name="T16" fmla="*/ 42 w 54"/>
                <a:gd name="T17" fmla="*/ 2 h 55"/>
                <a:gd name="T18" fmla="*/ 52 w 54"/>
                <a:gd name="T19" fmla="*/ 2 h 55"/>
                <a:gd name="T20" fmla="*/ 51 w 54"/>
                <a:gd name="T21" fmla="*/ 9 h 55"/>
                <a:gd name="T22" fmla="*/ 52 w 54"/>
                <a:gd name="T23" fmla="*/ 16 h 55"/>
                <a:gd name="T24" fmla="*/ 51 w 54"/>
                <a:gd name="T25" fmla="*/ 26 h 55"/>
                <a:gd name="T26" fmla="*/ 54 w 54"/>
                <a:gd name="T27" fmla="*/ 36 h 55"/>
                <a:gd name="T28" fmla="*/ 51 w 54"/>
                <a:gd name="T29" fmla="*/ 44 h 55"/>
                <a:gd name="T30" fmla="*/ 51 w 54"/>
                <a:gd name="T31" fmla="*/ 51 h 55"/>
                <a:gd name="T32" fmla="*/ 52 w 54"/>
                <a:gd name="T33" fmla="*/ 55 h 55"/>
                <a:gd name="T34" fmla="*/ 33 w 54"/>
                <a:gd name="T35" fmla="*/ 55 h 55"/>
                <a:gd name="T36" fmla="*/ 16 w 54"/>
                <a:gd name="T37" fmla="*/ 55 h 55"/>
                <a:gd name="T38" fmla="*/ 0 w 54"/>
                <a:gd name="T39" fmla="*/ 55 h 55"/>
                <a:gd name="T40" fmla="*/ 1 w 54"/>
                <a:gd name="T41" fmla="*/ 46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4"/>
                <a:gd name="T64" fmla="*/ 0 h 55"/>
                <a:gd name="T65" fmla="*/ 54 w 54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4" h="55">
                  <a:moveTo>
                    <a:pt x="1" y="46"/>
                  </a:moveTo>
                  <a:lnTo>
                    <a:pt x="0" y="36"/>
                  </a:lnTo>
                  <a:lnTo>
                    <a:pt x="3" y="29"/>
                  </a:lnTo>
                  <a:lnTo>
                    <a:pt x="1" y="18"/>
                  </a:lnTo>
                  <a:lnTo>
                    <a:pt x="3" y="8"/>
                  </a:lnTo>
                  <a:lnTo>
                    <a:pt x="1" y="0"/>
                  </a:lnTo>
                  <a:lnTo>
                    <a:pt x="16" y="0"/>
                  </a:lnTo>
                  <a:lnTo>
                    <a:pt x="29" y="1"/>
                  </a:lnTo>
                  <a:lnTo>
                    <a:pt x="42" y="2"/>
                  </a:lnTo>
                  <a:lnTo>
                    <a:pt x="52" y="2"/>
                  </a:lnTo>
                  <a:lnTo>
                    <a:pt x="51" y="9"/>
                  </a:lnTo>
                  <a:lnTo>
                    <a:pt x="52" y="16"/>
                  </a:lnTo>
                  <a:lnTo>
                    <a:pt x="51" y="26"/>
                  </a:lnTo>
                  <a:lnTo>
                    <a:pt x="54" y="36"/>
                  </a:lnTo>
                  <a:lnTo>
                    <a:pt x="51" y="44"/>
                  </a:lnTo>
                  <a:lnTo>
                    <a:pt x="51" y="51"/>
                  </a:lnTo>
                  <a:lnTo>
                    <a:pt x="52" y="55"/>
                  </a:lnTo>
                  <a:lnTo>
                    <a:pt x="33" y="55"/>
                  </a:lnTo>
                  <a:lnTo>
                    <a:pt x="16" y="55"/>
                  </a:lnTo>
                  <a:lnTo>
                    <a:pt x="0" y="55"/>
                  </a:lnTo>
                  <a:lnTo>
                    <a:pt x="1" y="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09" name="Freeform 805"/>
            <p:cNvSpPr>
              <a:spLocks/>
            </p:cNvSpPr>
            <p:nvPr/>
          </p:nvSpPr>
          <p:spPr bwMode="auto">
            <a:xfrm>
              <a:off x="4474" y="3175"/>
              <a:ext cx="37" cy="25"/>
            </a:xfrm>
            <a:custGeom>
              <a:avLst/>
              <a:gdLst>
                <a:gd name="T0" fmla="*/ 35 w 37"/>
                <a:gd name="T1" fmla="*/ 0 h 25"/>
                <a:gd name="T2" fmla="*/ 0 w 37"/>
                <a:gd name="T3" fmla="*/ 1 h 25"/>
                <a:gd name="T4" fmla="*/ 29 w 37"/>
                <a:gd name="T5" fmla="*/ 3 h 25"/>
                <a:gd name="T6" fmla="*/ 31 w 37"/>
                <a:gd name="T7" fmla="*/ 6 h 25"/>
                <a:gd name="T8" fmla="*/ 34 w 37"/>
                <a:gd name="T9" fmla="*/ 15 h 25"/>
                <a:gd name="T10" fmla="*/ 35 w 37"/>
                <a:gd name="T11" fmla="*/ 25 h 25"/>
                <a:gd name="T12" fmla="*/ 37 w 37"/>
                <a:gd name="T13" fmla="*/ 13 h 25"/>
                <a:gd name="T14" fmla="*/ 35 w 37"/>
                <a:gd name="T15" fmla="*/ 6 h 25"/>
                <a:gd name="T16" fmla="*/ 35 w 37"/>
                <a:gd name="T17" fmla="*/ 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7"/>
                <a:gd name="T28" fmla="*/ 0 h 25"/>
                <a:gd name="T29" fmla="*/ 37 w 37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7" h="25">
                  <a:moveTo>
                    <a:pt x="35" y="0"/>
                  </a:moveTo>
                  <a:lnTo>
                    <a:pt x="0" y="1"/>
                  </a:lnTo>
                  <a:lnTo>
                    <a:pt x="29" y="3"/>
                  </a:lnTo>
                  <a:lnTo>
                    <a:pt x="31" y="6"/>
                  </a:lnTo>
                  <a:lnTo>
                    <a:pt x="34" y="15"/>
                  </a:lnTo>
                  <a:lnTo>
                    <a:pt x="35" y="25"/>
                  </a:lnTo>
                  <a:lnTo>
                    <a:pt x="37" y="13"/>
                  </a:lnTo>
                  <a:lnTo>
                    <a:pt x="35" y="6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10" name="Freeform 806"/>
            <p:cNvSpPr>
              <a:spLocks/>
            </p:cNvSpPr>
            <p:nvPr/>
          </p:nvSpPr>
          <p:spPr bwMode="auto">
            <a:xfrm>
              <a:off x="4469" y="3213"/>
              <a:ext cx="15" cy="11"/>
            </a:xfrm>
            <a:custGeom>
              <a:avLst/>
              <a:gdLst>
                <a:gd name="T0" fmla="*/ 15 w 15"/>
                <a:gd name="T1" fmla="*/ 10 h 11"/>
                <a:gd name="T2" fmla="*/ 1 w 15"/>
                <a:gd name="T3" fmla="*/ 11 h 11"/>
                <a:gd name="T4" fmla="*/ 0 w 15"/>
                <a:gd name="T5" fmla="*/ 0 h 11"/>
                <a:gd name="T6" fmla="*/ 3 w 15"/>
                <a:gd name="T7" fmla="*/ 9 h 11"/>
                <a:gd name="T8" fmla="*/ 15 w 15"/>
                <a:gd name="T9" fmla="*/ 1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11"/>
                <a:gd name="T17" fmla="*/ 15 w 15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11">
                  <a:moveTo>
                    <a:pt x="15" y="10"/>
                  </a:moveTo>
                  <a:lnTo>
                    <a:pt x="1" y="11"/>
                  </a:lnTo>
                  <a:lnTo>
                    <a:pt x="0" y="0"/>
                  </a:lnTo>
                  <a:lnTo>
                    <a:pt x="3" y="9"/>
                  </a:lnTo>
                  <a:lnTo>
                    <a:pt x="15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11" name="Freeform 807"/>
            <p:cNvSpPr>
              <a:spLocks/>
            </p:cNvSpPr>
            <p:nvPr/>
          </p:nvSpPr>
          <p:spPr bwMode="auto">
            <a:xfrm>
              <a:off x="4469" y="3200"/>
              <a:ext cx="8" cy="5"/>
            </a:xfrm>
            <a:custGeom>
              <a:avLst/>
              <a:gdLst>
                <a:gd name="T0" fmla="*/ 6 w 8"/>
                <a:gd name="T1" fmla="*/ 0 h 5"/>
                <a:gd name="T2" fmla="*/ 8 w 8"/>
                <a:gd name="T3" fmla="*/ 3 h 5"/>
                <a:gd name="T4" fmla="*/ 2 w 8"/>
                <a:gd name="T5" fmla="*/ 5 h 5"/>
                <a:gd name="T6" fmla="*/ 0 w 8"/>
                <a:gd name="T7" fmla="*/ 2 h 5"/>
                <a:gd name="T8" fmla="*/ 3 w 8"/>
                <a:gd name="T9" fmla="*/ 0 h 5"/>
                <a:gd name="T10" fmla="*/ 6 w 8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"/>
                <a:gd name="T19" fmla="*/ 0 h 5"/>
                <a:gd name="T20" fmla="*/ 8 w 8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" h="5">
                  <a:moveTo>
                    <a:pt x="6" y="0"/>
                  </a:moveTo>
                  <a:lnTo>
                    <a:pt x="8" y="3"/>
                  </a:lnTo>
                  <a:lnTo>
                    <a:pt x="2" y="5"/>
                  </a:lnTo>
                  <a:lnTo>
                    <a:pt x="0" y="2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12" name="Freeform 808"/>
            <p:cNvSpPr>
              <a:spLocks/>
            </p:cNvSpPr>
            <p:nvPr/>
          </p:nvSpPr>
          <p:spPr bwMode="auto">
            <a:xfrm>
              <a:off x="4307" y="2981"/>
              <a:ext cx="317" cy="26"/>
            </a:xfrm>
            <a:custGeom>
              <a:avLst/>
              <a:gdLst>
                <a:gd name="T0" fmla="*/ 0 w 317"/>
                <a:gd name="T1" fmla="*/ 13 h 26"/>
                <a:gd name="T2" fmla="*/ 24 w 317"/>
                <a:gd name="T3" fmla="*/ 11 h 26"/>
                <a:gd name="T4" fmla="*/ 52 w 317"/>
                <a:gd name="T5" fmla="*/ 10 h 26"/>
                <a:gd name="T6" fmla="*/ 96 w 317"/>
                <a:gd name="T7" fmla="*/ 9 h 26"/>
                <a:gd name="T8" fmla="*/ 147 w 317"/>
                <a:gd name="T9" fmla="*/ 7 h 26"/>
                <a:gd name="T10" fmla="*/ 178 w 317"/>
                <a:gd name="T11" fmla="*/ 6 h 26"/>
                <a:gd name="T12" fmla="*/ 212 w 317"/>
                <a:gd name="T13" fmla="*/ 5 h 26"/>
                <a:gd name="T14" fmla="*/ 247 w 317"/>
                <a:gd name="T15" fmla="*/ 3 h 26"/>
                <a:gd name="T16" fmla="*/ 278 w 317"/>
                <a:gd name="T17" fmla="*/ 2 h 26"/>
                <a:gd name="T18" fmla="*/ 300 w 317"/>
                <a:gd name="T19" fmla="*/ 1 h 26"/>
                <a:gd name="T20" fmla="*/ 317 w 317"/>
                <a:gd name="T21" fmla="*/ 0 h 26"/>
                <a:gd name="T22" fmla="*/ 317 w 317"/>
                <a:gd name="T23" fmla="*/ 7 h 26"/>
                <a:gd name="T24" fmla="*/ 316 w 317"/>
                <a:gd name="T25" fmla="*/ 13 h 26"/>
                <a:gd name="T26" fmla="*/ 315 w 317"/>
                <a:gd name="T27" fmla="*/ 18 h 26"/>
                <a:gd name="T28" fmla="*/ 286 w 317"/>
                <a:gd name="T29" fmla="*/ 19 h 26"/>
                <a:gd name="T30" fmla="*/ 263 w 317"/>
                <a:gd name="T31" fmla="*/ 19 h 26"/>
                <a:gd name="T32" fmla="*/ 235 w 317"/>
                <a:gd name="T33" fmla="*/ 21 h 26"/>
                <a:gd name="T34" fmla="*/ 196 w 317"/>
                <a:gd name="T35" fmla="*/ 21 h 26"/>
                <a:gd name="T36" fmla="*/ 165 w 317"/>
                <a:gd name="T37" fmla="*/ 23 h 26"/>
                <a:gd name="T38" fmla="*/ 129 w 317"/>
                <a:gd name="T39" fmla="*/ 23 h 26"/>
                <a:gd name="T40" fmla="*/ 99 w 317"/>
                <a:gd name="T41" fmla="*/ 25 h 26"/>
                <a:gd name="T42" fmla="*/ 72 w 317"/>
                <a:gd name="T43" fmla="*/ 25 h 26"/>
                <a:gd name="T44" fmla="*/ 42 w 317"/>
                <a:gd name="T45" fmla="*/ 25 h 26"/>
                <a:gd name="T46" fmla="*/ 20 w 317"/>
                <a:gd name="T47" fmla="*/ 26 h 26"/>
                <a:gd name="T48" fmla="*/ 1 w 317"/>
                <a:gd name="T49" fmla="*/ 25 h 26"/>
                <a:gd name="T50" fmla="*/ 0 w 317"/>
                <a:gd name="T51" fmla="*/ 13 h 2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17"/>
                <a:gd name="T79" fmla="*/ 0 h 26"/>
                <a:gd name="T80" fmla="*/ 317 w 317"/>
                <a:gd name="T81" fmla="*/ 26 h 2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17" h="26">
                  <a:moveTo>
                    <a:pt x="0" y="13"/>
                  </a:moveTo>
                  <a:lnTo>
                    <a:pt x="24" y="11"/>
                  </a:lnTo>
                  <a:lnTo>
                    <a:pt x="52" y="10"/>
                  </a:lnTo>
                  <a:lnTo>
                    <a:pt x="96" y="9"/>
                  </a:lnTo>
                  <a:lnTo>
                    <a:pt x="147" y="7"/>
                  </a:lnTo>
                  <a:lnTo>
                    <a:pt x="178" y="6"/>
                  </a:lnTo>
                  <a:lnTo>
                    <a:pt x="212" y="5"/>
                  </a:lnTo>
                  <a:lnTo>
                    <a:pt x="247" y="3"/>
                  </a:lnTo>
                  <a:lnTo>
                    <a:pt x="278" y="2"/>
                  </a:lnTo>
                  <a:lnTo>
                    <a:pt x="300" y="1"/>
                  </a:lnTo>
                  <a:lnTo>
                    <a:pt x="317" y="0"/>
                  </a:lnTo>
                  <a:lnTo>
                    <a:pt x="317" y="7"/>
                  </a:lnTo>
                  <a:lnTo>
                    <a:pt x="316" y="13"/>
                  </a:lnTo>
                  <a:lnTo>
                    <a:pt x="315" y="18"/>
                  </a:lnTo>
                  <a:lnTo>
                    <a:pt x="286" y="19"/>
                  </a:lnTo>
                  <a:lnTo>
                    <a:pt x="263" y="19"/>
                  </a:lnTo>
                  <a:lnTo>
                    <a:pt x="235" y="21"/>
                  </a:lnTo>
                  <a:lnTo>
                    <a:pt x="196" y="21"/>
                  </a:lnTo>
                  <a:lnTo>
                    <a:pt x="165" y="23"/>
                  </a:lnTo>
                  <a:lnTo>
                    <a:pt x="129" y="23"/>
                  </a:lnTo>
                  <a:lnTo>
                    <a:pt x="99" y="25"/>
                  </a:lnTo>
                  <a:lnTo>
                    <a:pt x="72" y="25"/>
                  </a:lnTo>
                  <a:lnTo>
                    <a:pt x="42" y="25"/>
                  </a:lnTo>
                  <a:lnTo>
                    <a:pt x="20" y="26"/>
                  </a:lnTo>
                  <a:lnTo>
                    <a:pt x="1" y="25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13" name="Freeform 809"/>
            <p:cNvSpPr>
              <a:spLocks/>
            </p:cNvSpPr>
            <p:nvPr/>
          </p:nvSpPr>
          <p:spPr bwMode="auto">
            <a:xfrm>
              <a:off x="4630" y="2982"/>
              <a:ext cx="68" cy="32"/>
            </a:xfrm>
            <a:custGeom>
              <a:avLst/>
              <a:gdLst>
                <a:gd name="T0" fmla="*/ 2 w 68"/>
                <a:gd name="T1" fmla="*/ 0 h 32"/>
                <a:gd name="T2" fmla="*/ 15 w 68"/>
                <a:gd name="T3" fmla="*/ 3 h 32"/>
                <a:gd name="T4" fmla="*/ 28 w 68"/>
                <a:gd name="T5" fmla="*/ 7 h 32"/>
                <a:gd name="T6" fmla="*/ 42 w 68"/>
                <a:gd name="T7" fmla="*/ 11 h 32"/>
                <a:gd name="T8" fmla="*/ 54 w 68"/>
                <a:gd name="T9" fmla="*/ 18 h 32"/>
                <a:gd name="T10" fmla="*/ 68 w 68"/>
                <a:gd name="T11" fmla="*/ 23 h 32"/>
                <a:gd name="T12" fmla="*/ 67 w 68"/>
                <a:gd name="T13" fmla="*/ 32 h 32"/>
                <a:gd name="T14" fmla="*/ 52 w 68"/>
                <a:gd name="T15" fmla="*/ 28 h 32"/>
                <a:gd name="T16" fmla="*/ 33 w 68"/>
                <a:gd name="T17" fmla="*/ 22 h 32"/>
                <a:gd name="T18" fmla="*/ 19 w 68"/>
                <a:gd name="T19" fmla="*/ 19 h 32"/>
                <a:gd name="T20" fmla="*/ 6 w 68"/>
                <a:gd name="T21" fmla="*/ 17 h 32"/>
                <a:gd name="T22" fmla="*/ 0 w 68"/>
                <a:gd name="T23" fmla="*/ 16 h 32"/>
                <a:gd name="T24" fmla="*/ 2 w 68"/>
                <a:gd name="T25" fmla="*/ 6 h 32"/>
                <a:gd name="T26" fmla="*/ 2 w 68"/>
                <a:gd name="T27" fmla="*/ 0 h 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8"/>
                <a:gd name="T43" fmla="*/ 0 h 32"/>
                <a:gd name="T44" fmla="*/ 68 w 68"/>
                <a:gd name="T45" fmla="*/ 32 h 3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8" h="32">
                  <a:moveTo>
                    <a:pt x="2" y="0"/>
                  </a:moveTo>
                  <a:lnTo>
                    <a:pt x="15" y="3"/>
                  </a:lnTo>
                  <a:lnTo>
                    <a:pt x="28" y="7"/>
                  </a:lnTo>
                  <a:lnTo>
                    <a:pt x="42" y="11"/>
                  </a:lnTo>
                  <a:lnTo>
                    <a:pt x="54" y="18"/>
                  </a:lnTo>
                  <a:lnTo>
                    <a:pt x="68" y="23"/>
                  </a:lnTo>
                  <a:lnTo>
                    <a:pt x="67" y="32"/>
                  </a:lnTo>
                  <a:lnTo>
                    <a:pt x="52" y="28"/>
                  </a:lnTo>
                  <a:lnTo>
                    <a:pt x="33" y="22"/>
                  </a:lnTo>
                  <a:lnTo>
                    <a:pt x="19" y="19"/>
                  </a:lnTo>
                  <a:lnTo>
                    <a:pt x="6" y="17"/>
                  </a:lnTo>
                  <a:lnTo>
                    <a:pt x="0" y="16"/>
                  </a:lnTo>
                  <a:lnTo>
                    <a:pt x="2" y="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14" name="Freeform 810"/>
            <p:cNvSpPr>
              <a:spLocks/>
            </p:cNvSpPr>
            <p:nvPr/>
          </p:nvSpPr>
          <p:spPr bwMode="auto">
            <a:xfrm>
              <a:off x="4302" y="3011"/>
              <a:ext cx="10" cy="20"/>
            </a:xfrm>
            <a:custGeom>
              <a:avLst/>
              <a:gdLst>
                <a:gd name="T0" fmla="*/ 8 w 10"/>
                <a:gd name="T1" fmla="*/ 1 h 20"/>
                <a:gd name="T2" fmla="*/ 0 w 10"/>
                <a:gd name="T3" fmla="*/ 0 h 20"/>
                <a:gd name="T4" fmla="*/ 4 w 10"/>
                <a:gd name="T5" fmla="*/ 3 h 20"/>
                <a:gd name="T6" fmla="*/ 10 w 10"/>
                <a:gd name="T7" fmla="*/ 20 h 20"/>
                <a:gd name="T8" fmla="*/ 8 w 10"/>
                <a:gd name="T9" fmla="*/ 1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20"/>
                <a:gd name="T17" fmla="*/ 10 w 10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20">
                  <a:moveTo>
                    <a:pt x="8" y="1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10" y="20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15" name="Freeform 811"/>
            <p:cNvSpPr>
              <a:spLocks/>
            </p:cNvSpPr>
            <p:nvPr/>
          </p:nvSpPr>
          <p:spPr bwMode="auto">
            <a:xfrm>
              <a:off x="4702" y="3009"/>
              <a:ext cx="11" cy="41"/>
            </a:xfrm>
            <a:custGeom>
              <a:avLst/>
              <a:gdLst>
                <a:gd name="T0" fmla="*/ 0 w 11"/>
                <a:gd name="T1" fmla="*/ 14 h 41"/>
                <a:gd name="T2" fmla="*/ 6 w 11"/>
                <a:gd name="T3" fmla="*/ 11 h 41"/>
                <a:gd name="T4" fmla="*/ 8 w 11"/>
                <a:gd name="T5" fmla="*/ 0 h 41"/>
                <a:gd name="T6" fmla="*/ 11 w 11"/>
                <a:gd name="T7" fmla="*/ 14 h 41"/>
                <a:gd name="T8" fmla="*/ 5 w 11"/>
                <a:gd name="T9" fmla="*/ 16 h 41"/>
                <a:gd name="T10" fmla="*/ 1 w 11"/>
                <a:gd name="T11" fmla="*/ 41 h 41"/>
                <a:gd name="T12" fmla="*/ 0 w 11"/>
                <a:gd name="T13" fmla="*/ 14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"/>
                <a:gd name="T22" fmla="*/ 0 h 41"/>
                <a:gd name="T23" fmla="*/ 11 w 11"/>
                <a:gd name="T24" fmla="*/ 41 h 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" h="41">
                  <a:moveTo>
                    <a:pt x="0" y="14"/>
                  </a:moveTo>
                  <a:lnTo>
                    <a:pt x="6" y="11"/>
                  </a:lnTo>
                  <a:lnTo>
                    <a:pt x="8" y="0"/>
                  </a:lnTo>
                  <a:lnTo>
                    <a:pt x="11" y="14"/>
                  </a:lnTo>
                  <a:lnTo>
                    <a:pt x="5" y="16"/>
                  </a:lnTo>
                  <a:lnTo>
                    <a:pt x="1" y="41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16" name="Freeform 812"/>
            <p:cNvSpPr>
              <a:spLocks/>
            </p:cNvSpPr>
            <p:nvPr/>
          </p:nvSpPr>
          <p:spPr bwMode="auto">
            <a:xfrm>
              <a:off x="4578" y="2969"/>
              <a:ext cx="94" cy="16"/>
            </a:xfrm>
            <a:custGeom>
              <a:avLst/>
              <a:gdLst>
                <a:gd name="T0" fmla="*/ 94 w 94"/>
                <a:gd name="T1" fmla="*/ 16 h 16"/>
                <a:gd name="T2" fmla="*/ 51 w 94"/>
                <a:gd name="T3" fmla="*/ 4 h 16"/>
                <a:gd name="T4" fmla="*/ 43 w 94"/>
                <a:gd name="T5" fmla="*/ 5 h 16"/>
                <a:gd name="T6" fmla="*/ 0 w 94"/>
                <a:gd name="T7" fmla="*/ 6 h 16"/>
                <a:gd name="T8" fmla="*/ 51 w 94"/>
                <a:gd name="T9" fmla="*/ 0 h 16"/>
                <a:gd name="T10" fmla="*/ 94 w 94"/>
                <a:gd name="T11" fmla="*/ 16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4"/>
                <a:gd name="T19" fmla="*/ 0 h 16"/>
                <a:gd name="T20" fmla="*/ 94 w 94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4" h="16">
                  <a:moveTo>
                    <a:pt x="94" y="16"/>
                  </a:moveTo>
                  <a:lnTo>
                    <a:pt x="51" y="4"/>
                  </a:lnTo>
                  <a:lnTo>
                    <a:pt x="43" y="5"/>
                  </a:lnTo>
                  <a:lnTo>
                    <a:pt x="0" y="6"/>
                  </a:lnTo>
                  <a:lnTo>
                    <a:pt x="51" y="0"/>
                  </a:lnTo>
                  <a:lnTo>
                    <a:pt x="94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17" name="Freeform 813"/>
            <p:cNvSpPr>
              <a:spLocks/>
            </p:cNvSpPr>
            <p:nvPr/>
          </p:nvSpPr>
          <p:spPr bwMode="auto">
            <a:xfrm>
              <a:off x="4418" y="2975"/>
              <a:ext cx="73" cy="7"/>
            </a:xfrm>
            <a:custGeom>
              <a:avLst/>
              <a:gdLst>
                <a:gd name="T0" fmla="*/ 73 w 73"/>
                <a:gd name="T1" fmla="*/ 0 h 7"/>
                <a:gd name="T2" fmla="*/ 73 w 73"/>
                <a:gd name="T3" fmla="*/ 4 h 7"/>
                <a:gd name="T4" fmla="*/ 0 w 73"/>
                <a:gd name="T5" fmla="*/ 7 h 7"/>
                <a:gd name="T6" fmla="*/ 73 w 73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7"/>
                <a:gd name="T14" fmla="*/ 73 w 73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7">
                  <a:moveTo>
                    <a:pt x="73" y="0"/>
                  </a:moveTo>
                  <a:lnTo>
                    <a:pt x="73" y="4"/>
                  </a:lnTo>
                  <a:lnTo>
                    <a:pt x="0" y="7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18" name="Freeform 814"/>
            <p:cNvSpPr>
              <a:spLocks/>
            </p:cNvSpPr>
            <p:nvPr/>
          </p:nvSpPr>
          <p:spPr bwMode="auto">
            <a:xfrm>
              <a:off x="4497" y="2948"/>
              <a:ext cx="59" cy="8"/>
            </a:xfrm>
            <a:custGeom>
              <a:avLst/>
              <a:gdLst>
                <a:gd name="T0" fmla="*/ 59 w 59"/>
                <a:gd name="T1" fmla="*/ 8 h 8"/>
                <a:gd name="T2" fmla="*/ 36 w 59"/>
                <a:gd name="T3" fmla="*/ 4 h 8"/>
                <a:gd name="T4" fmla="*/ 0 w 59"/>
                <a:gd name="T5" fmla="*/ 8 h 8"/>
                <a:gd name="T6" fmla="*/ 36 w 59"/>
                <a:gd name="T7" fmla="*/ 0 h 8"/>
                <a:gd name="T8" fmla="*/ 59 w 59"/>
                <a:gd name="T9" fmla="*/ 8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8"/>
                <a:gd name="T17" fmla="*/ 59 w 59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8">
                  <a:moveTo>
                    <a:pt x="59" y="8"/>
                  </a:moveTo>
                  <a:lnTo>
                    <a:pt x="36" y="4"/>
                  </a:lnTo>
                  <a:lnTo>
                    <a:pt x="0" y="8"/>
                  </a:lnTo>
                  <a:lnTo>
                    <a:pt x="36" y="0"/>
                  </a:lnTo>
                  <a:lnTo>
                    <a:pt x="5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19" name="Freeform 815"/>
            <p:cNvSpPr>
              <a:spLocks/>
            </p:cNvSpPr>
            <p:nvPr/>
          </p:nvSpPr>
          <p:spPr bwMode="auto">
            <a:xfrm>
              <a:off x="4295" y="2985"/>
              <a:ext cx="22" cy="15"/>
            </a:xfrm>
            <a:custGeom>
              <a:avLst/>
              <a:gdLst>
                <a:gd name="T0" fmla="*/ 22 w 22"/>
                <a:gd name="T1" fmla="*/ 1 h 15"/>
                <a:gd name="T2" fmla="*/ 4 w 22"/>
                <a:gd name="T3" fmla="*/ 3 h 15"/>
                <a:gd name="T4" fmla="*/ 4 w 22"/>
                <a:gd name="T5" fmla="*/ 15 h 15"/>
                <a:gd name="T6" fmla="*/ 0 w 22"/>
                <a:gd name="T7" fmla="*/ 0 h 15"/>
                <a:gd name="T8" fmla="*/ 22 w 22"/>
                <a:gd name="T9" fmla="*/ 1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15"/>
                <a:gd name="T17" fmla="*/ 22 w 22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15">
                  <a:moveTo>
                    <a:pt x="22" y="1"/>
                  </a:moveTo>
                  <a:lnTo>
                    <a:pt x="4" y="3"/>
                  </a:lnTo>
                  <a:lnTo>
                    <a:pt x="4" y="15"/>
                  </a:lnTo>
                  <a:lnTo>
                    <a:pt x="0" y="0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20" name="Freeform 816"/>
            <p:cNvSpPr>
              <a:spLocks/>
            </p:cNvSpPr>
            <p:nvPr/>
          </p:nvSpPr>
          <p:spPr bwMode="auto">
            <a:xfrm>
              <a:off x="4410" y="3174"/>
              <a:ext cx="38" cy="24"/>
            </a:xfrm>
            <a:custGeom>
              <a:avLst/>
              <a:gdLst>
                <a:gd name="T0" fmla="*/ 1 w 38"/>
                <a:gd name="T1" fmla="*/ 0 h 24"/>
                <a:gd name="T2" fmla="*/ 38 w 38"/>
                <a:gd name="T3" fmla="*/ 0 h 24"/>
                <a:gd name="T4" fmla="*/ 8 w 38"/>
                <a:gd name="T5" fmla="*/ 2 h 24"/>
                <a:gd name="T6" fmla="*/ 5 w 38"/>
                <a:gd name="T7" fmla="*/ 6 h 24"/>
                <a:gd name="T8" fmla="*/ 3 w 38"/>
                <a:gd name="T9" fmla="*/ 14 h 24"/>
                <a:gd name="T10" fmla="*/ 1 w 38"/>
                <a:gd name="T11" fmla="*/ 24 h 24"/>
                <a:gd name="T12" fmla="*/ 0 w 38"/>
                <a:gd name="T13" fmla="*/ 13 h 24"/>
                <a:gd name="T14" fmla="*/ 1 w 38"/>
                <a:gd name="T15" fmla="*/ 5 h 24"/>
                <a:gd name="T16" fmla="*/ 1 w 38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8"/>
                <a:gd name="T28" fmla="*/ 0 h 24"/>
                <a:gd name="T29" fmla="*/ 38 w 3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8" h="24">
                  <a:moveTo>
                    <a:pt x="1" y="0"/>
                  </a:moveTo>
                  <a:lnTo>
                    <a:pt x="38" y="0"/>
                  </a:lnTo>
                  <a:lnTo>
                    <a:pt x="8" y="2"/>
                  </a:lnTo>
                  <a:lnTo>
                    <a:pt x="5" y="6"/>
                  </a:lnTo>
                  <a:lnTo>
                    <a:pt x="3" y="14"/>
                  </a:lnTo>
                  <a:lnTo>
                    <a:pt x="1" y="24"/>
                  </a:lnTo>
                  <a:lnTo>
                    <a:pt x="0" y="13"/>
                  </a:lnTo>
                  <a:lnTo>
                    <a:pt x="1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21" name="Freeform 817"/>
            <p:cNvSpPr>
              <a:spLocks/>
            </p:cNvSpPr>
            <p:nvPr/>
          </p:nvSpPr>
          <p:spPr bwMode="auto">
            <a:xfrm>
              <a:off x="4437" y="3211"/>
              <a:ext cx="15" cy="12"/>
            </a:xfrm>
            <a:custGeom>
              <a:avLst/>
              <a:gdLst>
                <a:gd name="T0" fmla="*/ 0 w 15"/>
                <a:gd name="T1" fmla="*/ 11 h 12"/>
                <a:gd name="T2" fmla="*/ 14 w 15"/>
                <a:gd name="T3" fmla="*/ 12 h 12"/>
                <a:gd name="T4" fmla="*/ 15 w 15"/>
                <a:gd name="T5" fmla="*/ 0 h 12"/>
                <a:gd name="T6" fmla="*/ 12 w 15"/>
                <a:gd name="T7" fmla="*/ 9 h 12"/>
                <a:gd name="T8" fmla="*/ 0 w 15"/>
                <a:gd name="T9" fmla="*/ 11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12"/>
                <a:gd name="T17" fmla="*/ 15 w 15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12">
                  <a:moveTo>
                    <a:pt x="0" y="11"/>
                  </a:moveTo>
                  <a:lnTo>
                    <a:pt x="14" y="12"/>
                  </a:lnTo>
                  <a:lnTo>
                    <a:pt x="15" y="0"/>
                  </a:lnTo>
                  <a:lnTo>
                    <a:pt x="12" y="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22" name="Freeform 818"/>
            <p:cNvSpPr>
              <a:spLocks/>
            </p:cNvSpPr>
            <p:nvPr/>
          </p:nvSpPr>
          <p:spPr bwMode="auto">
            <a:xfrm>
              <a:off x="4443" y="3198"/>
              <a:ext cx="9" cy="5"/>
            </a:xfrm>
            <a:custGeom>
              <a:avLst/>
              <a:gdLst>
                <a:gd name="T0" fmla="*/ 1 w 9"/>
                <a:gd name="T1" fmla="*/ 1 h 5"/>
                <a:gd name="T2" fmla="*/ 0 w 9"/>
                <a:gd name="T3" fmla="*/ 4 h 5"/>
                <a:gd name="T4" fmla="*/ 7 w 9"/>
                <a:gd name="T5" fmla="*/ 5 h 5"/>
                <a:gd name="T6" fmla="*/ 9 w 9"/>
                <a:gd name="T7" fmla="*/ 2 h 5"/>
                <a:gd name="T8" fmla="*/ 6 w 9"/>
                <a:gd name="T9" fmla="*/ 0 h 5"/>
                <a:gd name="T10" fmla="*/ 1 w 9"/>
                <a:gd name="T11" fmla="*/ 1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"/>
                <a:gd name="T19" fmla="*/ 0 h 5"/>
                <a:gd name="T20" fmla="*/ 9 w 9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" h="5">
                  <a:moveTo>
                    <a:pt x="1" y="1"/>
                  </a:moveTo>
                  <a:lnTo>
                    <a:pt x="0" y="4"/>
                  </a:lnTo>
                  <a:lnTo>
                    <a:pt x="7" y="5"/>
                  </a:lnTo>
                  <a:lnTo>
                    <a:pt x="9" y="2"/>
                  </a:lnTo>
                  <a:lnTo>
                    <a:pt x="6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23" name="Freeform 819"/>
            <p:cNvSpPr>
              <a:spLocks/>
            </p:cNvSpPr>
            <p:nvPr/>
          </p:nvSpPr>
          <p:spPr bwMode="auto">
            <a:xfrm>
              <a:off x="4623" y="3196"/>
              <a:ext cx="60" cy="39"/>
            </a:xfrm>
            <a:custGeom>
              <a:avLst/>
              <a:gdLst>
                <a:gd name="T0" fmla="*/ 0 w 60"/>
                <a:gd name="T1" fmla="*/ 35 h 39"/>
                <a:gd name="T2" fmla="*/ 60 w 60"/>
                <a:gd name="T3" fmla="*/ 0 h 39"/>
                <a:gd name="T4" fmla="*/ 0 w 60"/>
                <a:gd name="T5" fmla="*/ 39 h 39"/>
                <a:gd name="T6" fmla="*/ 0 w 60"/>
                <a:gd name="T7" fmla="*/ 35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9"/>
                <a:gd name="T14" fmla="*/ 60 w 60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9">
                  <a:moveTo>
                    <a:pt x="0" y="35"/>
                  </a:moveTo>
                  <a:lnTo>
                    <a:pt x="60" y="0"/>
                  </a:lnTo>
                  <a:lnTo>
                    <a:pt x="0" y="39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24" name="Freeform 820"/>
            <p:cNvSpPr>
              <a:spLocks/>
            </p:cNvSpPr>
            <p:nvPr/>
          </p:nvSpPr>
          <p:spPr bwMode="auto">
            <a:xfrm>
              <a:off x="4623" y="3188"/>
              <a:ext cx="60" cy="38"/>
            </a:xfrm>
            <a:custGeom>
              <a:avLst/>
              <a:gdLst>
                <a:gd name="T0" fmla="*/ 0 w 60"/>
                <a:gd name="T1" fmla="*/ 34 h 38"/>
                <a:gd name="T2" fmla="*/ 60 w 60"/>
                <a:gd name="T3" fmla="*/ 0 h 38"/>
                <a:gd name="T4" fmla="*/ 0 w 60"/>
                <a:gd name="T5" fmla="*/ 38 h 38"/>
                <a:gd name="T6" fmla="*/ 0 w 60"/>
                <a:gd name="T7" fmla="*/ 34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8"/>
                <a:gd name="T14" fmla="*/ 60 w 60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8">
                  <a:moveTo>
                    <a:pt x="0" y="34"/>
                  </a:moveTo>
                  <a:lnTo>
                    <a:pt x="60" y="0"/>
                  </a:lnTo>
                  <a:lnTo>
                    <a:pt x="0" y="38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25" name="Freeform 821"/>
            <p:cNvSpPr>
              <a:spLocks/>
            </p:cNvSpPr>
            <p:nvPr/>
          </p:nvSpPr>
          <p:spPr bwMode="auto">
            <a:xfrm>
              <a:off x="4623" y="3182"/>
              <a:ext cx="60" cy="35"/>
            </a:xfrm>
            <a:custGeom>
              <a:avLst/>
              <a:gdLst>
                <a:gd name="T0" fmla="*/ 0 w 60"/>
                <a:gd name="T1" fmla="*/ 30 h 35"/>
                <a:gd name="T2" fmla="*/ 60 w 60"/>
                <a:gd name="T3" fmla="*/ 0 h 35"/>
                <a:gd name="T4" fmla="*/ 0 w 60"/>
                <a:gd name="T5" fmla="*/ 35 h 35"/>
                <a:gd name="T6" fmla="*/ 0 w 60"/>
                <a:gd name="T7" fmla="*/ 30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5"/>
                <a:gd name="T14" fmla="*/ 60 w 60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5">
                  <a:moveTo>
                    <a:pt x="0" y="30"/>
                  </a:moveTo>
                  <a:lnTo>
                    <a:pt x="60" y="0"/>
                  </a:lnTo>
                  <a:lnTo>
                    <a:pt x="0" y="35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26" name="Freeform 822"/>
            <p:cNvSpPr>
              <a:spLocks/>
            </p:cNvSpPr>
            <p:nvPr/>
          </p:nvSpPr>
          <p:spPr bwMode="auto">
            <a:xfrm>
              <a:off x="4623" y="3176"/>
              <a:ext cx="60" cy="32"/>
            </a:xfrm>
            <a:custGeom>
              <a:avLst/>
              <a:gdLst>
                <a:gd name="T0" fmla="*/ 0 w 60"/>
                <a:gd name="T1" fmla="*/ 27 h 32"/>
                <a:gd name="T2" fmla="*/ 60 w 60"/>
                <a:gd name="T3" fmla="*/ 0 h 32"/>
                <a:gd name="T4" fmla="*/ 0 w 60"/>
                <a:gd name="T5" fmla="*/ 32 h 32"/>
                <a:gd name="T6" fmla="*/ 0 w 60"/>
                <a:gd name="T7" fmla="*/ 27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2"/>
                <a:gd name="T14" fmla="*/ 60 w 60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2">
                  <a:moveTo>
                    <a:pt x="0" y="27"/>
                  </a:moveTo>
                  <a:lnTo>
                    <a:pt x="60" y="0"/>
                  </a:lnTo>
                  <a:lnTo>
                    <a:pt x="0" y="32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27" name="Freeform 823"/>
            <p:cNvSpPr>
              <a:spLocks/>
            </p:cNvSpPr>
            <p:nvPr/>
          </p:nvSpPr>
          <p:spPr bwMode="auto">
            <a:xfrm>
              <a:off x="4623" y="3169"/>
              <a:ext cx="60" cy="30"/>
            </a:xfrm>
            <a:custGeom>
              <a:avLst/>
              <a:gdLst>
                <a:gd name="T0" fmla="*/ 0 w 60"/>
                <a:gd name="T1" fmla="*/ 25 h 30"/>
                <a:gd name="T2" fmla="*/ 60 w 60"/>
                <a:gd name="T3" fmla="*/ 0 h 30"/>
                <a:gd name="T4" fmla="*/ 0 w 60"/>
                <a:gd name="T5" fmla="*/ 30 h 30"/>
                <a:gd name="T6" fmla="*/ 0 w 60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0"/>
                <a:gd name="T14" fmla="*/ 60 w 60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0">
                  <a:moveTo>
                    <a:pt x="0" y="25"/>
                  </a:moveTo>
                  <a:lnTo>
                    <a:pt x="60" y="0"/>
                  </a:lnTo>
                  <a:lnTo>
                    <a:pt x="0" y="3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28" name="Freeform 824"/>
            <p:cNvSpPr>
              <a:spLocks/>
            </p:cNvSpPr>
            <p:nvPr/>
          </p:nvSpPr>
          <p:spPr bwMode="auto">
            <a:xfrm>
              <a:off x="4623" y="3163"/>
              <a:ext cx="60" cy="27"/>
            </a:xfrm>
            <a:custGeom>
              <a:avLst/>
              <a:gdLst>
                <a:gd name="T0" fmla="*/ 0 w 60"/>
                <a:gd name="T1" fmla="*/ 22 h 27"/>
                <a:gd name="T2" fmla="*/ 60 w 60"/>
                <a:gd name="T3" fmla="*/ 0 h 27"/>
                <a:gd name="T4" fmla="*/ 0 w 60"/>
                <a:gd name="T5" fmla="*/ 27 h 27"/>
                <a:gd name="T6" fmla="*/ 0 w 60"/>
                <a:gd name="T7" fmla="*/ 22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7"/>
                <a:gd name="T14" fmla="*/ 60 w 60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7">
                  <a:moveTo>
                    <a:pt x="0" y="22"/>
                  </a:moveTo>
                  <a:lnTo>
                    <a:pt x="60" y="0"/>
                  </a:lnTo>
                  <a:lnTo>
                    <a:pt x="0" y="2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29" name="Freeform 825"/>
            <p:cNvSpPr>
              <a:spLocks/>
            </p:cNvSpPr>
            <p:nvPr/>
          </p:nvSpPr>
          <p:spPr bwMode="auto">
            <a:xfrm>
              <a:off x="4623" y="3156"/>
              <a:ext cx="60" cy="25"/>
            </a:xfrm>
            <a:custGeom>
              <a:avLst/>
              <a:gdLst>
                <a:gd name="T0" fmla="*/ 0 w 60"/>
                <a:gd name="T1" fmla="*/ 20 h 25"/>
                <a:gd name="T2" fmla="*/ 60 w 60"/>
                <a:gd name="T3" fmla="*/ 0 h 25"/>
                <a:gd name="T4" fmla="*/ 0 w 60"/>
                <a:gd name="T5" fmla="*/ 25 h 25"/>
                <a:gd name="T6" fmla="*/ 0 w 60"/>
                <a:gd name="T7" fmla="*/ 2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5"/>
                <a:gd name="T14" fmla="*/ 60 w 60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5">
                  <a:moveTo>
                    <a:pt x="0" y="20"/>
                  </a:moveTo>
                  <a:lnTo>
                    <a:pt x="60" y="0"/>
                  </a:lnTo>
                  <a:lnTo>
                    <a:pt x="0" y="25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30" name="Freeform 826"/>
            <p:cNvSpPr>
              <a:spLocks/>
            </p:cNvSpPr>
            <p:nvPr/>
          </p:nvSpPr>
          <p:spPr bwMode="auto">
            <a:xfrm>
              <a:off x="4623" y="3150"/>
              <a:ext cx="60" cy="22"/>
            </a:xfrm>
            <a:custGeom>
              <a:avLst/>
              <a:gdLst>
                <a:gd name="T0" fmla="*/ 0 w 60"/>
                <a:gd name="T1" fmla="*/ 17 h 22"/>
                <a:gd name="T2" fmla="*/ 60 w 60"/>
                <a:gd name="T3" fmla="*/ 0 h 22"/>
                <a:gd name="T4" fmla="*/ 0 w 60"/>
                <a:gd name="T5" fmla="*/ 22 h 22"/>
                <a:gd name="T6" fmla="*/ 0 w 60"/>
                <a:gd name="T7" fmla="*/ 17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2"/>
                <a:gd name="T14" fmla="*/ 60 w 60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2">
                  <a:moveTo>
                    <a:pt x="0" y="17"/>
                  </a:moveTo>
                  <a:lnTo>
                    <a:pt x="60" y="0"/>
                  </a:lnTo>
                  <a:lnTo>
                    <a:pt x="0" y="22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31" name="Freeform 827"/>
            <p:cNvSpPr>
              <a:spLocks/>
            </p:cNvSpPr>
            <p:nvPr/>
          </p:nvSpPr>
          <p:spPr bwMode="auto">
            <a:xfrm>
              <a:off x="4623" y="3143"/>
              <a:ext cx="60" cy="20"/>
            </a:xfrm>
            <a:custGeom>
              <a:avLst/>
              <a:gdLst>
                <a:gd name="T0" fmla="*/ 0 w 60"/>
                <a:gd name="T1" fmla="*/ 15 h 20"/>
                <a:gd name="T2" fmla="*/ 60 w 60"/>
                <a:gd name="T3" fmla="*/ 0 h 20"/>
                <a:gd name="T4" fmla="*/ 0 w 60"/>
                <a:gd name="T5" fmla="*/ 20 h 20"/>
                <a:gd name="T6" fmla="*/ 0 w 60"/>
                <a:gd name="T7" fmla="*/ 15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0"/>
                <a:gd name="T14" fmla="*/ 60 w 60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0">
                  <a:moveTo>
                    <a:pt x="0" y="15"/>
                  </a:moveTo>
                  <a:lnTo>
                    <a:pt x="60" y="0"/>
                  </a:lnTo>
                  <a:lnTo>
                    <a:pt x="0" y="2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32" name="Freeform 828"/>
            <p:cNvSpPr>
              <a:spLocks/>
            </p:cNvSpPr>
            <p:nvPr/>
          </p:nvSpPr>
          <p:spPr bwMode="auto">
            <a:xfrm>
              <a:off x="4623" y="3137"/>
              <a:ext cx="60" cy="17"/>
            </a:xfrm>
            <a:custGeom>
              <a:avLst/>
              <a:gdLst>
                <a:gd name="T0" fmla="*/ 0 w 60"/>
                <a:gd name="T1" fmla="*/ 12 h 17"/>
                <a:gd name="T2" fmla="*/ 60 w 60"/>
                <a:gd name="T3" fmla="*/ 0 h 17"/>
                <a:gd name="T4" fmla="*/ 0 w 60"/>
                <a:gd name="T5" fmla="*/ 17 h 17"/>
                <a:gd name="T6" fmla="*/ 0 w 60"/>
                <a:gd name="T7" fmla="*/ 12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7"/>
                <a:gd name="T14" fmla="*/ 60 w 60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7">
                  <a:moveTo>
                    <a:pt x="0" y="12"/>
                  </a:moveTo>
                  <a:lnTo>
                    <a:pt x="60" y="0"/>
                  </a:lnTo>
                  <a:lnTo>
                    <a:pt x="0" y="17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33" name="Freeform 829"/>
            <p:cNvSpPr>
              <a:spLocks/>
            </p:cNvSpPr>
            <p:nvPr/>
          </p:nvSpPr>
          <p:spPr bwMode="auto">
            <a:xfrm>
              <a:off x="4623" y="3130"/>
              <a:ext cx="60" cy="14"/>
            </a:xfrm>
            <a:custGeom>
              <a:avLst/>
              <a:gdLst>
                <a:gd name="T0" fmla="*/ 0 w 60"/>
                <a:gd name="T1" fmla="*/ 10 h 14"/>
                <a:gd name="T2" fmla="*/ 60 w 60"/>
                <a:gd name="T3" fmla="*/ 0 h 14"/>
                <a:gd name="T4" fmla="*/ 0 w 60"/>
                <a:gd name="T5" fmla="*/ 14 h 14"/>
                <a:gd name="T6" fmla="*/ 0 w 60"/>
                <a:gd name="T7" fmla="*/ 1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4"/>
                <a:gd name="T14" fmla="*/ 60 w 60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4">
                  <a:moveTo>
                    <a:pt x="0" y="10"/>
                  </a:moveTo>
                  <a:lnTo>
                    <a:pt x="60" y="0"/>
                  </a:lnTo>
                  <a:lnTo>
                    <a:pt x="0" y="1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34" name="Freeform 830"/>
            <p:cNvSpPr>
              <a:spLocks/>
            </p:cNvSpPr>
            <p:nvPr/>
          </p:nvSpPr>
          <p:spPr bwMode="auto">
            <a:xfrm>
              <a:off x="4623" y="3124"/>
              <a:ext cx="60" cy="11"/>
            </a:xfrm>
            <a:custGeom>
              <a:avLst/>
              <a:gdLst>
                <a:gd name="T0" fmla="*/ 0 w 60"/>
                <a:gd name="T1" fmla="*/ 6 h 11"/>
                <a:gd name="T2" fmla="*/ 60 w 60"/>
                <a:gd name="T3" fmla="*/ 0 h 11"/>
                <a:gd name="T4" fmla="*/ 0 w 60"/>
                <a:gd name="T5" fmla="*/ 11 h 11"/>
                <a:gd name="T6" fmla="*/ 0 w 60"/>
                <a:gd name="T7" fmla="*/ 6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1"/>
                <a:gd name="T14" fmla="*/ 60 w 60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1">
                  <a:moveTo>
                    <a:pt x="0" y="6"/>
                  </a:moveTo>
                  <a:lnTo>
                    <a:pt x="60" y="0"/>
                  </a:lnTo>
                  <a:lnTo>
                    <a:pt x="0" y="1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35" name="Freeform 831"/>
            <p:cNvSpPr>
              <a:spLocks/>
            </p:cNvSpPr>
            <p:nvPr/>
          </p:nvSpPr>
          <p:spPr bwMode="auto">
            <a:xfrm>
              <a:off x="4623" y="3116"/>
              <a:ext cx="60" cy="11"/>
            </a:xfrm>
            <a:custGeom>
              <a:avLst/>
              <a:gdLst>
                <a:gd name="T0" fmla="*/ 0 w 60"/>
                <a:gd name="T1" fmla="*/ 6 h 11"/>
                <a:gd name="T2" fmla="*/ 60 w 60"/>
                <a:gd name="T3" fmla="*/ 0 h 11"/>
                <a:gd name="T4" fmla="*/ 0 w 60"/>
                <a:gd name="T5" fmla="*/ 11 h 11"/>
                <a:gd name="T6" fmla="*/ 0 w 60"/>
                <a:gd name="T7" fmla="*/ 6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1"/>
                <a:gd name="T14" fmla="*/ 60 w 60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1">
                  <a:moveTo>
                    <a:pt x="0" y="6"/>
                  </a:moveTo>
                  <a:lnTo>
                    <a:pt x="60" y="0"/>
                  </a:lnTo>
                  <a:lnTo>
                    <a:pt x="0" y="1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36" name="Freeform 832"/>
            <p:cNvSpPr>
              <a:spLocks/>
            </p:cNvSpPr>
            <p:nvPr/>
          </p:nvSpPr>
          <p:spPr bwMode="auto">
            <a:xfrm>
              <a:off x="4623" y="3109"/>
              <a:ext cx="60" cy="8"/>
            </a:xfrm>
            <a:custGeom>
              <a:avLst/>
              <a:gdLst>
                <a:gd name="T0" fmla="*/ 0 w 60"/>
                <a:gd name="T1" fmla="*/ 3 h 8"/>
                <a:gd name="T2" fmla="*/ 60 w 60"/>
                <a:gd name="T3" fmla="*/ 0 h 8"/>
                <a:gd name="T4" fmla="*/ 0 w 60"/>
                <a:gd name="T5" fmla="*/ 8 h 8"/>
                <a:gd name="T6" fmla="*/ 0 w 60"/>
                <a:gd name="T7" fmla="*/ 3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8"/>
                <a:gd name="T14" fmla="*/ 60 w 60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8">
                  <a:moveTo>
                    <a:pt x="0" y="3"/>
                  </a:moveTo>
                  <a:lnTo>
                    <a:pt x="60" y="0"/>
                  </a:lnTo>
                  <a:lnTo>
                    <a:pt x="0" y="8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37" name="Freeform 833"/>
            <p:cNvSpPr>
              <a:spLocks/>
            </p:cNvSpPr>
            <p:nvPr/>
          </p:nvSpPr>
          <p:spPr bwMode="auto">
            <a:xfrm>
              <a:off x="4623" y="3103"/>
              <a:ext cx="60" cy="5"/>
            </a:xfrm>
            <a:custGeom>
              <a:avLst/>
              <a:gdLst>
                <a:gd name="T0" fmla="*/ 0 w 60"/>
                <a:gd name="T1" fmla="*/ 0 h 5"/>
                <a:gd name="T2" fmla="*/ 60 w 60"/>
                <a:gd name="T3" fmla="*/ 0 h 5"/>
                <a:gd name="T4" fmla="*/ 0 w 60"/>
                <a:gd name="T5" fmla="*/ 5 h 5"/>
                <a:gd name="T6" fmla="*/ 0 w 60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5"/>
                <a:gd name="T14" fmla="*/ 60 w 6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5">
                  <a:moveTo>
                    <a:pt x="0" y="0"/>
                  </a:moveTo>
                  <a:lnTo>
                    <a:pt x="60" y="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38" name="Freeform 834"/>
            <p:cNvSpPr>
              <a:spLocks/>
            </p:cNvSpPr>
            <p:nvPr/>
          </p:nvSpPr>
          <p:spPr bwMode="auto">
            <a:xfrm>
              <a:off x="4623" y="3094"/>
              <a:ext cx="60" cy="5"/>
            </a:xfrm>
            <a:custGeom>
              <a:avLst/>
              <a:gdLst>
                <a:gd name="T0" fmla="*/ 0 w 60"/>
                <a:gd name="T1" fmla="*/ 0 h 5"/>
                <a:gd name="T2" fmla="*/ 60 w 60"/>
                <a:gd name="T3" fmla="*/ 3 h 5"/>
                <a:gd name="T4" fmla="*/ 0 w 60"/>
                <a:gd name="T5" fmla="*/ 5 h 5"/>
                <a:gd name="T6" fmla="*/ 0 w 60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5"/>
                <a:gd name="T14" fmla="*/ 60 w 6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5">
                  <a:moveTo>
                    <a:pt x="0" y="0"/>
                  </a:moveTo>
                  <a:lnTo>
                    <a:pt x="60" y="3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39" name="Freeform 835"/>
            <p:cNvSpPr>
              <a:spLocks/>
            </p:cNvSpPr>
            <p:nvPr/>
          </p:nvSpPr>
          <p:spPr bwMode="auto">
            <a:xfrm>
              <a:off x="4623" y="3085"/>
              <a:ext cx="60" cy="5"/>
            </a:xfrm>
            <a:custGeom>
              <a:avLst/>
              <a:gdLst>
                <a:gd name="T0" fmla="*/ 0 w 60"/>
                <a:gd name="T1" fmla="*/ 0 h 5"/>
                <a:gd name="T2" fmla="*/ 60 w 60"/>
                <a:gd name="T3" fmla="*/ 4 h 5"/>
                <a:gd name="T4" fmla="*/ 0 w 60"/>
                <a:gd name="T5" fmla="*/ 5 h 5"/>
                <a:gd name="T6" fmla="*/ 0 w 60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5"/>
                <a:gd name="T14" fmla="*/ 60 w 6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5">
                  <a:moveTo>
                    <a:pt x="0" y="0"/>
                  </a:moveTo>
                  <a:lnTo>
                    <a:pt x="60" y="4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40" name="Freeform 836"/>
            <p:cNvSpPr>
              <a:spLocks/>
            </p:cNvSpPr>
            <p:nvPr/>
          </p:nvSpPr>
          <p:spPr bwMode="auto">
            <a:xfrm>
              <a:off x="4623" y="3076"/>
              <a:ext cx="60" cy="7"/>
            </a:xfrm>
            <a:custGeom>
              <a:avLst/>
              <a:gdLst>
                <a:gd name="T0" fmla="*/ 0 w 60"/>
                <a:gd name="T1" fmla="*/ 0 h 7"/>
                <a:gd name="T2" fmla="*/ 60 w 60"/>
                <a:gd name="T3" fmla="*/ 7 h 7"/>
                <a:gd name="T4" fmla="*/ 0 w 60"/>
                <a:gd name="T5" fmla="*/ 5 h 7"/>
                <a:gd name="T6" fmla="*/ 0 w 60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7"/>
                <a:gd name="T14" fmla="*/ 60 w 60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7">
                  <a:moveTo>
                    <a:pt x="0" y="0"/>
                  </a:moveTo>
                  <a:lnTo>
                    <a:pt x="60" y="7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41" name="Freeform 837"/>
            <p:cNvSpPr>
              <a:spLocks/>
            </p:cNvSpPr>
            <p:nvPr/>
          </p:nvSpPr>
          <p:spPr bwMode="auto">
            <a:xfrm>
              <a:off x="4623" y="3067"/>
              <a:ext cx="60" cy="9"/>
            </a:xfrm>
            <a:custGeom>
              <a:avLst/>
              <a:gdLst>
                <a:gd name="T0" fmla="*/ 0 w 60"/>
                <a:gd name="T1" fmla="*/ 0 h 9"/>
                <a:gd name="T2" fmla="*/ 60 w 60"/>
                <a:gd name="T3" fmla="*/ 9 h 9"/>
                <a:gd name="T4" fmla="*/ 0 w 60"/>
                <a:gd name="T5" fmla="*/ 5 h 9"/>
                <a:gd name="T6" fmla="*/ 0 w 60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9"/>
                <a:gd name="T14" fmla="*/ 60 w 6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9">
                  <a:moveTo>
                    <a:pt x="0" y="0"/>
                  </a:moveTo>
                  <a:lnTo>
                    <a:pt x="60" y="9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42" name="Freeform 838"/>
            <p:cNvSpPr>
              <a:spLocks/>
            </p:cNvSpPr>
            <p:nvPr/>
          </p:nvSpPr>
          <p:spPr bwMode="auto">
            <a:xfrm>
              <a:off x="4623" y="3058"/>
              <a:ext cx="60" cy="9"/>
            </a:xfrm>
            <a:custGeom>
              <a:avLst/>
              <a:gdLst>
                <a:gd name="T0" fmla="*/ 0 w 60"/>
                <a:gd name="T1" fmla="*/ 0 h 9"/>
                <a:gd name="T2" fmla="*/ 60 w 60"/>
                <a:gd name="T3" fmla="*/ 9 h 9"/>
                <a:gd name="T4" fmla="*/ 0 w 60"/>
                <a:gd name="T5" fmla="*/ 4 h 9"/>
                <a:gd name="T6" fmla="*/ 0 w 60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9"/>
                <a:gd name="T14" fmla="*/ 60 w 6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9">
                  <a:moveTo>
                    <a:pt x="0" y="0"/>
                  </a:moveTo>
                  <a:lnTo>
                    <a:pt x="60" y="9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43" name="Freeform 839"/>
            <p:cNvSpPr>
              <a:spLocks/>
            </p:cNvSpPr>
            <p:nvPr/>
          </p:nvSpPr>
          <p:spPr bwMode="auto">
            <a:xfrm>
              <a:off x="4623" y="3049"/>
              <a:ext cx="60" cy="11"/>
            </a:xfrm>
            <a:custGeom>
              <a:avLst/>
              <a:gdLst>
                <a:gd name="T0" fmla="*/ 0 w 60"/>
                <a:gd name="T1" fmla="*/ 0 h 11"/>
                <a:gd name="T2" fmla="*/ 60 w 60"/>
                <a:gd name="T3" fmla="*/ 11 h 11"/>
                <a:gd name="T4" fmla="*/ 0 w 60"/>
                <a:gd name="T5" fmla="*/ 5 h 11"/>
                <a:gd name="T6" fmla="*/ 0 w 60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1"/>
                <a:gd name="T14" fmla="*/ 60 w 60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1">
                  <a:moveTo>
                    <a:pt x="0" y="0"/>
                  </a:moveTo>
                  <a:lnTo>
                    <a:pt x="60" y="11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44" name="Freeform 840"/>
            <p:cNvSpPr>
              <a:spLocks/>
            </p:cNvSpPr>
            <p:nvPr/>
          </p:nvSpPr>
          <p:spPr bwMode="auto">
            <a:xfrm>
              <a:off x="4623" y="3040"/>
              <a:ext cx="60" cy="12"/>
            </a:xfrm>
            <a:custGeom>
              <a:avLst/>
              <a:gdLst>
                <a:gd name="T0" fmla="*/ 0 w 60"/>
                <a:gd name="T1" fmla="*/ 0 h 12"/>
                <a:gd name="T2" fmla="*/ 60 w 60"/>
                <a:gd name="T3" fmla="*/ 12 h 12"/>
                <a:gd name="T4" fmla="*/ 0 w 60"/>
                <a:gd name="T5" fmla="*/ 4 h 12"/>
                <a:gd name="T6" fmla="*/ 0 w 60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2"/>
                <a:gd name="T14" fmla="*/ 60 w 60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2">
                  <a:moveTo>
                    <a:pt x="0" y="0"/>
                  </a:moveTo>
                  <a:lnTo>
                    <a:pt x="60" y="12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45" name="Freeform 841"/>
            <p:cNvSpPr>
              <a:spLocks/>
            </p:cNvSpPr>
            <p:nvPr/>
          </p:nvSpPr>
          <p:spPr bwMode="auto">
            <a:xfrm>
              <a:off x="4623" y="3031"/>
              <a:ext cx="60" cy="13"/>
            </a:xfrm>
            <a:custGeom>
              <a:avLst/>
              <a:gdLst>
                <a:gd name="T0" fmla="*/ 0 w 60"/>
                <a:gd name="T1" fmla="*/ 0 h 13"/>
                <a:gd name="T2" fmla="*/ 60 w 60"/>
                <a:gd name="T3" fmla="*/ 13 h 13"/>
                <a:gd name="T4" fmla="*/ 0 w 60"/>
                <a:gd name="T5" fmla="*/ 4 h 13"/>
                <a:gd name="T6" fmla="*/ 0 w 60"/>
                <a:gd name="T7" fmla="*/ 0 h 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3"/>
                <a:gd name="T14" fmla="*/ 60 w 60"/>
                <a:gd name="T15" fmla="*/ 13 h 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3">
                  <a:moveTo>
                    <a:pt x="0" y="0"/>
                  </a:moveTo>
                  <a:lnTo>
                    <a:pt x="60" y="13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46" name="Freeform 842"/>
            <p:cNvSpPr>
              <a:spLocks/>
            </p:cNvSpPr>
            <p:nvPr/>
          </p:nvSpPr>
          <p:spPr bwMode="auto">
            <a:xfrm>
              <a:off x="4623" y="3022"/>
              <a:ext cx="60" cy="14"/>
            </a:xfrm>
            <a:custGeom>
              <a:avLst/>
              <a:gdLst>
                <a:gd name="T0" fmla="*/ 0 w 60"/>
                <a:gd name="T1" fmla="*/ 0 h 14"/>
                <a:gd name="T2" fmla="*/ 60 w 60"/>
                <a:gd name="T3" fmla="*/ 14 h 14"/>
                <a:gd name="T4" fmla="*/ 0 w 60"/>
                <a:gd name="T5" fmla="*/ 4 h 14"/>
                <a:gd name="T6" fmla="*/ 0 w 60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4"/>
                <a:gd name="T14" fmla="*/ 60 w 60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4">
                  <a:moveTo>
                    <a:pt x="0" y="0"/>
                  </a:moveTo>
                  <a:lnTo>
                    <a:pt x="60" y="1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47" name="Freeform 843"/>
            <p:cNvSpPr>
              <a:spLocks/>
            </p:cNvSpPr>
            <p:nvPr/>
          </p:nvSpPr>
          <p:spPr bwMode="auto">
            <a:xfrm>
              <a:off x="4623" y="3012"/>
              <a:ext cx="60" cy="17"/>
            </a:xfrm>
            <a:custGeom>
              <a:avLst/>
              <a:gdLst>
                <a:gd name="T0" fmla="*/ 0 w 60"/>
                <a:gd name="T1" fmla="*/ 0 h 17"/>
                <a:gd name="T2" fmla="*/ 60 w 60"/>
                <a:gd name="T3" fmla="*/ 17 h 17"/>
                <a:gd name="T4" fmla="*/ 0 w 60"/>
                <a:gd name="T5" fmla="*/ 5 h 17"/>
                <a:gd name="T6" fmla="*/ 0 w 60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7"/>
                <a:gd name="T14" fmla="*/ 60 w 60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7">
                  <a:moveTo>
                    <a:pt x="0" y="0"/>
                  </a:moveTo>
                  <a:lnTo>
                    <a:pt x="60" y="17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48" name="Freeform 844"/>
            <p:cNvSpPr>
              <a:spLocks/>
            </p:cNvSpPr>
            <p:nvPr/>
          </p:nvSpPr>
          <p:spPr bwMode="auto">
            <a:xfrm>
              <a:off x="4623" y="3004"/>
              <a:ext cx="60" cy="18"/>
            </a:xfrm>
            <a:custGeom>
              <a:avLst/>
              <a:gdLst>
                <a:gd name="T0" fmla="*/ 0 w 60"/>
                <a:gd name="T1" fmla="*/ 0 h 18"/>
                <a:gd name="T2" fmla="*/ 60 w 60"/>
                <a:gd name="T3" fmla="*/ 18 h 18"/>
                <a:gd name="T4" fmla="*/ 0 w 60"/>
                <a:gd name="T5" fmla="*/ 5 h 18"/>
                <a:gd name="T6" fmla="*/ 0 w 60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8"/>
                <a:gd name="T14" fmla="*/ 60 w 60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8">
                  <a:moveTo>
                    <a:pt x="0" y="0"/>
                  </a:moveTo>
                  <a:lnTo>
                    <a:pt x="60" y="18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849" name="Line 845"/>
          <p:cNvSpPr>
            <a:spLocks noChangeShapeType="1"/>
          </p:cNvSpPr>
          <p:nvPr/>
        </p:nvSpPr>
        <p:spPr bwMode="auto">
          <a:xfrm flipV="1">
            <a:off x="5864109" y="2439551"/>
            <a:ext cx="657225" cy="103187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i-FI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50" name="Line 846"/>
          <p:cNvSpPr>
            <a:spLocks noChangeShapeType="1"/>
          </p:cNvSpPr>
          <p:nvPr/>
        </p:nvSpPr>
        <p:spPr bwMode="auto">
          <a:xfrm flipV="1">
            <a:off x="6461009" y="2752288"/>
            <a:ext cx="358775" cy="522288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i-FI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51" name="Line 847"/>
          <p:cNvSpPr>
            <a:spLocks noChangeShapeType="1"/>
          </p:cNvSpPr>
          <p:nvPr/>
        </p:nvSpPr>
        <p:spPr bwMode="auto">
          <a:xfrm flipV="1">
            <a:off x="5027496" y="2909451"/>
            <a:ext cx="417513" cy="417512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i-FI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52" name="Line 848"/>
          <p:cNvSpPr>
            <a:spLocks noChangeShapeType="1"/>
          </p:cNvSpPr>
          <p:nvPr/>
        </p:nvSpPr>
        <p:spPr bwMode="auto">
          <a:xfrm>
            <a:off x="4908434" y="3587313"/>
            <a:ext cx="298450" cy="104775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i-FI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53" name="Line 849"/>
          <p:cNvSpPr>
            <a:spLocks noChangeShapeType="1"/>
          </p:cNvSpPr>
          <p:nvPr/>
        </p:nvSpPr>
        <p:spPr bwMode="auto">
          <a:xfrm flipV="1">
            <a:off x="5745046" y="3534926"/>
            <a:ext cx="238125" cy="53975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i-FI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54" name="Line 850"/>
          <p:cNvSpPr>
            <a:spLocks noChangeShapeType="1"/>
          </p:cNvSpPr>
          <p:nvPr/>
        </p:nvSpPr>
        <p:spPr bwMode="auto">
          <a:xfrm flipV="1">
            <a:off x="5686309" y="3692088"/>
            <a:ext cx="595312" cy="731838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i-FI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55" name="Line 851"/>
          <p:cNvSpPr>
            <a:spLocks noChangeShapeType="1"/>
          </p:cNvSpPr>
          <p:nvPr/>
        </p:nvSpPr>
        <p:spPr bwMode="auto">
          <a:xfrm>
            <a:off x="4849696" y="3692088"/>
            <a:ext cx="357188" cy="836613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i-FI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56" name="Line 852"/>
          <p:cNvSpPr>
            <a:spLocks noChangeShapeType="1"/>
          </p:cNvSpPr>
          <p:nvPr/>
        </p:nvSpPr>
        <p:spPr bwMode="auto">
          <a:xfrm>
            <a:off x="5624396" y="3796863"/>
            <a:ext cx="488511" cy="11443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57" name="Text Box 853"/>
          <p:cNvSpPr txBox="1">
            <a:spLocks noChangeArrowheads="1"/>
          </p:cNvSpPr>
          <p:nvPr/>
        </p:nvSpPr>
        <p:spPr bwMode="auto">
          <a:xfrm>
            <a:off x="2457185" y="196335"/>
            <a:ext cx="6137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i-FI" sz="1800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Konsernin jäsenkunnat ja Salpauksen toimipisteet</a:t>
            </a:r>
            <a:endParaRPr lang="fi-FI" sz="1800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58" name="Rectangle 854"/>
          <p:cNvSpPr>
            <a:spLocks noChangeArrowheads="1"/>
          </p:cNvSpPr>
          <p:nvPr/>
        </p:nvSpPr>
        <p:spPr bwMode="auto">
          <a:xfrm>
            <a:off x="6112907" y="4667449"/>
            <a:ext cx="4724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1100" b="1" dirty="0">
                <a:solidFill>
                  <a:schemeClr val="accent3">
                    <a:lumMod val="50000"/>
                  </a:schemeClr>
                </a:solidFill>
              </a:rPr>
              <a:t>Lahden toimipisteet</a:t>
            </a:r>
          </a:p>
          <a:p>
            <a:pPr lvl="1">
              <a:buFontTx/>
              <a:buChar char="•"/>
            </a:pPr>
            <a:r>
              <a:rPr lang="fi-FI" sz="11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i-FI" sz="1100" dirty="0" smtClean="0">
                <a:solidFill>
                  <a:schemeClr val="accent3">
                    <a:lumMod val="50000"/>
                  </a:schemeClr>
                </a:solidFill>
              </a:rPr>
              <a:t>Jalkarannantie 20</a:t>
            </a:r>
          </a:p>
          <a:p>
            <a:pPr lvl="1">
              <a:buFontTx/>
              <a:buChar char="•"/>
            </a:pPr>
            <a:r>
              <a:rPr lang="fi-FI" sz="11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i-FI" sz="1100" dirty="0" smtClean="0">
                <a:solidFill>
                  <a:schemeClr val="accent3">
                    <a:lumMod val="50000"/>
                  </a:schemeClr>
                </a:solidFill>
              </a:rPr>
              <a:t>Jokimaankatu 6</a:t>
            </a:r>
          </a:p>
          <a:p>
            <a:pPr lvl="1">
              <a:buFontTx/>
              <a:buChar char="•"/>
            </a:pPr>
            <a:r>
              <a:rPr lang="fi-FI" sz="11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i-FI" sz="1100" dirty="0" smtClean="0">
                <a:solidFill>
                  <a:schemeClr val="accent3">
                    <a:lumMod val="50000"/>
                  </a:schemeClr>
                </a:solidFill>
              </a:rPr>
              <a:t>Kannaksenkatu 22</a:t>
            </a:r>
            <a:endParaRPr lang="fi-FI" sz="1100" dirty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FontTx/>
              <a:buChar char="•"/>
            </a:pPr>
            <a:r>
              <a:rPr lang="fi-FI" sz="1100" dirty="0">
                <a:solidFill>
                  <a:schemeClr val="accent3">
                    <a:lumMod val="50000"/>
                  </a:schemeClr>
                </a:solidFill>
              </a:rPr>
              <a:t> Katsastajankatu 14</a:t>
            </a:r>
          </a:p>
          <a:p>
            <a:pPr lvl="1">
              <a:buFontTx/>
              <a:buChar char="•"/>
            </a:pPr>
            <a:r>
              <a:rPr lang="fi-FI" sz="11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i-FI" sz="1100" dirty="0" err="1">
                <a:solidFill>
                  <a:schemeClr val="accent3">
                    <a:lumMod val="50000"/>
                  </a:schemeClr>
                </a:solidFill>
              </a:rPr>
              <a:t>Linnaistentie</a:t>
            </a:r>
            <a:r>
              <a:rPr lang="fi-FI" sz="11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i-FI" sz="1100" dirty="0" smtClean="0">
                <a:solidFill>
                  <a:schemeClr val="accent3">
                    <a:lumMod val="50000"/>
                  </a:schemeClr>
                </a:solidFill>
              </a:rPr>
              <a:t>33</a:t>
            </a:r>
          </a:p>
          <a:p>
            <a:pPr lvl="1">
              <a:buFontTx/>
              <a:buChar char="•"/>
            </a:pPr>
            <a:r>
              <a:rPr lang="fi-FI" sz="1100" dirty="0" smtClean="0">
                <a:solidFill>
                  <a:schemeClr val="accent3">
                    <a:lumMod val="50000"/>
                  </a:schemeClr>
                </a:solidFill>
              </a:rPr>
              <a:t> Paasikivenkatu 7 A</a:t>
            </a:r>
            <a:endParaRPr lang="fi-FI" sz="1100" dirty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FontTx/>
              <a:buChar char="•"/>
            </a:pPr>
            <a:r>
              <a:rPr lang="fi-FI" sz="1100" dirty="0">
                <a:solidFill>
                  <a:schemeClr val="accent3">
                    <a:lumMod val="50000"/>
                  </a:schemeClr>
                </a:solidFill>
              </a:rPr>
              <a:t> Sammonkatu 8</a:t>
            </a:r>
          </a:p>
          <a:p>
            <a:pPr lvl="1">
              <a:buFontTx/>
              <a:buChar char="•"/>
            </a:pPr>
            <a:r>
              <a:rPr lang="fi-FI" sz="1100" dirty="0">
                <a:solidFill>
                  <a:schemeClr val="accent3">
                    <a:lumMod val="50000"/>
                  </a:schemeClr>
                </a:solidFill>
              </a:rPr>
              <a:t> Ståhlberginkatu 2 A - B, 4A ja  6</a:t>
            </a:r>
          </a:p>
          <a:p>
            <a:pPr lvl="1">
              <a:buFontTx/>
              <a:buChar char="•"/>
            </a:pPr>
            <a:r>
              <a:rPr lang="fi-FI" sz="1100" dirty="0">
                <a:solidFill>
                  <a:schemeClr val="accent3">
                    <a:lumMod val="50000"/>
                  </a:schemeClr>
                </a:solidFill>
              </a:rPr>
              <a:t> Svinhufvudinkatu 2, 6 D </a:t>
            </a:r>
            <a:r>
              <a:rPr lang="fi-FI" sz="1100" dirty="0" smtClean="0">
                <a:solidFill>
                  <a:schemeClr val="accent3">
                    <a:lumMod val="50000"/>
                  </a:schemeClr>
                </a:solidFill>
              </a:rPr>
              <a:t>, 9, </a:t>
            </a:r>
            <a:r>
              <a:rPr lang="fi-FI" sz="1100" dirty="0">
                <a:solidFill>
                  <a:schemeClr val="accent3">
                    <a:lumMod val="50000"/>
                  </a:schemeClr>
                </a:solidFill>
              </a:rPr>
              <a:t>13, 17 ja 23</a:t>
            </a:r>
          </a:p>
          <a:p>
            <a:pPr lvl="1">
              <a:buFontTx/>
              <a:buChar char="•"/>
            </a:pPr>
            <a:r>
              <a:rPr lang="fi-FI" sz="1100" dirty="0">
                <a:solidFill>
                  <a:schemeClr val="accent3">
                    <a:lumMod val="50000"/>
                  </a:schemeClr>
                </a:solidFill>
              </a:rPr>
              <a:t> Vipusenkatu </a:t>
            </a:r>
            <a:r>
              <a:rPr lang="fi-FI" sz="1100" dirty="0" smtClean="0">
                <a:solidFill>
                  <a:schemeClr val="accent3">
                    <a:lumMod val="50000"/>
                  </a:schemeClr>
                </a:solidFill>
              </a:rPr>
              <a:t>3, 5 </a:t>
            </a:r>
            <a:r>
              <a:rPr lang="fi-FI" sz="1100" dirty="0">
                <a:solidFill>
                  <a:schemeClr val="accent3">
                    <a:lumMod val="50000"/>
                  </a:schemeClr>
                </a:solidFill>
              </a:rPr>
              <a:t>A - F</a:t>
            </a:r>
          </a:p>
          <a:p>
            <a:pPr lvl="1"/>
            <a:endParaRPr lang="fi-FI" sz="1100" dirty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endParaRPr lang="fi-FI" sz="10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</a:pPr>
            <a:endParaRPr lang="fi-FI" sz="1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LARK 2 -hankkeen loppuseminaari 2.12.2013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2388121" y="310885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0070C0"/>
                </a:solidFill>
              </a:rPr>
              <a:t>Koulutuskeskus Salpauksen, Lahden ammattikorkeakoulun ja Tuoterenkaan yhteinen strategia vuoteen 2017 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44" y="957216"/>
            <a:ext cx="8107819" cy="5732510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LARK 2 -hankkeen loppuseminaari 2.12.2013</a:t>
            </a:r>
            <a:endParaRPr lang="en-US" dirty="0"/>
          </a:p>
        </p:txBody>
      </p:sp>
      <p:pic>
        <p:nvPicPr>
          <p:cNvPr id="5" name="Picture 2" descr="X:\Salpaus\Henkilosto\Yhteinen\ELI-ryhmä\Laatu\diaesityksiä_materiaaleja\Salpauksen_esittelymateriaalit\salpaus_laatuleima_rg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360" y="5229200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25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1856656" y="2222862"/>
            <a:ext cx="67662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600" b="1" dirty="0" smtClean="0">
                <a:solidFill>
                  <a:schemeClr val="accent1"/>
                </a:solidFill>
              </a:rPr>
              <a:t>L</a:t>
            </a:r>
            <a:r>
              <a:rPr lang="fi-FI" sz="3600" dirty="0" smtClean="0">
                <a:solidFill>
                  <a:schemeClr val="accent1"/>
                </a:solidFill>
              </a:rPr>
              <a:t>uottamus</a:t>
            </a:r>
            <a:endParaRPr lang="fi-FI" sz="3600" dirty="0" smtClean="0"/>
          </a:p>
          <a:p>
            <a:r>
              <a:rPr lang="fi-FI" sz="3600" b="1" dirty="0" smtClean="0">
                <a:solidFill>
                  <a:schemeClr val="accent1"/>
                </a:solidFill>
              </a:rPr>
              <a:t>A</a:t>
            </a:r>
            <a:r>
              <a:rPr lang="fi-FI" sz="3600" dirty="0" smtClean="0">
                <a:solidFill>
                  <a:schemeClr val="accent1"/>
                </a:solidFill>
              </a:rPr>
              <a:t>voimuus </a:t>
            </a:r>
          </a:p>
          <a:p>
            <a:r>
              <a:rPr lang="fi-FI" sz="3600" b="1" dirty="0" smtClean="0">
                <a:solidFill>
                  <a:schemeClr val="accent1"/>
                </a:solidFill>
              </a:rPr>
              <a:t>A</a:t>
            </a:r>
            <a:r>
              <a:rPr lang="fi-FI" sz="3600" dirty="0" smtClean="0">
                <a:solidFill>
                  <a:schemeClr val="accent1"/>
                </a:solidFill>
              </a:rPr>
              <a:t>siakaslähtöisyys </a:t>
            </a:r>
          </a:p>
          <a:p>
            <a:r>
              <a:rPr lang="fi-FI" sz="3600" b="1" dirty="0" smtClean="0">
                <a:solidFill>
                  <a:schemeClr val="accent1"/>
                </a:solidFill>
              </a:rPr>
              <a:t>T</a:t>
            </a:r>
            <a:r>
              <a:rPr lang="fi-FI" sz="3600" dirty="0" smtClean="0">
                <a:solidFill>
                  <a:schemeClr val="accent1"/>
                </a:solidFill>
              </a:rPr>
              <a:t>oisen </a:t>
            </a:r>
            <a:r>
              <a:rPr lang="fi-FI" sz="3600" dirty="0">
                <a:solidFill>
                  <a:schemeClr val="accent1"/>
                </a:solidFill>
              </a:rPr>
              <a:t>ihmisen arvostaminen </a:t>
            </a:r>
            <a:endParaRPr lang="fi-FI" sz="3600" dirty="0" smtClean="0">
              <a:solidFill>
                <a:schemeClr val="accent1"/>
              </a:solidFill>
            </a:endParaRPr>
          </a:p>
          <a:p>
            <a:r>
              <a:rPr lang="fi-FI" sz="3600" b="1" dirty="0" smtClean="0">
                <a:solidFill>
                  <a:schemeClr val="accent1"/>
                </a:solidFill>
              </a:rPr>
              <a:t>U</a:t>
            </a:r>
            <a:r>
              <a:rPr lang="fi-FI" sz="3600" dirty="0" smtClean="0">
                <a:solidFill>
                  <a:schemeClr val="accent1"/>
                </a:solidFill>
              </a:rPr>
              <a:t>udistuminen</a:t>
            </a:r>
            <a:endParaRPr lang="fi-FI" sz="36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56656" y="1286758"/>
            <a:ext cx="5539656" cy="5368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Salpauksen arvot</a:t>
            </a:r>
            <a:endParaRPr lang="en-US" sz="3600" dirty="0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LARK 2 -hankkeen loppuseminaari 2.12.2013</a:t>
            </a:r>
            <a:endParaRPr lang="en-US" dirty="0"/>
          </a:p>
        </p:txBody>
      </p:sp>
      <p:pic>
        <p:nvPicPr>
          <p:cNvPr id="6" name="Picture 2" descr="X:\Salpaus\Henkilosto\Yhteinen\ELI-ryhmä\Laatu\diaesityksiä_materiaaleja\Salpauksen_esittelymateriaalit\salpaus_laatuleima_rg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360" y="5229200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05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uora yhdysviiva 50"/>
          <p:cNvCxnSpPr/>
          <p:nvPr/>
        </p:nvCxnSpPr>
        <p:spPr>
          <a:xfrm>
            <a:off x="5022866" y="3340277"/>
            <a:ext cx="0" cy="17372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uora yhdysviiva 40"/>
          <p:cNvCxnSpPr/>
          <p:nvPr/>
        </p:nvCxnSpPr>
        <p:spPr>
          <a:xfrm flipH="1">
            <a:off x="1265821" y="2636912"/>
            <a:ext cx="15878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uorakulmio 2"/>
          <p:cNvSpPr/>
          <p:nvPr/>
        </p:nvSpPr>
        <p:spPr>
          <a:xfrm>
            <a:off x="1424712" y="1268760"/>
            <a:ext cx="7488832" cy="2793073"/>
          </a:xfrm>
          <a:prstGeom prst="rect">
            <a:avLst/>
          </a:prstGeom>
          <a:solidFill>
            <a:srgbClr val="CCEC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37022" y="4465497"/>
            <a:ext cx="2073045" cy="40011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i-FI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fi-FI" sz="1000" dirty="0">
                <a:ea typeface="Geneva" pitchFamily="1" charset="-128"/>
              </a:rPr>
              <a:t>KOULUTUSKESKUS </a:t>
            </a:r>
            <a:r>
              <a:rPr lang="fi-FI" sz="1000" dirty="0" smtClean="0">
                <a:ea typeface="Geneva" pitchFamily="1" charset="-128"/>
              </a:rPr>
              <a:t>SALPAUS</a:t>
            </a:r>
          </a:p>
          <a:p>
            <a:pPr algn="ctr"/>
            <a:r>
              <a:rPr lang="fi-FI" sz="1000" dirty="0" smtClean="0">
                <a:ea typeface="Geneva" pitchFamily="1" charset="-128"/>
              </a:rPr>
              <a:t>Johtokunta</a:t>
            </a:r>
            <a:endParaRPr lang="fi-FI" sz="1000" dirty="0">
              <a:ea typeface="Geneva" pitchFamily="1" charset="-128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439036" y="4537505"/>
            <a:ext cx="230505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i-FI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i-FI" sz="1000" dirty="0">
                <a:ea typeface="Geneva" pitchFamily="1" charset="-128"/>
              </a:rPr>
              <a:t>LAHDEN AMMATTIKORKEAKOULU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129833" y="4537505"/>
            <a:ext cx="1584325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i-FI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i-FI" sz="1000" dirty="0" smtClean="0">
                <a:ea typeface="Geneva" pitchFamily="1" charset="-128"/>
              </a:rPr>
              <a:t>TUOTERENGAS</a:t>
            </a:r>
            <a:endParaRPr lang="fi-FI" sz="1000" dirty="0">
              <a:ea typeface="Geneva" pitchFamily="1" charset="-128"/>
            </a:endParaRPr>
          </a:p>
        </p:txBody>
      </p:sp>
      <p:sp>
        <p:nvSpPr>
          <p:cNvPr id="14" name="Text Box 39"/>
          <p:cNvSpPr txBox="1">
            <a:spLocks noChangeArrowheads="1"/>
          </p:cNvSpPr>
          <p:nvPr/>
        </p:nvSpPr>
        <p:spPr bwMode="auto">
          <a:xfrm>
            <a:off x="4190215" y="5492659"/>
            <a:ext cx="1800225" cy="3828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fi-FI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fi-FI" sz="1000" dirty="0">
                <a:ea typeface="Geneva" pitchFamily="1" charset="-128"/>
              </a:rPr>
              <a:t>KONSERNIHALLITUS</a:t>
            </a:r>
          </a:p>
          <a:p>
            <a:pPr algn="ctr"/>
            <a:r>
              <a:rPr lang="fi-FI" sz="1000" dirty="0" smtClean="0">
                <a:ea typeface="Geneva" pitchFamily="1" charset="-128"/>
              </a:rPr>
              <a:t>YHTYMÄKOKOUS</a:t>
            </a:r>
            <a:endParaRPr lang="fi-FI" sz="1000" dirty="0">
              <a:ea typeface="Geneva" pitchFamily="1" charset="-128"/>
            </a:endParaRP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2302544" y="300733"/>
            <a:ext cx="60277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sz="1800" dirty="0" smtClean="0">
                <a:solidFill>
                  <a:srgbClr val="0070C0"/>
                </a:solidFill>
                <a:latin typeface="+mj-lt"/>
              </a:rPr>
              <a:t>Koulutuskeskus Salpauksen organisaatiomalli 1.8.2013 alkaen</a:t>
            </a:r>
            <a:endParaRPr lang="fi-FI" sz="18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35" name="Suora yhdysviiva 34"/>
          <p:cNvCxnSpPr/>
          <p:nvPr/>
        </p:nvCxnSpPr>
        <p:spPr>
          <a:xfrm flipH="1">
            <a:off x="848544" y="4681521"/>
            <a:ext cx="1281290" cy="123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 Box 6"/>
          <p:cNvSpPr txBox="1">
            <a:spLocks noChangeArrowheads="1"/>
          </p:cNvSpPr>
          <p:nvPr/>
        </p:nvSpPr>
        <p:spPr bwMode="auto">
          <a:xfrm rot="16200000">
            <a:off x="-893133" y="2206151"/>
            <a:ext cx="3108543" cy="1209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" wrap="square">
            <a:spAutoFit/>
          </a:bodyPr>
          <a:lstStyle>
            <a:defPPr>
              <a:defRPr lang="fi-FI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i-FI" sz="1000" b="1" dirty="0" smtClean="0">
                <a:ea typeface="Geneva" pitchFamily="1" charset="-128"/>
              </a:rPr>
              <a:t>Yhteiset palvelut</a:t>
            </a:r>
          </a:p>
          <a:p>
            <a:pPr algn="ctr">
              <a:spcBef>
                <a:spcPct val="50000"/>
              </a:spcBef>
            </a:pPr>
            <a:r>
              <a:rPr lang="fi-FI" sz="900" dirty="0">
                <a:ea typeface="Geneva" pitchFamily="1" charset="-128"/>
              </a:rPr>
              <a:t>Hallintopalvelut</a:t>
            </a:r>
          </a:p>
          <a:p>
            <a:pPr algn="ctr">
              <a:spcBef>
                <a:spcPct val="50000"/>
              </a:spcBef>
            </a:pPr>
            <a:r>
              <a:rPr lang="fi-FI" sz="900" dirty="0" smtClean="0">
                <a:ea typeface="Geneva" pitchFamily="1" charset="-128"/>
              </a:rPr>
              <a:t>Henkilöstöpalvelut</a:t>
            </a:r>
            <a:r>
              <a:rPr lang="fi-FI" sz="900" dirty="0">
                <a:ea typeface="Geneva" pitchFamily="1" charset="-128"/>
              </a:rPr>
              <a:t/>
            </a:r>
            <a:br>
              <a:rPr lang="fi-FI" sz="900" dirty="0">
                <a:ea typeface="Geneva" pitchFamily="1" charset="-128"/>
              </a:rPr>
            </a:br>
            <a:r>
              <a:rPr lang="fi-FI" sz="900" dirty="0">
                <a:ea typeface="Geneva" pitchFamily="1" charset="-128"/>
              </a:rPr>
              <a:t/>
            </a:r>
            <a:br>
              <a:rPr lang="fi-FI" sz="900" dirty="0">
                <a:ea typeface="Geneva" pitchFamily="1" charset="-128"/>
              </a:rPr>
            </a:br>
            <a:r>
              <a:rPr lang="fi-FI" sz="900" dirty="0">
                <a:ea typeface="Geneva" pitchFamily="1" charset="-128"/>
              </a:rPr>
              <a:t>Kiinteistöpalvelut</a:t>
            </a:r>
            <a:br>
              <a:rPr lang="fi-FI" sz="900" dirty="0">
                <a:ea typeface="Geneva" pitchFamily="1" charset="-128"/>
              </a:rPr>
            </a:br>
            <a:r>
              <a:rPr lang="fi-FI" sz="900" dirty="0">
                <a:ea typeface="Geneva" pitchFamily="1" charset="-128"/>
              </a:rPr>
              <a:t/>
            </a:r>
            <a:br>
              <a:rPr lang="fi-FI" sz="900" dirty="0">
                <a:ea typeface="Geneva" pitchFamily="1" charset="-128"/>
              </a:rPr>
            </a:br>
            <a:r>
              <a:rPr lang="fi-FI" sz="900" dirty="0">
                <a:ea typeface="Geneva" pitchFamily="1" charset="-128"/>
              </a:rPr>
              <a:t>Ravintolapalvelut</a:t>
            </a:r>
          </a:p>
          <a:p>
            <a:pPr algn="ctr">
              <a:spcBef>
                <a:spcPct val="50000"/>
              </a:spcBef>
            </a:pPr>
            <a:r>
              <a:rPr lang="fi-FI" sz="900" dirty="0">
                <a:ea typeface="Geneva" pitchFamily="1" charset="-128"/>
              </a:rPr>
              <a:t/>
            </a:r>
            <a:br>
              <a:rPr lang="fi-FI" sz="900" dirty="0">
                <a:ea typeface="Geneva" pitchFamily="1" charset="-128"/>
              </a:rPr>
            </a:br>
            <a:r>
              <a:rPr lang="fi-FI" sz="900" dirty="0">
                <a:ea typeface="Geneva" pitchFamily="1" charset="-128"/>
              </a:rPr>
              <a:t>Talouspalvelut</a:t>
            </a:r>
          </a:p>
          <a:p>
            <a:pPr algn="ctr">
              <a:spcBef>
                <a:spcPct val="50000"/>
              </a:spcBef>
            </a:pPr>
            <a:r>
              <a:rPr lang="fi-FI" sz="900" dirty="0">
                <a:ea typeface="Geneva" pitchFamily="1" charset="-128"/>
              </a:rPr>
              <a:t/>
            </a:r>
            <a:br>
              <a:rPr lang="fi-FI" sz="900" dirty="0">
                <a:ea typeface="Geneva" pitchFamily="1" charset="-128"/>
              </a:rPr>
            </a:br>
            <a:r>
              <a:rPr lang="fi-FI" sz="900" dirty="0">
                <a:ea typeface="Geneva" pitchFamily="1" charset="-128"/>
              </a:rPr>
              <a:t>Tietohallintopalvelut</a:t>
            </a:r>
          </a:p>
          <a:p>
            <a:pPr algn="ctr">
              <a:spcBef>
                <a:spcPts val="0"/>
              </a:spcBef>
            </a:pPr>
            <a:r>
              <a:rPr lang="fi-FI" sz="900" dirty="0">
                <a:ea typeface="Geneva" pitchFamily="1" charset="-128"/>
              </a:rPr>
              <a:t/>
            </a:r>
            <a:br>
              <a:rPr lang="fi-FI" sz="900" dirty="0">
                <a:ea typeface="Geneva" pitchFamily="1" charset="-128"/>
              </a:rPr>
            </a:br>
            <a:r>
              <a:rPr lang="fi-FI" sz="900" dirty="0">
                <a:ea typeface="Geneva" pitchFamily="1" charset="-128"/>
              </a:rPr>
              <a:t>Tieto- ja</a:t>
            </a:r>
          </a:p>
          <a:p>
            <a:pPr algn="ctr">
              <a:spcBef>
                <a:spcPts val="0"/>
              </a:spcBef>
            </a:pPr>
            <a:r>
              <a:rPr lang="fi-FI" sz="900" dirty="0">
                <a:ea typeface="Geneva" pitchFamily="1" charset="-128"/>
              </a:rPr>
              <a:t>kirjastopalvelut</a:t>
            </a:r>
          </a:p>
          <a:p>
            <a:pPr algn="ctr">
              <a:spcBef>
                <a:spcPct val="50000"/>
              </a:spcBef>
            </a:pPr>
            <a:r>
              <a:rPr lang="fi-FI" sz="900" dirty="0">
                <a:ea typeface="Geneva" pitchFamily="1" charset="-128"/>
              </a:rPr>
              <a:t/>
            </a:r>
            <a:br>
              <a:rPr lang="fi-FI" sz="900" dirty="0">
                <a:ea typeface="Geneva" pitchFamily="1" charset="-128"/>
              </a:rPr>
            </a:br>
            <a:r>
              <a:rPr lang="fi-FI" sz="900" dirty="0">
                <a:ea typeface="Geneva" pitchFamily="1" charset="-128"/>
              </a:rPr>
              <a:t>Viestintä- ja </a:t>
            </a:r>
            <a:r>
              <a:rPr lang="fi-FI" sz="900" dirty="0" smtClean="0">
                <a:ea typeface="Geneva" pitchFamily="1" charset="-128"/>
              </a:rPr>
              <a:t>markkinointipalvelut</a:t>
            </a:r>
          </a:p>
          <a:p>
            <a:pPr algn="ctr">
              <a:spcBef>
                <a:spcPct val="50000"/>
              </a:spcBef>
            </a:pPr>
            <a:endParaRPr lang="fi-FI" sz="900" dirty="0" smtClean="0">
              <a:ea typeface="Geneva" pitchFamily="1" charset="-128"/>
            </a:endParaRP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8983762" y="1581402"/>
            <a:ext cx="806079" cy="507831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i-FI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fi-FI" sz="900" b="1" dirty="0" smtClean="0">
                <a:ea typeface="Geneva" pitchFamily="1" charset="-128"/>
              </a:rPr>
              <a:t>Ammatti-osaamisen toimikunta</a:t>
            </a:r>
            <a:endParaRPr lang="fi-FI" sz="900" dirty="0">
              <a:ea typeface="Geneva" pitchFamily="1" charset="-128"/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8985448" y="2233249"/>
            <a:ext cx="804393" cy="92333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i-FI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fi-FI" sz="900" b="1" dirty="0" err="1" smtClean="0">
                <a:ea typeface="Geneva" pitchFamily="1" charset="-128"/>
              </a:rPr>
              <a:t>Soveltu-matto-muuden</a:t>
            </a:r>
            <a:r>
              <a:rPr lang="fi-FI" sz="900" b="1" dirty="0" smtClean="0">
                <a:ea typeface="Geneva" pitchFamily="1" charset="-128"/>
              </a:rPr>
              <a:t> ratkaisu-</a:t>
            </a:r>
          </a:p>
          <a:p>
            <a:pPr algn="ctr"/>
            <a:r>
              <a:rPr lang="fi-FI" sz="900" b="1" dirty="0" smtClean="0">
                <a:ea typeface="Geneva" pitchFamily="1" charset="-128"/>
              </a:rPr>
              <a:t>toimikunta (SORA)</a:t>
            </a:r>
            <a:endParaRPr lang="fi-FI" sz="900" dirty="0">
              <a:ea typeface="Geneva" pitchFamily="1" charset="-128"/>
            </a:endParaRPr>
          </a:p>
        </p:txBody>
      </p:sp>
      <p:cxnSp>
        <p:nvCxnSpPr>
          <p:cNvPr id="49" name="Suora yhdysviiva 48"/>
          <p:cNvCxnSpPr/>
          <p:nvPr/>
        </p:nvCxnSpPr>
        <p:spPr>
          <a:xfrm flipH="1">
            <a:off x="8913544" y="3583645"/>
            <a:ext cx="702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 Box 16"/>
          <p:cNvSpPr txBox="1">
            <a:spLocks noChangeArrowheads="1"/>
          </p:cNvSpPr>
          <p:nvPr/>
        </p:nvSpPr>
        <p:spPr bwMode="auto">
          <a:xfrm>
            <a:off x="6525214" y="1926357"/>
            <a:ext cx="1020074" cy="36933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i-FI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fi-FI" sz="900" b="1" dirty="0" smtClean="0">
                <a:ea typeface="Geneva" pitchFamily="1" charset="-128"/>
              </a:rPr>
              <a:t>Hyvinvointi </a:t>
            </a:r>
            <a:br>
              <a:rPr lang="fi-FI" sz="900" b="1" dirty="0" smtClean="0">
                <a:ea typeface="Geneva" pitchFamily="1" charset="-128"/>
              </a:rPr>
            </a:br>
            <a:r>
              <a:rPr lang="fi-FI" sz="900" b="1" dirty="0" smtClean="0">
                <a:ea typeface="Geneva" pitchFamily="1" charset="-128"/>
              </a:rPr>
              <a:t>-tulosyksikkö</a:t>
            </a:r>
            <a:endParaRPr lang="fi-FI" sz="900" dirty="0">
              <a:ea typeface="Geneva" pitchFamily="1" charset="-128"/>
            </a:endParaRPr>
          </a:p>
        </p:txBody>
      </p: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5418279" y="1916832"/>
            <a:ext cx="1046889" cy="507831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i-FI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fi-FI" sz="900" b="1" dirty="0" err="1">
                <a:ea typeface="Geneva" pitchFamily="1" charset="-128"/>
              </a:rPr>
              <a:t>ATTO-opinnot</a:t>
            </a:r>
            <a:r>
              <a:rPr lang="fi-FI" sz="900" b="1" dirty="0">
                <a:ea typeface="Geneva" pitchFamily="1" charset="-128"/>
              </a:rPr>
              <a:t>  ja </a:t>
            </a:r>
            <a:r>
              <a:rPr lang="fi-FI" sz="900" b="1" dirty="0" err="1" smtClean="0">
                <a:ea typeface="Geneva" pitchFamily="1" charset="-128"/>
              </a:rPr>
              <a:t>Nastopoli</a:t>
            </a:r>
            <a:r>
              <a:rPr lang="fi-FI" sz="900" dirty="0">
                <a:ea typeface="Geneva" pitchFamily="1" charset="-128"/>
              </a:rPr>
              <a:t> </a:t>
            </a:r>
            <a:r>
              <a:rPr lang="fi-FI" sz="900" dirty="0" smtClean="0">
                <a:ea typeface="Geneva" pitchFamily="1" charset="-128"/>
              </a:rPr>
              <a:t/>
            </a:r>
            <a:br>
              <a:rPr lang="fi-FI" sz="900" dirty="0" smtClean="0">
                <a:ea typeface="Geneva" pitchFamily="1" charset="-128"/>
              </a:rPr>
            </a:br>
            <a:r>
              <a:rPr lang="fi-FI" sz="900" b="1" dirty="0" smtClean="0">
                <a:ea typeface="Geneva" pitchFamily="1" charset="-128"/>
              </a:rPr>
              <a:t>-tulosyksikkö</a:t>
            </a:r>
            <a:endParaRPr lang="fi-FI" sz="900" b="1" dirty="0">
              <a:ea typeface="Geneva" pitchFamily="1" charset="-128"/>
            </a:endParaRP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1461695" y="1916832"/>
            <a:ext cx="1152128" cy="36933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i-FI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fi-FI" sz="900" b="1" dirty="0" smtClean="0">
                <a:ea typeface="Geneva" pitchFamily="1" charset="-128"/>
              </a:rPr>
              <a:t>Palvelualat </a:t>
            </a:r>
            <a:br>
              <a:rPr lang="fi-FI" sz="900" b="1" dirty="0" smtClean="0">
                <a:ea typeface="Geneva" pitchFamily="1" charset="-128"/>
              </a:rPr>
            </a:br>
            <a:r>
              <a:rPr lang="fi-FI" sz="900" b="1" dirty="0" smtClean="0">
                <a:ea typeface="Geneva" pitchFamily="1" charset="-128"/>
              </a:rPr>
              <a:t>-tulosyksikkö</a:t>
            </a:r>
            <a:endParaRPr lang="fi-FI" sz="900" dirty="0" smtClean="0">
              <a:ea typeface="Geneva" pitchFamily="1" charset="-128"/>
            </a:endParaRP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7405555" y="1916832"/>
            <a:ext cx="1147845" cy="507831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i-FI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fi-FI" sz="900" b="1" dirty="0">
                <a:ea typeface="Geneva" pitchFamily="1" charset="-128"/>
              </a:rPr>
              <a:t>Luonto ja </a:t>
            </a:r>
            <a:r>
              <a:rPr lang="fi-FI" sz="900" b="1" dirty="0" smtClean="0">
                <a:ea typeface="Geneva" pitchFamily="1" charset="-128"/>
              </a:rPr>
              <a:t>asuminen </a:t>
            </a:r>
            <a:br>
              <a:rPr lang="fi-FI" sz="900" b="1" dirty="0" smtClean="0">
                <a:ea typeface="Geneva" pitchFamily="1" charset="-128"/>
              </a:rPr>
            </a:br>
            <a:r>
              <a:rPr lang="fi-FI" sz="900" b="1" dirty="0" smtClean="0">
                <a:ea typeface="Geneva" pitchFamily="1" charset="-128"/>
              </a:rPr>
              <a:t>-tulosyksikkö</a:t>
            </a:r>
            <a:endParaRPr lang="fi-FI" sz="900" b="1" dirty="0">
              <a:ea typeface="Geneva" pitchFamily="1" charset="-128"/>
            </a:endParaRPr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2413798" y="1916832"/>
            <a:ext cx="1152000" cy="36933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i-FI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fi-FI" sz="900" b="1" dirty="0" smtClean="0">
                <a:ea typeface="Geneva" pitchFamily="1" charset="-128"/>
              </a:rPr>
              <a:t>Teknologia </a:t>
            </a:r>
            <a:br>
              <a:rPr lang="fi-FI" sz="900" b="1" dirty="0" smtClean="0">
                <a:ea typeface="Geneva" pitchFamily="1" charset="-128"/>
              </a:rPr>
            </a:br>
            <a:r>
              <a:rPr lang="fi-FI" sz="900" b="1" dirty="0" smtClean="0">
                <a:ea typeface="Geneva" pitchFamily="1" charset="-128"/>
              </a:rPr>
              <a:t>-tulosyksikkö</a:t>
            </a:r>
            <a:endParaRPr lang="fi-FI" sz="900" b="1" dirty="0">
              <a:ea typeface="Geneva" pitchFamily="1" charset="-128"/>
            </a:endParaRPr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3377311" y="1926357"/>
            <a:ext cx="1115066" cy="507831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i-FI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fi-FI" sz="900" b="1" dirty="0" smtClean="0">
                <a:ea typeface="Geneva" pitchFamily="1" charset="-128"/>
              </a:rPr>
              <a:t>Opiskelija-</a:t>
            </a:r>
            <a:br>
              <a:rPr lang="fi-FI" sz="900" b="1" dirty="0" smtClean="0">
                <a:ea typeface="Geneva" pitchFamily="1" charset="-128"/>
              </a:rPr>
            </a:br>
            <a:r>
              <a:rPr lang="fi-FI" sz="900" b="1" dirty="0" smtClean="0">
                <a:ea typeface="Geneva" pitchFamily="1" charset="-128"/>
              </a:rPr>
              <a:t>palvelut </a:t>
            </a:r>
            <a:br>
              <a:rPr lang="fi-FI" sz="900" b="1" dirty="0" smtClean="0">
                <a:ea typeface="Geneva" pitchFamily="1" charset="-128"/>
              </a:rPr>
            </a:br>
            <a:r>
              <a:rPr lang="fi-FI" sz="900" b="1" dirty="0" smtClean="0">
                <a:ea typeface="Geneva" pitchFamily="1" charset="-128"/>
              </a:rPr>
              <a:t>-tulosyksikkö</a:t>
            </a:r>
            <a:endParaRPr lang="fi-FI" sz="900" dirty="0">
              <a:ea typeface="Geneva" pitchFamily="1" charset="-128"/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4314453" y="1917084"/>
            <a:ext cx="1171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900" b="1" dirty="0">
                <a:latin typeface="Arial" pitchFamily="34" charset="0"/>
                <a:ea typeface="Geneva" pitchFamily="1" charset="-128"/>
                <a:cs typeface="Arial" pitchFamily="34" charset="0"/>
              </a:rPr>
              <a:t>Työelämäpalvelut</a:t>
            </a:r>
            <a:br>
              <a:rPr lang="fi-FI" sz="900" b="1" dirty="0">
                <a:latin typeface="Arial" pitchFamily="34" charset="0"/>
                <a:ea typeface="Geneva" pitchFamily="1" charset="-128"/>
                <a:cs typeface="Arial" pitchFamily="34" charset="0"/>
              </a:rPr>
            </a:br>
            <a:r>
              <a:rPr lang="fi-FI" sz="900" b="1" dirty="0">
                <a:latin typeface="Arial" pitchFamily="34" charset="0"/>
                <a:ea typeface="Geneva" pitchFamily="1" charset="-128"/>
                <a:cs typeface="Arial" pitchFamily="34" charset="0"/>
              </a:rPr>
              <a:t>Oppisopimus-palvelut </a:t>
            </a:r>
          </a:p>
          <a:p>
            <a:pPr algn="ctr"/>
            <a:endParaRPr lang="fi-FI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 Box 32"/>
          <p:cNvSpPr txBox="1">
            <a:spLocks noChangeArrowheads="1"/>
          </p:cNvSpPr>
          <p:nvPr/>
        </p:nvSpPr>
        <p:spPr bwMode="auto">
          <a:xfrm>
            <a:off x="1784648" y="2849161"/>
            <a:ext cx="3034151" cy="507831"/>
          </a:xfrm>
          <a:prstGeom prst="rect">
            <a:avLst/>
          </a:prstGeom>
          <a:solidFill>
            <a:srgbClr val="CCECFF"/>
          </a:solidFill>
          <a:ln w="9525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i-FI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fi-FI" sz="900" b="1" dirty="0" smtClean="0">
                <a:ea typeface="Geneva" pitchFamily="1" charset="-128"/>
              </a:rPr>
              <a:t>Aikuiskoulutus, opiskelija- ja </a:t>
            </a:r>
            <a:br>
              <a:rPr lang="fi-FI" sz="900" b="1" dirty="0" smtClean="0">
                <a:ea typeface="Geneva" pitchFamily="1" charset="-128"/>
              </a:rPr>
            </a:br>
            <a:r>
              <a:rPr lang="fi-FI" sz="900" b="1" dirty="0" smtClean="0">
                <a:ea typeface="Geneva" pitchFamily="1" charset="-128"/>
              </a:rPr>
              <a:t>työelämäpalvelut </a:t>
            </a:r>
          </a:p>
          <a:p>
            <a:pPr algn="ctr"/>
            <a:r>
              <a:rPr lang="fi-FI" sz="900" b="1" dirty="0" smtClean="0">
                <a:ea typeface="Geneva" pitchFamily="1" charset="-128"/>
              </a:rPr>
              <a:t>-toimiala</a:t>
            </a:r>
            <a:endParaRPr lang="fi-FI" sz="900" dirty="0" smtClean="0">
              <a:ea typeface="Geneva" pitchFamily="1" charset="-128"/>
            </a:endParaRPr>
          </a:p>
        </p:txBody>
      </p:sp>
      <p:sp>
        <p:nvSpPr>
          <p:cNvPr id="67" name="Text Box 24"/>
          <p:cNvSpPr txBox="1">
            <a:spLocks noChangeArrowheads="1"/>
          </p:cNvSpPr>
          <p:nvPr/>
        </p:nvSpPr>
        <p:spPr bwMode="auto">
          <a:xfrm>
            <a:off x="4053730" y="3586593"/>
            <a:ext cx="1907382" cy="23083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i-FI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fi-FI" sz="900" b="1" dirty="0" smtClean="0">
                <a:ea typeface="Geneva" pitchFamily="1" charset="-128"/>
              </a:rPr>
              <a:t>Rehtorintoimisto</a:t>
            </a:r>
            <a:endParaRPr lang="fi-FI" sz="900" b="1" dirty="0">
              <a:ea typeface="Geneva" pitchFamily="1" charset="-128"/>
            </a:endParaRPr>
          </a:p>
        </p:txBody>
      </p:sp>
      <p:cxnSp>
        <p:nvCxnSpPr>
          <p:cNvPr id="45" name="Suora yhdysviiva 44"/>
          <p:cNvCxnSpPr/>
          <p:nvPr/>
        </p:nvCxnSpPr>
        <p:spPr>
          <a:xfrm>
            <a:off x="848544" y="4365104"/>
            <a:ext cx="1" cy="3287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 Box 32"/>
          <p:cNvSpPr txBox="1">
            <a:spLocks noChangeArrowheads="1"/>
          </p:cNvSpPr>
          <p:nvPr/>
        </p:nvSpPr>
        <p:spPr bwMode="auto">
          <a:xfrm>
            <a:off x="5773663" y="2847646"/>
            <a:ext cx="2635721" cy="507831"/>
          </a:xfrm>
          <a:prstGeom prst="rect">
            <a:avLst/>
          </a:prstGeom>
          <a:solidFill>
            <a:srgbClr val="CCECFF"/>
          </a:solidFill>
          <a:ln w="9525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i-FI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fi-FI" sz="900" b="1" dirty="0" smtClean="0">
                <a:ea typeface="Geneva" pitchFamily="1" charset="-128"/>
              </a:rPr>
              <a:t>Nuorten ammatillinen peruskoulutus ja lukiokoulutus</a:t>
            </a:r>
            <a:br>
              <a:rPr lang="fi-FI" sz="900" b="1" dirty="0" smtClean="0">
                <a:ea typeface="Geneva" pitchFamily="1" charset="-128"/>
              </a:rPr>
            </a:br>
            <a:r>
              <a:rPr lang="fi-FI" sz="900" b="1" dirty="0" smtClean="0">
                <a:ea typeface="Geneva" pitchFamily="1" charset="-128"/>
              </a:rPr>
              <a:t> -toimiala</a:t>
            </a:r>
          </a:p>
        </p:txBody>
      </p:sp>
      <p:sp>
        <p:nvSpPr>
          <p:cNvPr id="69" name="Text Box 7"/>
          <p:cNvSpPr txBox="1">
            <a:spLocks noChangeArrowheads="1"/>
          </p:cNvSpPr>
          <p:nvPr/>
        </p:nvSpPr>
        <p:spPr bwMode="auto">
          <a:xfrm>
            <a:off x="8985448" y="3313369"/>
            <a:ext cx="804393" cy="507831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i-FI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fi-FI" sz="900" b="1" dirty="0" smtClean="0">
                <a:ea typeface="Geneva" pitchFamily="1" charset="-128"/>
              </a:rPr>
              <a:t>Työelämä-neuvottelu-kunnat</a:t>
            </a:r>
            <a:endParaRPr lang="fi-FI" sz="900" dirty="0">
              <a:ea typeface="Geneva" pitchFamily="1" charset="-128"/>
            </a:endParaRPr>
          </a:p>
        </p:txBody>
      </p:sp>
      <p:cxnSp>
        <p:nvCxnSpPr>
          <p:cNvPr id="70" name="Suora yhdysviiva 69"/>
          <p:cNvCxnSpPr/>
          <p:nvPr/>
        </p:nvCxnSpPr>
        <p:spPr>
          <a:xfrm flipH="1">
            <a:off x="8913440" y="2701793"/>
            <a:ext cx="702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uora yhdysviiva 70"/>
          <p:cNvCxnSpPr/>
          <p:nvPr/>
        </p:nvCxnSpPr>
        <p:spPr>
          <a:xfrm flipH="1">
            <a:off x="8913440" y="1837697"/>
            <a:ext cx="702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uora yhdysviiva 45"/>
          <p:cNvCxnSpPr/>
          <p:nvPr/>
        </p:nvCxnSpPr>
        <p:spPr>
          <a:xfrm flipH="1">
            <a:off x="3708053" y="4693856"/>
            <a:ext cx="32896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uora yhdysviiva 47"/>
          <p:cNvCxnSpPr/>
          <p:nvPr/>
        </p:nvCxnSpPr>
        <p:spPr>
          <a:xfrm flipH="1">
            <a:off x="6110067" y="4687688"/>
            <a:ext cx="32896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3721236" y="5079661"/>
            <a:ext cx="273685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i-FI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i-FI" sz="1000" dirty="0">
                <a:ea typeface="Geneva" pitchFamily="1" charset="-128"/>
              </a:rPr>
              <a:t>PÄIJÄT-HÄMEEN KOULUTUSKONSERNI</a:t>
            </a:r>
          </a:p>
        </p:txBody>
      </p:sp>
      <p:cxnSp>
        <p:nvCxnSpPr>
          <p:cNvPr id="40" name="Suora yhdysviiva 39"/>
          <p:cNvCxnSpPr/>
          <p:nvPr/>
        </p:nvCxnSpPr>
        <p:spPr>
          <a:xfrm>
            <a:off x="5026057" y="5331182"/>
            <a:ext cx="0" cy="1603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03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1979687" y="206972"/>
            <a:ext cx="60277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sz="1800" dirty="0" smtClean="0">
                <a:solidFill>
                  <a:srgbClr val="0070C0"/>
                </a:solidFill>
                <a:latin typeface="+mj-lt"/>
              </a:rPr>
              <a:t>Koulutuskeskus Salpauksen toimintamalli 1.8.2013 alkaen</a:t>
            </a:r>
            <a:endParaRPr lang="fi-FI" sz="1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28464" y="620688"/>
            <a:ext cx="9609630" cy="5976664"/>
          </a:xfrm>
          <a:prstGeom prst="ellipse">
            <a:avLst/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1" name="Text Box 12"/>
          <p:cNvSpPr txBox="1">
            <a:spLocks noChangeArrowheads="1"/>
          </p:cNvSpPr>
          <p:nvPr/>
        </p:nvSpPr>
        <p:spPr bwMode="auto">
          <a:xfrm>
            <a:off x="6447904" y="4839680"/>
            <a:ext cx="2393528" cy="53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749" tIns="37874" rIns="75749" bIns="37874">
            <a:spAutoFit/>
          </a:bodyPr>
          <a:lstStyle/>
          <a:p>
            <a:pPr algn="ctr" defTabSz="757238">
              <a:lnSpc>
                <a:spcPct val="90000"/>
              </a:lnSpc>
            </a:pPr>
            <a:r>
              <a:rPr lang="fi-FI" sz="1100" b="1" dirty="0" smtClean="0"/>
              <a:t>Nuorten ammatillinen peruskoulutus ja lukiokoulutus</a:t>
            </a:r>
          </a:p>
          <a:p>
            <a:pPr algn="ctr" defTabSz="757238">
              <a:lnSpc>
                <a:spcPct val="90000"/>
              </a:lnSpc>
            </a:pPr>
            <a:r>
              <a:rPr lang="fi-FI" sz="1100" dirty="0" smtClean="0"/>
              <a:t>Vararehtori Keijo Makkonen</a:t>
            </a:r>
            <a:endParaRPr lang="fi-FI" sz="1100" dirty="0"/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auto">
          <a:xfrm>
            <a:off x="3872880" y="5301208"/>
            <a:ext cx="2150181" cy="53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749" tIns="37874" rIns="75749" bIns="37874">
            <a:spAutoFit/>
          </a:bodyPr>
          <a:lstStyle/>
          <a:p>
            <a:pPr algn="ctr" defTabSz="757238">
              <a:lnSpc>
                <a:spcPct val="90000"/>
              </a:lnSpc>
            </a:pPr>
            <a:r>
              <a:rPr lang="fi-FI" sz="1100" b="1" dirty="0"/>
              <a:t>Rehtorintoimisto</a:t>
            </a:r>
          </a:p>
          <a:p>
            <a:pPr algn="ctr" defTabSz="757238">
              <a:lnSpc>
                <a:spcPct val="90000"/>
              </a:lnSpc>
            </a:pPr>
            <a:r>
              <a:rPr lang="fi-FI" sz="1100" dirty="0" smtClean="0"/>
              <a:t>Rehtori Päivi Saarelainen</a:t>
            </a:r>
          </a:p>
          <a:p>
            <a:pPr algn="ctr" defTabSz="757238">
              <a:lnSpc>
                <a:spcPct val="90000"/>
              </a:lnSpc>
            </a:pPr>
            <a:r>
              <a:rPr lang="fi-FI" sz="1100" dirty="0" smtClean="0"/>
              <a:t>Kehittämispäällikkö Sari Mikkola</a:t>
            </a:r>
            <a:endParaRPr lang="fi-FI" sz="1100" dirty="0"/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 rot="16200000">
            <a:off x="4602192" y="4607173"/>
            <a:ext cx="615553" cy="32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" wrap="square">
            <a:spAutoFit/>
          </a:bodyPr>
          <a:lstStyle>
            <a:defPPr>
              <a:defRPr lang="fi-FI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fi-FI" sz="1000" cap="all" dirty="0" smtClean="0">
                <a:ea typeface="Geneva" pitchFamily="1" charset="-128"/>
              </a:rPr>
              <a:t>yhteiset palvelut</a:t>
            </a:r>
            <a:endParaRPr lang="fi-FI" sz="1000" cap="all" dirty="0" smtClean="0">
              <a:solidFill>
                <a:srgbClr val="FF0000"/>
              </a:solidFill>
              <a:ea typeface="Geneva" pitchFamily="1" charset="-128"/>
            </a:endParaRPr>
          </a:p>
          <a:p>
            <a:pPr algn="ctr">
              <a:spcBef>
                <a:spcPts val="0"/>
              </a:spcBef>
            </a:pPr>
            <a:r>
              <a:rPr lang="fi-FI" sz="900" dirty="0" smtClean="0">
                <a:ea typeface="Geneva" pitchFamily="1" charset="-128"/>
              </a:rPr>
              <a:t>Hallinto-, henkilöstö, kiinteistö-, ravintola-, talous-,</a:t>
            </a:r>
          </a:p>
          <a:p>
            <a:pPr algn="ctr">
              <a:spcBef>
                <a:spcPts val="0"/>
              </a:spcBef>
            </a:pPr>
            <a:r>
              <a:rPr lang="fi-FI" sz="900" dirty="0" smtClean="0">
                <a:ea typeface="Geneva" pitchFamily="1" charset="-128"/>
              </a:rPr>
              <a:t>tietohallinto-, </a:t>
            </a:r>
            <a:r>
              <a:rPr lang="fi-FI" sz="900" dirty="0">
                <a:ea typeface="Geneva" pitchFamily="1" charset="-128"/>
              </a:rPr>
              <a:t>t</a:t>
            </a:r>
            <a:r>
              <a:rPr lang="fi-FI" sz="900" dirty="0" smtClean="0">
                <a:ea typeface="Geneva" pitchFamily="1" charset="-128"/>
              </a:rPr>
              <a:t>ieto- ja kirjasto- sekä viestintäpalvelut</a:t>
            </a:r>
            <a:endParaRPr lang="fi-FI" sz="900" dirty="0">
              <a:ea typeface="Geneva" pitchFamily="1" charset="-128"/>
            </a:endParaRP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5529064" y="2248781"/>
            <a:ext cx="1562248" cy="99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749" tIns="37874" rIns="75749" bIns="37874">
            <a:spAutoFit/>
          </a:bodyPr>
          <a:lstStyle/>
          <a:p>
            <a:pPr algn="ctr" defTabSz="757238">
              <a:lnSpc>
                <a:spcPct val="90000"/>
              </a:lnSpc>
            </a:pPr>
            <a:r>
              <a:rPr lang="fi-FI" sz="1100" b="1" dirty="0" err="1" smtClean="0"/>
              <a:t>ATTO-opinnot</a:t>
            </a:r>
            <a:r>
              <a:rPr lang="fi-FI" sz="1100" b="1" dirty="0" smtClean="0"/>
              <a:t> ja </a:t>
            </a:r>
            <a:br>
              <a:rPr lang="fi-FI" sz="1100" b="1" dirty="0" smtClean="0"/>
            </a:br>
            <a:r>
              <a:rPr lang="fi-FI" sz="1100" b="1" dirty="0" err="1" smtClean="0"/>
              <a:t>Nastopoli</a:t>
            </a:r>
            <a:endParaRPr lang="fi-FI" sz="1100" b="1" dirty="0" smtClean="0"/>
          </a:p>
          <a:p>
            <a:pPr algn="ctr" defTabSz="757238">
              <a:lnSpc>
                <a:spcPct val="90000"/>
              </a:lnSpc>
            </a:pPr>
            <a:endParaRPr lang="fi-FI" sz="1100" dirty="0"/>
          </a:p>
          <a:p>
            <a:pPr algn="ctr" defTabSz="757238">
              <a:lnSpc>
                <a:spcPct val="90000"/>
              </a:lnSpc>
            </a:pPr>
            <a:r>
              <a:rPr lang="fi-FI" sz="1100" dirty="0" smtClean="0"/>
              <a:t>opetusalapäälliköt</a:t>
            </a:r>
          </a:p>
          <a:p>
            <a:pPr algn="ctr" defTabSz="757238">
              <a:lnSpc>
                <a:spcPct val="90000"/>
              </a:lnSpc>
            </a:pPr>
            <a:r>
              <a:rPr lang="fi-FI" sz="1100" dirty="0" smtClean="0"/>
              <a:t>Pirkko Lakkonen</a:t>
            </a:r>
            <a:br>
              <a:rPr lang="fi-FI" sz="1100" dirty="0" smtClean="0"/>
            </a:br>
            <a:r>
              <a:rPr lang="fi-FI" sz="1100" dirty="0" smtClean="0"/>
              <a:t>Anu Snellman</a:t>
            </a: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8159834" y="4055925"/>
            <a:ext cx="1368152" cy="38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749" tIns="37874" rIns="75749" bIns="37874">
            <a:spAutoFit/>
          </a:bodyPr>
          <a:lstStyle/>
          <a:p>
            <a:pPr algn="ctr" defTabSz="757238">
              <a:lnSpc>
                <a:spcPct val="90000"/>
              </a:lnSpc>
            </a:pPr>
            <a:r>
              <a:rPr lang="fi-FI" sz="1100" dirty="0" smtClean="0"/>
              <a:t>opetusalajohtaja</a:t>
            </a:r>
            <a:endParaRPr lang="fi-FI" sz="1100" dirty="0"/>
          </a:p>
          <a:p>
            <a:pPr algn="ctr" defTabSz="757238">
              <a:lnSpc>
                <a:spcPct val="90000"/>
              </a:lnSpc>
            </a:pPr>
            <a:r>
              <a:rPr lang="fi-FI" sz="1100" dirty="0" smtClean="0"/>
              <a:t>Raili Yrjölä</a:t>
            </a:r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7962478" y="2257898"/>
            <a:ext cx="1519745" cy="114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749" tIns="37874" rIns="75749" bIns="37874">
            <a:spAutoFit/>
          </a:bodyPr>
          <a:lstStyle/>
          <a:p>
            <a:pPr algn="ctr" defTabSz="757238">
              <a:lnSpc>
                <a:spcPct val="90000"/>
              </a:lnSpc>
            </a:pPr>
            <a:r>
              <a:rPr lang="fi-FI" sz="1100" b="1" dirty="0" smtClean="0"/>
              <a:t>Luonto ja asuminen</a:t>
            </a:r>
          </a:p>
          <a:p>
            <a:pPr algn="ctr" defTabSz="757238">
              <a:lnSpc>
                <a:spcPct val="90000"/>
              </a:lnSpc>
            </a:pPr>
            <a:endParaRPr lang="fi-FI" sz="1100" dirty="0" smtClean="0"/>
          </a:p>
          <a:p>
            <a:pPr algn="ctr" defTabSz="757238">
              <a:lnSpc>
                <a:spcPct val="90000"/>
              </a:lnSpc>
            </a:pPr>
            <a:endParaRPr lang="fi-FI" sz="1100" dirty="0"/>
          </a:p>
          <a:p>
            <a:pPr algn="ctr" defTabSz="757238">
              <a:lnSpc>
                <a:spcPct val="90000"/>
              </a:lnSpc>
            </a:pPr>
            <a:r>
              <a:rPr lang="fi-FI" sz="1100" dirty="0"/>
              <a:t>o</a:t>
            </a:r>
            <a:r>
              <a:rPr lang="fi-FI" sz="1100" dirty="0" smtClean="0"/>
              <a:t>petusalapäälliköt</a:t>
            </a:r>
          </a:p>
          <a:p>
            <a:pPr algn="ctr" defTabSz="757238">
              <a:lnSpc>
                <a:spcPct val="90000"/>
              </a:lnSpc>
            </a:pPr>
            <a:r>
              <a:rPr lang="fi-FI" sz="1100" dirty="0" smtClean="0"/>
              <a:t>Hannu Honkanen</a:t>
            </a:r>
          </a:p>
          <a:p>
            <a:pPr algn="ctr" defTabSz="757238">
              <a:lnSpc>
                <a:spcPct val="90000"/>
              </a:lnSpc>
            </a:pPr>
            <a:r>
              <a:rPr lang="fi-FI" sz="1100" dirty="0" smtClean="0"/>
              <a:t>Seppo Leppänen</a:t>
            </a:r>
          </a:p>
          <a:p>
            <a:pPr algn="ctr" defTabSz="757238">
              <a:lnSpc>
                <a:spcPct val="90000"/>
              </a:lnSpc>
            </a:pPr>
            <a:r>
              <a:rPr lang="fi-FI" sz="1100" dirty="0" smtClean="0"/>
              <a:t>Hannu Rinne</a:t>
            </a: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591964" y="4049531"/>
            <a:ext cx="1480716" cy="38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749" tIns="37874" rIns="75749" bIns="37874">
            <a:spAutoFit/>
          </a:bodyPr>
          <a:lstStyle/>
          <a:p>
            <a:pPr algn="ctr" defTabSz="757238">
              <a:lnSpc>
                <a:spcPct val="90000"/>
              </a:lnSpc>
            </a:pPr>
            <a:r>
              <a:rPr lang="fi-FI" sz="1100" dirty="0" smtClean="0"/>
              <a:t>opetusalajohtaja</a:t>
            </a:r>
            <a:endParaRPr lang="fi-FI" sz="1100" dirty="0"/>
          </a:p>
          <a:p>
            <a:pPr algn="ctr" defTabSz="757238">
              <a:lnSpc>
                <a:spcPct val="90000"/>
              </a:lnSpc>
            </a:pPr>
            <a:r>
              <a:rPr lang="fi-FI" sz="1100" dirty="0" smtClean="0"/>
              <a:t>Iiris Pakkanen</a:t>
            </a:r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612500" y="2258625"/>
            <a:ext cx="1332148" cy="129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749" tIns="37874" rIns="75749" bIns="37874">
            <a:spAutoFit/>
          </a:bodyPr>
          <a:lstStyle/>
          <a:p>
            <a:pPr algn="ctr" defTabSz="757238">
              <a:lnSpc>
                <a:spcPct val="90000"/>
              </a:lnSpc>
            </a:pPr>
            <a:r>
              <a:rPr lang="fi-FI" sz="1100" b="1" dirty="0" smtClean="0"/>
              <a:t>Palvelualat</a:t>
            </a:r>
          </a:p>
          <a:p>
            <a:pPr algn="ctr" defTabSz="757238">
              <a:lnSpc>
                <a:spcPct val="90000"/>
              </a:lnSpc>
            </a:pPr>
            <a:endParaRPr lang="fi-FI" sz="1100" b="1" dirty="0" smtClean="0"/>
          </a:p>
          <a:p>
            <a:pPr algn="ctr" defTabSz="757238">
              <a:lnSpc>
                <a:spcPct val="90000"/>
              </a:lnSpc>
            </a:pPr>
            <a:endParaRPr lang="fi-FI" sz="1100" b="1" dirty="0" smtClean="0"/>
          </a:p>
          <a:p>
            <a:pPr algn="ctr" defTabSz="757238" eaLnBrk="1" hangingPunct="1">
              <a:lnSpc>
                <a:spcPct val="90000"/>
              </a:lnSpc>
            </a:pPr>
            <a:r>
              <a:rPr lang="fi-FI" sz="1100" dirty="0" smtClean="0"/>
              <a:t>opetusalapäälliköt</a:t>
            </a:r>
          </a:p>
          <a:p>
            <a:pPr algn="ctr" defTabSz="757238" eaLnBrk="1" hangingPunct="1">
              <a:lnSpc>
                <a:spcPct val="90000"/>
              </a:lnSpc>
            </a:pPr>
            <a:r>
              <a:rPr lang="fi-FI" sz="1100" dirty="0" smtClean="0"/>
              <a:t>Pia Hemmilä</a:t>
            </a:r>
          </a:p>
          <a:p>
            <a:pPr algn="ctr" defTabSz="757238" eaLnBrk="1" hangingPunct="1">
              <a:lnSpc>
                <a:spcPct val="90000"/>
              </a:lnSpc>
            </a:pPr>
            <a:r>
              <a:rPr lang="fi-FI" sz="1100" dirty="0" smtClean="0"/>
              <a:t>Kirsi Kemppainen</a:t>
            </a:r>
          </a:p>
          <a:p>
            <a:pPr algn="ctr" defTabSz="757238" eaLnBrk="1" hangingPunct="1">
              <a:lnSpc>
                <a:spcPct val="90000"/>
              </a:lnSpc>
            </a:pPr>
            <a:r>
              <a:rPr lang="fi-FI" sz="1100" dirty="0" smtClean="0"/>
              <a:t>Hely Korpela</a:t>
            </a:r>
          </a:p>
          <a:p>
            <a:pPr algn="ctr" defTabSz="757238" eaLnBrk="1" hangingPunct="1">
              <a:lnSpc>
                <a:spcPct val="90000"/>
              </a:lnSpc>
            </a:pPr>
            <a:r>
              <a:rPr lang="fi-FI" sz="1100" dirty="0" smtClean="0"/>
              <a:t>Hannu Nieminen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1924891" y="4069264"/>
            <a:ext cx="1480716" cy="38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749" tIns="37874" rIns="75749" bIns="37874">
            <a:spAutoFit/>
          </a:bodyPr>
          <a:lstStyle/>
          <a:p>
            <a:pPr algn="ctr" defTabSz="757238">
              <a:lnSpc>
                <a:spcPct val="90000"/>
              </a:lnSpc>
            </a:pPr>
            <a:r>
              <a:rPr lang="fi-FI" sz="1100" dirty="0" smtClean="0"/>
              <a:t>opetusalajohtaja</a:t>
            </a:r>
            <a:endParaRPr lang="fi-FI" sz="1100" dirty="0"/>
          </a:p>
          <a:p>
            <a:pPr algn="ctr" defTabSz="757238">
              <a:lnSpc>
                <a:spcPct val="90000"/>
              </a:lnSpc>
            </a:pPr>
            <a:r>
              <a:rPr lang="fi-FI" sz="1100" dirty="0" smtClean="0"/>
              <a:t>Risto Salmela</a:t>
            </a: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1924891" y="2271237"/>
            <a:ext cx="1322037" cy="114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749" tIns="37874" rIns="75749" bIns="37874">
            <a:spAutoFit/>
          </a:bodyPr>
          <a:lstStyle/>
          <a:p>
            <a:pPr algn="ctr" defTabSz="757238">
              <a:lnSpc>
                <a:spcPct val="90000"/>
              </a:lnSpc>
            </a:pPr>
            <a:r>
              <a:rPr lang="fi-FI" sz="1100" b="1" dirty="0" smtClean="0"/>
              <a:t>Teknologia</a:t>
            </a:r>
          </a:p>
          <a:p>
            <a:pPr algn="ctr" defTabSz="757238">
              <a:lnSpc>
                <a:spcPct val="90000"/>
              </a:lnSpc>
            </a:pPr>
            <a:endParaRPr lang="fi-FI" sz="1100" b="1" dirty="0" smtClean="0"/>
          </a:p>
          <a:p>
            <a:pPr algn="ctr" defTabSz="757238">
              <a:lnSpc>
                <a:spcPct val="90000"/>
              </a:lnSpc>
            </a:pPr>
            <a:endParaRPr lang="fi-FI" sz="1100" b="1" dirty="0" smtClean="0"/>
          </a:p>
          <a:p>
            <a:pPr algn="ctr" defTabSz="757238" eaLnBrk="1" hangingPunct="1">
              <a:lnSpc>
                <a:spcPct val="90000"/>
              </a:lnSpc>
            </a:pPr>
            <a:r>
              <a:rPr lang="fi-FI" sz="1100" dirty="0"/>
              <a:t>o</a:t>
            </a:r>
            <a:r>
              <a:rPr lang="fi-FI" sz="1100" dirty="0" smtClean="0"/>
              <a:t>petusalapäälliköt</a:t>
            </a:r>
          </a:p>
          <a:p>
            <a:pPr algn="ctr" defTabSz="757238" eaLnBrk="1" hangingPunct="1">
              <a:lnSpc>
                <a:spcPct val="90000"/>
              </a:lnSpc>
            </a:pPr>
            <a:r>
              <a:rPr lang="fi-FI" sz="1100" dirty="0" smtClean="0"/>
              <a:t>Marko Arkko</a:t>
            </a:r>
          </a:p>
          <a:p>
            <a:pPr algn="ctr" defTabSz="757238" eaLnBrk="1" hangingPunct="1">
              <a:lnSpc>
                <a:spcPct val="90000"/>
              </a:lnSpc>
            </a:pPr>
            <a:r>
              <a:rPr lang="fi-FI" sz="1100" dirty="0" smtClean="0"/>
              <a:t>Lasse Niemelä</a:t>
            </a:r>
          </a:p>
          <a:p>
            <a:pPr algn="ctr" defTabSz="757238" eaLnBrk="1" hangingPunct="1">
              <a:lnSpc>
                <a:spcPct val="90000"/>
              </a:lnSpc>
            </a:pPr>
            <a:r>
              <a:rPr lang="fi-FI" sz="1100" dirty="0" smtClean="0"/>
              <a:t>Ari Taipale</a:t>
            </a:r>
          </a:p>
        </p:txBody>
      </p:sp>
      <p:grpSp>
        <p:nvGrpSpPr>
          <p:cNvPr id="30" name="Ryhmä 29"/>
          <p:cNvGrpSpPr/>
          <p:nvPr/>
        </p:nvGrpSpPr>
        <p:grpSpPr>
          <a:xfrm>
            <a:off x="6796633" y="2252489"/>
            <a:ext cx="1584176" cy="2236976"/>
            <a:chOff x="543549" y="2783664"/>
            <a:chExt cx="1716952" cy="2236976"/>
          </a:xfrm>
        </p:grpSpPr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543549" y="4639453"/>
              <a:ext cx="1716952" cy="381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5749" tIns="37874" rIns="75749" bIns="37874">
              <a:spAutoFit/>
            </a:bodyPr>
            <a:lstStyle/>
            <a:p>
              <a:pPr algn="ctr" defTabSz="757238">
                <a:lnSpc>
                  <a:spcPct val="90000"/>
                </a:lnSpc>
              </a:pPr>
              <a:r>
                <a:rPr lang="fi-FI" sz="1100" dirty="0" smtClean="0"/>
                <a:t>opetusalajohtaja</a:t>
              </a:r>
              <a:endParaRPr lang="fi-FI" sz="1100" dirty="0"/>
            </a:p>
            <a:p>
              <a:pPr algn="ctr" defTabSz="757238" eaLnBrk="1" hangingPunct="1">
                <a:lnSpc>
                  <a:spcPct val="90000"/>
                </a:lnSpc>
              </a:pPr>
              <a:r>
                <a:rPr lang="fi-FI" sz="1100" dirty="0" smtClean="0"/>
                <a:t>Merja Tirkkonen</a:t>
              </a:r>
            </a:p>
          </p:txBody>
        </p:sp>
        <p:sp>
          <p:nvSpPr>
            <p:cNvPr id="41" name="Text Box 12"/>
            <p:cNvSpPr txBox="1">
              <a:spLocks noChangeArrowheads="1"/>
            </p:cNvSpPr>
            <p:nvPr/>
          </p:nvSpPr>
          <p:spPr bwMode="auto">
            <a:xfrm>
              <a:off x="661370" y="2783664"/>
              <a:ext cx="1472078" cy="1447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5749" tIns="37874" rIns="75749" bIns="37874">
              <a:spAutoFit/>
            </a:bodyPr>
            <a:lstStyle/>
            <a:p>
              <a:pPr algn="ctr" defTabSz="757238" eaLnBrk="1" hangingPunct="1">
                <a:lnSpc>
                  <a:spcPct val="90000"/>
                </a:lnSpc>
              </a:pPr>
              <a:r>
                <a:rPr lang="fi-FI" sz="1100" b="1" dirty="0" smtClean="0"/>
                <a:t>Hyvinvointi</a:t>
              </a:r>
            </a:p>
            <a:p>
              <a:pPr algn="ctr" defTabSz="757238" eaLnBrk="1" hangingPunct="1">
                <a:lnSpc>
                  <a:spcPct val="90000"/>
                </a:lnSpc>
              </a:pPr>
              <a:endParaRPr lang="fi-FI" sz="1100" b="1" dirty="0" smtClean="0"/>
            </a:p>
            <a:p>
              <a:pPr algn="ctr" defTabSz="757238" eaLnBrk="1" hangingPunct="1">
                <a:lnSpc>
                  <a:spcPct val="90000"/>
                </a:lnSpc>
              </a:pPr>
              <a:endParaRPr lang="fi-FI" sz="1100" b="1" dirty="0" smtClean="0"/>
            </a:p>
            <a:p>
              <a:pPr algn="ctr" defTabSz="757238" eaLnBrk="1" hangingPunct="1">
                <a:lnSpc>
                  <a:spcPct val="90000"/>
                </a:lnSpc>
              </a:pPr>
              <a:r>
                <a:rPr lang="fi-FI" sz="1100" dirty="0" smtClean="0"/>
                <a:t>opetusalapäälliköt</a:t>
              </a:r>
            </a:p>
            <a:p>
              <a:pPr algn="ctr" defTabSz="757238" eaLnBrk="1" hangingPunct="1">
                <a:lnSpc>
                  <a:spcPct val="90000"/>
                </a:lnSpc>
              </a:pPr>
              <a:r>
                <a:rPr lang="fi-FI" sz="1100" dirty="0" smtClean="0"/>
                <a:t>Jorma Noponen (sijainen Frans Winstén)</a:t>
              </a:r>
              <a:br>
                <a:rPr lang="fi-FI" sz="1100" dirty="0" smtClean="0"/>
              </a:br>
              <a:r>
                <a:rPr lang="fi-FI" sz="1100" dirty="0" smtClean="0"/>
                <a:t> Minna Vesaaja</a:t>
              </a:r>
            </a:p>
            <a:p>
              <a:pPr algn="ctr" defTabSz="757238">
                <a:lnSpc>
                  <a:spcPct val="90000"/>
                </a:lnSpc>
              </a:pPr>
              <a:r>
                <a:rPr lang="fi-FI" sz="1100" dirty="0" smtClean="0">
                  <a:ea typeface="Geneva" pitchFamily="1" charset="-128"/>
                </a:rPr>
                <a:t>Katja Parviainen</a:t>
              </a:r>
              <a:endParaRPr lang="fi-FI" sz="1100" dirty="0" smtClean="0"/>
            </a:p>
          </p:txBody>
        </p:sp>
      </p:grpSp>
      <p:grpSp>
        <p:nvGrpSpPr>
          <p:cNvPr id="59" name="Ryhmä 58"/>
          <p:cNvGrpSpPr/>
          <p:nvPr/>
        </p:nvGrpSpPr>
        <p:grpSpPr>
          <a:xfrm>
            <a:off x="2288704" y="764704"/>
            <a:ext cx="5345122" cy="1045867"/>
            <a:chOff x="2288704" y="836712"/>
            <a:chExt cx="5345122" cy="1045867"/>
          </a:xfrm>
        </p:grpSpPr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2504728" y="1556792"/>
              <a:ext cx="4934922" cy="325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5749" tIns="37874" rIns="75749" bIns="37874">
              <a:spAutoFit/>
            </a:bodyPr>
            <a:lstStyle/>
            <a:p>
              <a:pPr algn="ctr" defTabSz="757238" eaLnBrk="1" hangingPunct="1">
                <a:lnSpc>
                  <a:spcPct val="90000"/>
                </a:lnSpc>
              </a:pPr>
              <a:r>
                <a:rPr lang="fi-FI" b="1" dirty="0" smtClean="0"/>
                <a:t>O p e t u s- ja t u k i h e n k i l ö s t ö</a:t>
              </a:r>
              <a:endParaRPr lang="fi-FI" b="1" dirty="0"/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2322334" y="836712"/>
              <a:ext cx="5311492" cy="325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5749" tIns="37874" rIns="75749" bIns="37874">
              <a:spAutoFit/>
            </a:bodyPr>
            <a:lstStyle/>
            <a:p>
              <a:pPr algn="ctr" defTabSz="757238" eaLnBrk="1" hangingPunct="1">
                <a:lnSpc>
                  <a:spcPct val="90000"/>
                </a:lnSpc>
              </a:pPr>
              <a:r>
                <a:rPr lang="fi-FI" b="1" dirty="0" smtClean="0"/>
                <a:t>Opiskelijat ja työelämä</a:t>
              </a:r>
              <a:endParaRPr lang="fi-FI" b="1" dirty="0"/>
            </a:p>
          </p:txBody>
        </p:sp>
        <p:grpSp>
          <p:nvGrpSpPr>
            <p:cNvPr id="6" name="Ryhmä 5"/>
            <p:cNvGrpSpPr/>
            <p:nvPr/>
          </p:nvGrpSpPr>
          <p:grpSpPr>
            <a:xfrm>
              <a:off x="4304928" y="1206589"/>
              <a:ext cx="1205468" cy="339262"/>
              <a:chOff x="4304928" y="1468045"/>
              <a:chExt cx="1205468" cy="415798"/>
            </a:xfrm>
          </p:grpSpPr>
          <p:cxnSp>
            <p:nvCxnSpPr>
              <p:cNvPr id="37" name="Suora nuoliyhdysviiva 36"/>
              <p:cNvCxnSpPr/>
              <p:nvPr/>
            </p:nvCxnSpPr>
            <p:spPr>
              <a:xfrm flipH="1">
                <a:off x="4304928" y="1468045"/>
                <a:ext cx="128594" cy="404369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uora nuoliyhdysviiva 47"/>
              <p:cNvCxnSpPr/>
              <p:nvPr/>
            </p:nvCxnSpPr>
            <p:spPr>
              <a:xfrm>
                <a:off x="5441634" y="1468045"/>
                <a:ext cx="68762" cy="41579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uora nuoliyhdysviiva 11"/>
            <p:cNvCxnSpPr/>
            <p:nvPr/>
          </p:nvCxnSpPr>
          <p:spPr>
            <a:xfrm>
              <a:off x="7140079" y="1228229"/>
              <a:ext cx="477217" cy="616595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uora nuoliyhdysviiva 49"/>
            <p:cNvCxnSpPr/>
            <p:nvPr/>
          </p:nvCxnSpPr>
          <p:spPr>
            <a:xfrm flipH="1">
              <a:off x="2288704" y="1246876"/>
              <a:ext cx="431895" cy="597948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3095121" y="2260054"/>
            <a:ext cx="1322037" cy="144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749" tIns="37874" rIns="75749" bIns="37874">
            <a:spAutoFit/>
          </a:bodyPr>
          <a:lstStyle/>
          <a:p>
            <a:pPr algn="ctr" defTabSz="757238">
              <a:lnSpc>
                <a:spcPct val="90000"/>
              </a:lnSpc>
            </a:pPr>
            <a:r>
              <a:rPr lang="fi-FI" sz="1100" b="1" dirty="0" smtClean="0"/>
              <a:t>Opiskelijapalvelut</a:t>
            </a:r>
            <a:br>
              <a:rPr lang="fi-FI" sz="1100" b="1" dirty="0" smtClean="0"/>
            </a:br>
            <a:endParaRPr lang="fi-FI" sz="1100" b="1" dirty="0" smtClean="0"/>
          </a:p>
          <a:p>
            <a:pPr algn="ctr" defTabSz="757238">
              <a:lnSpc>
                <a:spcPct val="90000"/>
              </a:lnSpc>
            </a:pPr>
            <a:endParaRPr lang="fi-FI" sz="1100" b="1" dirty="0" smtClean="0"/>
          </a:p>
          <a:p>
            <a:pPr algn="ctr" defTabSz="757238" eaLnBrk="1" hangingPunct="1">
              <a:lnSpc>
                <a:spcPct val="90000"/>
              </a:lnSpc>
            </a:pPr>
            <a:r>
              <a:rPr lang="fi-FI" sz="1100" dirty="0" smtClean="0"/>
              <a:t>opetusalapäällikkö</a:t>
            </a:r>
          </a:p>
          <a:p>
            <a:pPr algn="ctr" defTabSz="757238" eaLnBrk="1" hangingPunct="1">
              <a:lnSpc>
                <a:spcPct val="90000"/>
              </a:lnSpc>
            </a:pPr>
            <a:r>
              <a:rPr lang="fi-FI" sz="1100" dirty="0" smtClean="0"/>
              <a:t>Kaisu Nyman</a:t>
            </a:r>
          </a:p>
          <a:p>
            <a:pPr algn="ctr" defTabSz="757238" eaLnBrk="1" hangingPunct="1">
              <a:lnSpc>
                <a:spcPct val="90000"/>
              </a:lnSpc>
            </a:pPr>
            <a:r>
              <a:rPr lang="fi-FI" sz="1100" dirty="0" smtClean="0"/>
              <a:t>Opiskelijapalvelu-päälliköt</a:t>
            </a:r>
          </a:p>
          <a:p>
            <a:pPr algn="ctr" defTabSz="757238" eaLnBrk="1" hangingPunct="1">
              <a:lnSpc>
                <a:spcPct val="90000"/>
              </a:lnSpc>
            </a:pPr>
            <a:r>
              <a:rPr lang="fi-FI" sz="1100" dirty="0" smtClean="0"/>
              <a:t>Arja Inkiläinen</a:t>
            </a:r>
          </a:p>
          <a:p>
            <a:pPr algn="ctr" defTabSz="757238" eaLnBrk="1" hangingPunct="1">
              <a:lnSpc>
                <a:spcPct val="90000"/>
              </a:lnSpc>
            </a:pPr>
            <a:r>
              <a:rPr lang="fi-FI" sz="1100" dirty="0" smtClean="0"/>
              <a:t>Tiina Haverila</a:t>
            </a:r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3031795" y="4025925"/>
            <a:ext cx="1480716" cy="584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749" tIns="37874" rIns="75749" bIns="37874">
            <a:spAutoFit/>
          </a:bodyPr>
          <a:lstStyle/>
          <a:p>
            <a:pPr algn="ctr"/>
            <a:r>
              <a:rPr lang="fi-FI" sz="1100" dirty="0" smtClean="0">
                <a:ea typeface="Geneva" pitchFamily="1" charset="-128"/>
              </a:rPr>
              <a:t>opiskelijapalvelu-johtaja</a:t>
            </a:r>
            <a:endParaRPr lang="fi-FI" sz="1100" dirty="0">
              <a:ea typeface="Geneva" pitchFamily="1" charset="-128"/>
            </a:endParaRPr>
          </a:p>
          <a:p>
            <a:pPr algn="ctr"/>
            <a:r>
              <a:rPr lang="fi-FI" sz="1100" dirty="0">
                <a:ea typeface="Geneva" pitchFamily="1" charset="-128"/>
              </a:rPr>
              <a:t>Riitta Murtorinne</a:t>
            </a: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4304928" y="2258625"/>
            <a:ext cx="1519745" cy="415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749" tIns="37874" rIns="75749" bIns="37874">
            <a:spAutoFit/>
          </a:bodyPr>
          <a:lstStyle/>
          <a:p>
            <a:pPr algn="ctr"/>
            <a:r>
              <a:rPr lang="fi-FI" sz="1100" b="1" dirty="0">
                <a:ea typeface="Geneva" pitchFamily="1" charset="-128"/>
              </a:rPr>
              <a:t>Työelämäpalvelut</a:t>
            </a:r>
            <a:br>
              <a:rPr lang="fi-FI" sz="1100" b="1" dirty="0">
                <a:ea typeface="Geneva" pitchFamily="1" charset="-128"/>
              </a:rPr>
            </a:br>
            <a:r>
              <a:rPr lang="fi-FI" sz="1100" b="1" dirty="0" smtClean="0">
                <a:ea typeface="Geneva" pitchFamily="1" charset="-128"/>
              </a:rPr>
              <a:t>Oppisopimuspalvelut 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4425702" y="4072121"/>
            <a:ext cx="11521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100" dirty="0" smtClean="0">
                <a:ea typeface="Geneva" pitchFamily="1" charset="-128"/>
              </a:rPr>
              <a:t>myyntijohtaja</a:t>
            </a:r>
            <a:endParaRPr lang="fi-FI" sz="1100" dirty="0">
              <a:ea typeface="Geneva" pitchFamily="1" charset="-128"/>
            </a:endParaRPr>
          </a:p>
          <a:p>
            <a:pPr algn="ctr"/>
            <a:r>
              <a:rPr lang="fi-FI" sz="1100" dirty="0">
                <a:ea typeface="Geneva" pitchFamily="1" charset="-128"/>
              </a:rPr>
              <a:t>Jyrki Pyykkönen</a:t>
            </a:r>
          </a:p>
          <a:p>
            <a:endParaRPr lang="fi-FI" sz="1100" dirty="0"/>
          </a:p>
        </p:txBody>
      </p:sp>
      <p:sp>
        <p:nvSpPr>
          <p:cNvPr id="14" name="Tekstiruutu 13"/>
          <p:cNvSpPr txBox="1"/>
          <p:nvPr/>
        </p:nvSpPr>
        <p:spPr>
          <a:xfrm>
            <a:off x="3330446" y="1893670"/>
            <a:ext cx="4934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rgbClr val="0070C0"/>
                </a:solidFill>
              </a:rPr>
              <a:t>Opetuksen ja ohjauksen laadun kehittäminen</a:t>
            </a:r>
            <a:endParaRPr lang="fi-FI" sz="1400" dirty="0">
              <a:solidFill>
                <a:srgbClr val="0070C0"/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1424608" y="4779664"/>
            <a:ext cx="2772791" cy="584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749" tIns="37874" rIns="75749" bIns="37874">
            <a:spAutoFit/>
          </a:bodyPr>
          <a:lstStyle/>
          <a:p>
            <a:pPr algn="ctr"/>
            <a:r>
              <a:rPr lang="fi-FI" sz="1100" b="1" dirty="0">
                <a:ea typeface="Geneva" pitchFamily="1" charset="-128"/>
              </a:rPr>
              <a:t>Aikuiskoulutus, opiskelija- ja työelämäpalvelut        </a:t>
            </a:r>
            <a:endParaRPr lang="fi-FI" sz="1100" b="1" dirty="0" smtClean="0">
              <a:ea typeface="Geneva" pitchFamily="1" charset="-128"/>
            </a:endParaRPr>
          </a:p>
          <a:p>
            <a:pPr algn="ctr"/>
            <a:r>
              <a:rPr lang="fi-FI" sz="1100" dirty="0" smtClean="0">
                <a:ea typeface="Geneva" pitchFamily="1" charset="-128"/>
              </a:rPr>
              <a:t>Vararehtori </a:t>
            </a:r>
            <a:r>
              <a:rPr lang="fi-FI" sz="1100" dirty="0">
                <a:ea typeface="Geneva" pitchFamily="1" charset="-128"/>
              </a:rPr>
              <a:t>Hannu Heinonen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73080" y="4068817"/>
            <a:ext cx="1224928" cy="584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749" tIns="37874" rIns="75749" bIns="37874">
            <a:spAutoFit/>
          </a:bodyPr>
          <a:lstStyle/>
          <a:p>
            <a:pPr algn="ctr"/>
            <a:r>
              <a:rPr lang="fi-FI" sz="1100" dirty="0" smtClean="0">
                <a:ea typeface="Geneva" pitchFamily="1" charset="-128"/>
              </a:rPr>
              <a:t>opetusalajohtaja </a:t>
            </a:r>
            <a:endParaRPr lang="fi-FI" sz="1100" dirty="0">
              <a:ea typeface="Geneva" pitchFamily="1" charset="-128"/>
            </a:endParaRPr>
          </a:p>
          <a:p>
            <a:pPr algn="ctr"/>
            <a:r>
              <a:rPr lang="fi-FI" sz="1100" dirty="0">
                <a:ea typeface="Geneva" pitchFamily="1" charset="-128"/>
              </a:rPr>
              <a:t>Reijo Pöyhönen (virkavapaalla)</a:t>
            </a:r>
          </a:p>
        </p:txBody>
      </p:sp>
    </p:spTree>
    <p:extLst>
      <p:ext uri="{BB962C8B-B14F-4D97-AF65-F5344CB8AC3E}">
        <p14:creationId xmlns:p14="http://schemas.microsoft.com/office/powerpoint/2010/main" val="387101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uora yhdysviiva 5"/>
          <p:cNvCxnSpPr/>
          <p:nvPr/>
        </p:nvCxnSpPr>
        <p:spPr>
          <a:xfrm>
            <a:off x="776536" y="3485945"/>
            <a:ext cx="7272808" cy="1506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ikehys 21"/>
          <p:cNvSpPr txBox="1"/>
          <p:nvPr/>
        </p:nvSpPr>
        <p:spPr>
          <a:xfrm>
            <a:off x="5215702" y="1052736"/>
            <a:ext cx="2977658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Font typeface="Arial" pitchFamily="34" charset="0"/>
              <a:buChar char="•"/>
            </a:pPr>
            <a:r>
              <a:rPr lang="fi-FI" sz="1300" dirty="0"/>
              <a:t>Lait ja asetukset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fi-FI" sz="1300" dirty="0"/>
              <a:t>Salpauksen strategia ja </a:t>
            </a:r>
            <a:r>
              <a:rPr lang="fi-FI" sz="1300" dirty="0" smtClean="0"/>
              <a:t>toteuttamissuunnitelma 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fi-FI" sz="1300" dirty="0" smtClean="0"/>
              <a:t>Yhteiset toimintaohjelmat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fi-FI" sz="1300" dirty="0" smtClean="0"/>
              <a:t>Pedagoginen </a:t>
            </a:r>
            <a:r>
              <a:rPr lang="fi-FI" sz="1300" dirty="0"/>
              <a:t>strategia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fi-FI" sz="1300" dirty="0"/>
              <a:t>Tutkinnon perusteet, </a:t>
            </a:r>
            <a:r>
              <a:rPr lang="fi-FI" sz="1300" dirty="0" smtClean="0"/>
              <a:t>opetussuunnitelmat</a:t>
            </a:r>
            <a:endParaRPr lang="fi-FI" sz="1300" dirty="0"/>
          </a:p>
          <a:p>
            <a:pPr marL="85725" indent="-85725">
              <a:buFont typeface="Arial" pitchFamily="34" charset="0"/>
              <a:buChar char="•"/>
            </a:pPr>
            <a:r>
              <a:rPr lang="fi-FI" sz="1300" dirty="0" smtClean="0"/>
              <a:t>Talousarvio</a:t>
            </a:r>
            <a:r>
              <a:rPr lang="fi-FI" sz="1300" dirty="0"/>
              <a:t>, toiminta- ja taloussuunnitelma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fi-FI" sz="1300" dirty="0"/>
              <a:t>Tulosyksiköiden </a:t>
            </a:r>
            <a:r>
              <a:rPr lang="fi-FI" sz="1300" dirty="0" smtClean="0"/>
              <a:t>toimintasuunnitelmat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fi-FI" sz="1300" dirty="0" smtClean="0"/>
              <a:t>Palvelusopimukset</a:t>
            </a:r>
            <a:endParaRPr lang="fi-FI" sz="1300" dirty="0"/>
          </a:p>
        </p:txBody>
      </p:sp>
      <p:sp>
        <p:nvSpPr>
          <p:cNvPr id="12" name="Tekstikehys 22"/>
          <p:cNvSpPr txBox="1"/>
          <p:nvPr/>
        </p:nvSpPr>
        <p:spPr>
          <a:xfrm>
            <a:off x="5205028" y="3680445"/>
            <a:ext cx="2940181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Font typeface="Arial" pitchFamily="34" charset="0"/>
              <a:buChar char="•"/>
            </a:pPr>
            <a:r>
              <a:rPr lang="fi-FI" sz="1300" dirty="0" smtClean="0"/>
              <a:t>Ydin- ja tukiprosessit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fi-FI" sz="1300" dirty="0" smtClean="0"/>
              <a:t>Prosessikuvaukset</a:t>
            </a:r>
            <a:endParaRPr lang="fi-FI" sz="1300" dirty="0"/>
          </a:p>
          <a:p>
            <a:pPr marL="85725" indent="-85725">
              <a:buFont typeface="Arial" pitchFamily="34" charset="0"/>
              <a:buChar char="•"/>
            </a:pPr>
            <a:r>
              <a:rPr lang="fi-FI" sz="1300" dirty="0" smtClean="0"/>
              <a:t>Toimintaohjeet ja lomakkeet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fi-FI" sz="1300" dirty="0"/>
              <a:t>Organisointi ja </a:t>
            </a:r>
            <a:r>
              <a:rPr lang="fi-FI" sz="1300" dirty="0" smtClean="0"/>
              <a:t>resurssit, mm</a:t>
            </a:r>
            <a:r>
              <a:rPr lang="fi-FI" sz="1300" dirty="0"/>
              <a:t>. tiimit ja työryhmät, </a:t>
            </a:r>
            <a:r>
              <a:rPr lang="fi-FI" sz="1300" dirty="0" smtClean="0"/>
              <a:t>tehtävänkuvat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fi-FI" sz="1300" dirty="0" smtClean="0"/>
              <a:t>Tietojärjestelmät </a:t>
            </a:r>
            <a:r>
              <a:rPr lang="fi-FI" sz="1300" dirty="0"/>
              <a:t>ja</a:t>
            </a:r>
          </a:p>
          <a:p>
            <a:pPr marL="85725" indent="-85725"/>
            <a:r>
              <a:rPr lang="fi-FI" sz="1300" dirty="0"/>
              <a:t>  sähköiset </a:t>
            </a:r>
            <a:r>
              <a:rPr lang="fi-FI" sz="1300" dirty="0" smtClean="0"/>
              <a:t>työkalut</a:t>
            </a:r>
            <a:endParaRPr lang="fi-FI" sz="1300" dirty="0"/>
          </a:p>
        </p:txBody>
      </p:sp>
      <p:sp>
        <p:nvSpPr>
          <p:cNvPr id="13" name="Tekstikehys 23"/>
          <p:cNvSpPr txBox="1"/>
          <p:nvPr/>
        </p:nvSpPr>
        <p:spPr>
          <a:xfrm>
            <a:off x="956555" y="3501008"/>
            <a:ext cx="320594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i-FI" sz="1300" dirty="0"/>
              <a:t>Toiminnan </a:t>
            </a:r>
            <a:r>
              <a:rPr lang="fi-FI" sz="1300" dirty="0" smtClean="0"/>
              <a:t>arviointisuunnitelma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300" dirty="0" smtClean="0"/>
              <a:t>Tietovarasto </a:t>
            </a:r>
            <a:r>
              <a:rPr lang="fi-FI" sz="1300" dirty="0"/>
              <a:t>ja </a:t>
            </a:r>
            <a:r>
              <a:rPr lang="fi-FI" sz="1300" dirty="0" err="1"/>
              <a:t>SuperTietovarasto</a:t>
            </a:r>
            <a:endParaRPr lang="fi-FI" sz="1300" dirty="0"/>
          </a:p>
          <a:p>
            <a:pPr marL="285750" indent="-285750">
              <a:buFont typeface="Arial" pitchFamily="34" charset="0"/>
              <a:buChar char="•"/>
            </a:pPr>
            <a:r>
              <a:rPr lang="fi-FI" sz="1300" dirty="0" smtClean="0"/>
              <a:t>Tulosanalyysi ja itsearviointi </a:t>
            </a:r>
            <a:r>
              <a:rPr lang="fi-FI" sz="1300" dirty="0"/>
              <a:t>EFQM-mallin mukaisesti </a:t>
            </a:r>
            <a:endParaRPr lang="fi-FI" sz="13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i-FI" sz="1300" dirty="0" smtClean="0"/>
              <a:t>Ohjaus- ja strategiakeskustelut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300" dirty="0" smtClean="0"/>
              <a:t>Johtoryhmän </a:t>
            </a:r>
            <a:r>
              <a:rPr lang="fi-FI" sz="1300" dirty="0"/>
              <a:t>väliarviointi </a:t>
            </a:r>
            <a:endParaRPr lang="fi-FI" sz="13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i-FI" sz="1300" dirty="0" smtClean="0"/>
              <a:t>Johdon </a:t>
            </a:r>
            <a:r>
              <a:rPr lang="fi-FI" sz="1300" dirty="0"/>
              <a:t>katselmukset </a:t>
            </a:r>
            <a:endParaRPr lang="fi-FI" sz="13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i-FI" sz="1300" dirty="0" smtClean="0"/>
              <a:t>Henkilöstökysely</a:t>
            </a:r>
            <a:endParaRPr lang="fi-FI" sz="1300" dirty="0"/>
          </a:p>
          <a:p>
            <a:pPr marL="285750" indent="-285750">
              <a:buFont typeface="Arial" pitchFamily="34" charset="0"/>
              <a:buChar char="•"/>
            </a:pPr>
            <a:r>
              <a:rPr lang="fi-FI" sz="1300" dirty="0"/>
              <a:t>Opiskelijapalautteet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300" dirty="0"/>
              <a:t>Työelämäpalautteet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300" dirty="0"/>
              <a:t>Vertaisarvioinnit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300" dirty="0"/>
              <a:t>Ulkoiset arvioinnit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300" dirty="0"/>
              <a:t>Kansalliset arvioinnit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300" dirty="0" err="1" smtClean="0"/>
              <a:t>Benchmarking</a:t>
            </a:r>
            <a:endParaRPr lang="fi-FI" sz="1300" dirty="0"/>
          </a:p>
        </p:txBody>
      </p:sp>
      <p:sp>
        <p:nvSpPr>
          <p:cNvPr id="14" name="Tekstikehys 24"/>
          <p:cNvSpPr txBox="1"/>
          <p:nvPr/>
        </p:nvSpPr>
        <p:spPr>
          <a:xfrm>
            <a:off x="1115616" y="1268760"/>
            <a:ext cx="27347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Font typeface="Arial" pitchFamily="34" charset="0"/>
              <a:buChar char="•"/>
            </a:pPr>
            <a:r>
              <a:rPr lang="fi-FI" sz="1300" dirty="0"/>
              <a:t>Kehittämishankkeet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fi-FI" sz="1300" dirty="0" smtClean="0"/>
              <a:t>Innovaatiot ja hyvät käytännöt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fi-FI" sz="1300" dirty="0" smtClean="0"/>
              <a:t>Kehityskeskustelut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fi-FI" sz="1300" dirty="0" smtClean="0"/>
              <a:t>Jatkuva parantaminen toiminnan kaikilla tasoilla</a:t>
            </a:r>
          </a:p>
          <a:p>
            <a:endParaRPr lang="fi-FI" sz="1300" dirty="0">
              <a:solidFill>
                <a:srgbClr val="FF0000"/>
              </a:solidFill>
            </a:endParaRPr>
          </a:p>
        </p:txBody>
      </p:sp>
      <p:sp>
        <p:nvSpPr>
          <p:cNvPr id="33" name="Suorakulmio 32"/>
          <p:cNvSpPr/>
          <p:nvPr/>
        </p:nvSpPr>
        <p:spPr>
          <a:xfrm>
            <a:off x="776536" y="980728"/>
            <a:ext cx="7272808" cy="5430798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Vuokaaviosymboli: Liitin 6"/>
          <p:cNvSpPr/>
          <p:nvPr/>
        </p:nvSpPr>
        <p:spPr>
          <a:xfrm>
            <a:off x="3576334" y="2691197"/>
            <a:ext cx="1677144" cy="1522065"/>
          </a:xfrm>
          <a:prstGeom prst="flowChartConnector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8" name="Tekstikehys 17"/>
          <p:cNvSpPr txBox="1"/>
          <p:nvPr/>
        </p:nvSpPr>
        <p:spPr>
          <a:xfrm>
            <a:off x="4414906" y="3475875"/>
            <a:ext cx="647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 smtClean="0"/>
              <a:t>Toteuta</a:t>
            </a:r>
            <a:endParaRPr lang="fi-FI" sz="1100" b="1" dirty="0"/>
          </a:p>
        </p:txBody>
      </p:sp>
      <p:sp>
        <p:nvSpPr>
          <p:cNvPr id="9" name="Tekstikehys 19"/>
          <p:cNvSpPr txBox="1"/>
          <p:nvPr/>
        </p:nvSpPr>
        <p:spPr>
          <a:xfrm>
            <a:off x="3850359" y="3203003"/>
            <a:ext cx="5613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b="1" dirty="0" smtClean="0"/>
              <a:t>Kehitä</a:t>
            </a:r>
            <a:endParaRPr lang="fi-FI" sz="1100" b="1" dirty="0"/>
          </a:p>
        </p:txBody>
      </p:sp>
      <p:sp>
        <p:nvSpPr>
          <p:cNvPr id="10" name="Tekstikehys 20"/>
          <p:cNvSpPr txBox="1"/>
          <p:nvPr/>
        </p:nvSpPr>
        <p:spPr>
          <a:xfrm>
            <a:off x="4358513" y="3183856"/>
            <a:ext cx="8931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b="1" dirty="0" smtClean="0"/>
              <a:t> </a:t>
            </a:r>
            <a:r>
              <a:rPr lang="fi-FI" sz="1100" b="1" dirty="0" smtClean="0"/>
              <a:t>Suunnittele</a:t>
            </a:r>
            <a:endParaRPr lang="fi-FI" sz="1100" b="1" dirty="0"/>
          </a:p>
        </p:txBody>
      </p:sp>
      <p:sp>
        <p:nvSpPr>
          <p:cNvPr id="15" name="Kehänuoli 14"/>
          <p:cNvSpPr/>
          <p:nvPr/>
        </p:nvSpPr>
        <p:spPr>
          <a:xfrm rot="658374">
            <a:off x="4437850" y="2824542"/>
            <a:ext cx="602047" cy="50405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401474"/>
              <a:gd name="adj5" fmla="val 12500"/>
            </a:avLst>
          </a:prstGeom>
          <a:solidFill>
            <a:schemeClr val="accent5">
              <a:lumMod val="9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16" name="Kehänuoli 15"/>
          <p:cNvSpPr/>
          <p:nvPr/>
        </p:nvSpPr>
        <p:spPr>
          <a:xfrm rot="8460192">
            <a:off x="4481107" y="3575935"/>
            <a:ext cx="602047" cy="50405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401474"/>
              <a:gd name="adj5" fmla="val 12500"/>
            </a:avLst>
          </a:prstGeom>
          <a:solidFill>
            <a:schemeClr val="accent5">
              <a:lumMod val="9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17" name="Kehänuoli 16"/>
          <p:cNvSpPr/>
          <p:nvPr/>
        </p:nvSpPr>
        <p:spPr>
          <a:xfrm rot="11110064">
            <a:off x="3861478" y="3621507"/>
            <a:ext cx="602047" cy="50405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401474"/>
              <a:gd name="adj5" fmla="val 12500"/>
            </a:avLst>
          </a:prstGeom>
          <a:solidFill>
            <a:schemeClr val="accent5">
              <a:lumMod val="9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18" name="Kehänuoli 17"/>
          <p:cNvSpPr/>
          <p:nvPr/>
        </p:nvSpPr>
        <p:spPr>
          <a:xfrm rot="18765853">
            <a:off x="3782003" y="2851680"/>
            <a:ext cx="602047" cy="50405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401474"/>
              <a:gd name="adj5" fmla="val 12500"/>
            </a:avLst>
          </a:prstGeom>
          <a:solidFill>
            <a:schemeClr val="accent5">
              <a:lumMod val="9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36" name="Tekstikehys 17"/>
          <p:cNvSpPr txBox="1"/>
          <p:nvPr/>
        </p:nvSpPr>
        <p:spPr>
          <a:xfrm>
            <a:off x="3850359" y="3464613"/>
            <a:ext cx="647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 smtClean="0"/>
              <a:t>Arvioi</a:t>
            </a:r>
            <a:endParaRPr lang="fi-FI" sz="1100" b="1" dirty="0"/>
          </a:p>
        </p:txBody>
      </p:sp>
      <p:cxnSp>
        <p:nvCxnSpPr>
          <p:cNvPr id="39" name="Suora yhdysviiva 38"/>
          <p:cNvCxnSpPr>
            <a:stCxn id="33" idx="0"/>
            <a:endCxn id="33" idx="2"/>
          </p:cNvCxnSpPr>
          <p:nvPr/>
        </p:nvCxnSpPr>
        <p:spPr>
          <a:xfrm>
            <a:off x="4412940" y="980728"/>
            <a:ext cx="0" cy="543079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115276" y="404663"/>
            <a:ext cx="5508647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i-FI" sz="1900" dirty="0" smtClean="0">
                <a:solidFill>
                  <a:srgbClr val="0070C0"/>
                </a:solidFill>
              </a:rPr>
              <a:t>Salpauksen toimintajärjestelmän keskeiset  elementit</a:t>
            </a:r>
            <a:endParaRPr lang="fi-FI" sz="1900" dirty="0">
              <a:solidFill>
                <a:srgbClr val="0070C0"/>
              </a:solidFill>
            </a:endParaRPr>
          </a:p>
        </p:txBody>
      </p:sp>
      <p:pic>
        <p:nvPicPr>
          <p:cNvPr id="22" name="Picture 2" descr="X:\Salpaus\Henkilosto\Yhteinen\ELI-ryhmä\Laatu\diaesityksiä_materiaaleja\Salpauksen_esittelymateriaalit\salpaus_laatuleima_rg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488" y="5229328"/>
            <a:ext cx="1152000" cy="11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80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railu 15.2.2012">
  <a:themeElements>
    <a:clrScheme name="Salpaus">
      <a:dk1>
        <a:sysClr val="windowText" lastClr="000000"/>
      </a:dk1>
      <a:lt1>
        <a:sysClr val="window" lastClr="FFFFFF"/>
      </a:lt1>
      <a:dk2>
        <a:srgbClr val="808080"/>
      </a:dk2>
      <a:lt2>
        <a:srgbClr val="FFFFFF"/>
      </a:lt2>
      <a:accent1>
        <a:srgbClr val="235BA8"/>
      </a:accent1>
      <a:accent2>
        <a:srgbClr val="9DCFEF"/>
      </a:accent2>
      <a:accent3>
        <a:srgbClr val="C8E3F6"/>
      </a:accent3>
      <a:accent4>
        <a:srgbClr val="E4F2FB"/>
      </a:accent4>
      <a:accent5>
        <a:srgbClr val="F3F9FD"/>
      </a:accent5>
      <a:accent6>
        <a:srgbClr val="B7C72A"/>
      </a:accent6>
      <a:hlink>
        <a:srgbClr val="0061A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89EA38DF16328448F63D54B379E0B55" ma:contentTypeVersion="6" ma:contentTypeDescription="Luo uusi asiakirja." ma:contentTypeScope="" ma:versionID="fcef58f8e833b9048176f6bae27387de">
  <xsd:schema xmlns:xsd="http://www.w3.org/2001/XMLSchema" xmlns:xs="http://www.w3.org/2001/XMLSchema" xmlns:p="http://schemas.microsoft.com/office/2006/metadata/properties" xmlns:ns2="9187fdc7-b1b4-4453-ba60-3f6c629ee4dc" targetNamespace="http://schemas.microsoft.com/office/2006/metadata/properties" ma:root="true" ma:fieldsID="509787f44f267655209f457b08ce5ef7" ns2:_="">
    <xsd:import namespace="9187fdc7-b1b4-4453-ba60-3f6c629ee4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87fdc7-b1b4-4453-ba60-3f6c629ee4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71E8EA6-F991-4D4E-8582-A7FA4807C506}"/>
</file>

<file path=customXml/itemProps2.xml><?xml version="1.0" encoding="utf-8"?>
<ds:datastoreItem xmlns:ds="http://schemas.openxmlformats.org/officeDocument/2006/customXml" ds:itemID="{DEF3962A-854D-4108-80BB-6F13819C8B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545EEC-AF42-4E64-B144-1E10F5A801C8}">
  <ds:schemaRefs>
    <ds:schemaRef ds:uri="bf978bb2-8616-4f4a-8c56-f4f4714bc7cc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Vierailu 15.2.2012</Template>
  <TotalTime>0</TotalTime>
  <Words>453</Words>
  <Application>Microsoft Office PowerPoint</Application>
  <PresentationFormat>A4-paperi (210 x 297 mm)</PresentationFormat>
  <Paragraphs>196</Paragraphs>
  <Slides>8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Vierailu 15.2.2012</vt:lpstr>
      <vt:lpstr>Koulutuskeskus Salpaus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PHKK</Company>
  <LinksUpToDate>false</LinksUpToDate>
  <SharedDoc>false</SharedDoc>
  <HyperlinkBase>www.salpaus.fi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Savon koulutuskuntayhtymä</dc:title>
  <dc:creator>phkk</dc:creator>
  <cp:lastModifiedBy>Sari Mikkola</cp:lastModifiedBy>
  <cp:revision>174</cp:revision>
  <cp:lastPrinted>2013-05-02T06:11:49Z</cp:lastPrinted>
  <dcterms:created xsi:type="dcterms:W3CDTF">2012-01-17T06:38:13Z</dcterms:created>
  <dcterms:modified xsi:type="dcterms:W3CDTF">2013-11-29T11:49:44Z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0x010100889EA38DF16328448F63D54B379E0B55</vt:lpwstr>
  </property>
</Properties>
</file>